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32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viewProps" Target="viewProps.xml"/><Relationship Id="rId81" Type="http://schemas.openxmlformats.org/officeDocument/2006/relationships/theme" Target="theme/theme1.xml"/><Relationship Id="rId82"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printerSettings" Target="printerSettings/printerSettings1.bin"/><Relationship Id="rId79" Type="http://schemas.openxmlformats.org/officeDocument/2006/relationships/presProps" Target="pres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3C44EE-1551-1D4F-B1BC-B6881E788D5C}"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D71B1-09F0-1E47-9EA1-4EF4C75EAFDE}" type="slidenum">
              <a:rPr lang="en-US" smtClean="0"/>
              <a:t>‹#›</a:t>
            </a:fld>
            <a:endParaRPr lang="en-US"/>
          </a:p>
        </p:txBody>
      </p:sp>
    </p:spTree>
    <p:extLst>
      <p:ext uri="{BB962C8B-B14F-4D97-AF65-F5344CB8AC3E}">
        <p14:creationId xmlns:p14="http://schemas.microsoft.com/office/powerpoint/2010/main" val="600487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3C44EE-1551-1D4F-B1BC-B6881E788D5C}"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D71B1-09F0-1E47-9EA1-4EF4C75EAFDE}" type="slidenum">
              <a:rPr lang="en-US" smtClean="0"/>
              <a:t>‹#›</a:t>
            </a:fld>
            <a:endParaRPr lang="en-US"/>
          </a:p>
        </p:txBody>
      </p:sp>
    </p:spTree>
    <p:extLst>
      <p:ext uri="{BB962C8B-B14F-4D97-AF65-F5344CB8AC3E}">
        <p14:creationId xmlns:p14="http://schemas.microsoft.com/office/powerpoint/2010/main" val="1805384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3C44EE-1551-1D4F-B1BC-B6881E788D5C}"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D71B1-09F0-1E47-9EA1-4EF4C75EAFDE}" type="slidenum">
              <a:rPr lang="en-US" smtClean="0"/>
              <a:t>‹#›</a:t>
            </a:fld>
            <a:endParaRPr lang="en-US"/>
          </a:p>
        </p:txBody>
      </p:sp>
    </p:spTree>
    <p:extLst>
      <p:ext uri="{BB962C8B-B14F-4D97-AF65-F5344CB8AC3E}">
        <p14:creationId xmlns:p14="http://schemas.microsoft.com/office/powerpoint/2010/main" val="3245377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3C44EE-1551-1D4F-B1BC-B6881E788D5C}"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D71B1-09F0-1E47-9EA1-4EF4C75EAFDE}" type="slidenum">
              <a:rPr lang="en-US" smtClean="0"/>
              <a:t>‹#›</a:t>
            </a:fld>
            <a:endParaRPr lang="en-US"/>
          </a:p>
        </p:txBody>
      </p:sp>
    </p:spTree>
    <p:extLst>
      <p:ext uri="{BB962C8B-B14F-4D97-AF65-F5344CB8AC3E}">
        <p14:creationId xmlns:p14="http://schemas.microsoft.com/office/powerpoint/2010/main" val="132250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3C44EE-1551-1D4F-B1BC-B6881E788D5C}"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D71B1-09F0-1E47-9EA1-4EF4C75EAFDE}" type="slidenum">
              <a:rPr lang="en-US" smtClean="0"/>
              <a:t>‹#›</a:t>
            </a:fld>
            <a:endParaRPr lang="en-US"/>
          </a:p>
        </p:txBody>
      </p:sp>
    </p:spTree>
    <p:extLst>
      <p:ext uri="{BB962C8B-B14F-4D97-AF65-F5344CB8AC3E}">
        <p14:creationId xmlns:p14="http://schemas.microsoft.com/office/powerpoint/2010/main" val="2757692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3C44EE-1551-1D4F-B1BC-B6881E788D5C}"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D71B1-09F0-1E47-9EA1-4EF4C75EAFDE}" type="slidenum">
              <a:rPr lang="en-US" smtClean="0"/>
              <a:t>‹#›</a:t>
            </a:fld>
            <a:endParaRPr lang="en-US"/>
          </a:p>
        </p:txBody>
      </p:sp>
    </p:spTree>
    <p:extLst>
      <p:ext uri="{BB962C8B-B14F-4D97-AF65-F5344CB8AC3E}">
        <p14:creationId xmlns:p14="http://schemas.microsoft.com/office/powerpoint/2010/main" val="1653556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3C44EE-1551-1D4F-B1BC-B6881E788D5C}" type="datetimeFigureOut">
              <a:rPr lang="en-US" smtClean="0"/>
              <a:t>1/15/19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BD71B1-09F0-1E47-9EA1-4EF4C75EAFDE}" type="slidenum">
              <a:rPr lang="en-US" smtClean="0"/>
              <a:t>‹#›</a:t>
            </a:fld>
            <a:endParaRPr lang="en-US"/>
          </a:p>
        </p:txBody>
      </p:sp>
    </p:spTree>
    <p:extLst>
      <p:ext uri="{BB962C8B-B14F-4D97-AF65-F5344CB8AC3E}">
        <p14:creationId xmlns:p14="http://schemas.microsoft.com/office/powerpoint/2010/main" val="1221684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3C44EE-1551-1D4F-B1BC-B6881E788D5C}" type="datetimeFigureOut">
              <a:rPr lang="en-US" smtClean="0"/>
              <a:t>1/15/19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BD71B1-09F0-1E47-9EA1-4EF4C75EAFDE}" type="slidenum">
              <a:rPr lang="en-US" smtClean="0"/>
              <a:t>‹#›</a:t>
            </a:fld>
            <a:endParaRPr lang="en-US"/>
          </a:p>
        </p:txBody>
      </p:sp>
    </p:spTree>
    <p:extLst>
      <p:ext uri="{BB962C8B-B14F-4D97-AF65-F5344CB8AC3E}">
        <p14:creationId xmlns:p14="http://schemas.microsoft.com/office/powerpoint/2010/main" val="1320734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3C44EE-1551-1D4F-B1BC-B6881E788D5C}" type="datetimeFigureOut">
              <a:rPr lang="en-US" smtClean="0"/>
              <a:t>1/15/19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BD71B1-09F0-1E47-9EA1-4EF4C75EAFDE}" type="slidenum">
              <a:rPr lang="en-US" smtClean="0"/>
              <a:t>‹#›</a:t>
            </a:fld>
            <a:endParaRPr lang="en-US"/>
          </a:p>
        </p:txBody>
      </p:sp>
    </p:spTree>
    <p:extLst>
      <p:ext uri="{BB962C8B-B14F-4D97-AF65-F5344CB8AC3E}">
        <p14:creationId xmlns:p14="http://schemas.microsoft.com/office/powerpoint/2010/main" val="1121085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3C44EE-1551-1D4F-B1BC-B6881E788D5C}"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D71B1-09F0-1E47-9EA1-4EF4C75EAFDE}" type="slidenum">
              <a:rPr lang="en-US" smtClean="0"/>
              <a:t>‹#›</a:t>
            </a:fld>
            <a:endParaRPr lang="en-US"/>
          </a:p>
        </p:txBody>
      </p:sp>
    </p:spTree>
    <p:extLst>
      <p:ext uri="{BB962C8B-B14F-4D97-AF65-F5344CB8AC3E}">
        <p14:creationId xmlns:p14="http://schemas.microsoft.com/office/powerpoint/2010/main" val="1952450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3C44EE-1551-1D4F-B1BC-B6881E788D5C}"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D71B1-09F0-1E47-9EA1-4EF4C75EAFDE}" type="slidenum">
              <a:rPr lang="en-US" smtClean="0"/>
              <a:t>‹#›</a:t>
            </a:fld>
            <a:endParaRPr lang="en-US"/>
          </a:p>
        </p:txBody>
      </p:sp>
    </p:spTree>
    <p:extLst>
      <p:ext uri="{BB962C8B-B14F-4D97-AF65-F5344CB8AC3E}">
        <p14:creationId xmlns:p14="http://schemas.microsoft.com/office/powerpoint/2010/main" val="21684955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3C44EE-1551-1D4F-B1BC-B6881E788D5C}" type="datetimeFigureOut">
              <a:rPr lang="en-US" smtClean="0"/>
              <a:t>1/15/19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D71B1-09F0-1E47-9EA1-4EF4C75EAFDE}" type="slidenum">
              <a:rPr lang="en-US" smtClean="0"/>
              <a:t>‹#›</a:t>
            </a:fld>
            <a:endParaRPr lang="en-US"/>
          </a:p>
        </p:txBody>
      </p:sp>
    </p:spTree>
    <p:extLst>
      <p:ext uri="{BB962C8B-B14F-4D97-AF65-F5344CB8AC3E}">
        <p14:creationId xmlns:p14="http://schemas.microsoft.com/office/powerpoint/2010/main" val="417885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Achievement Motivation</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4223434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in an emotional activation, the autonomic nervous system causes adrenal glands to release epinephrine and non-epinephrine. This causes blood sugar to increase, increases heart rate, muscles become tense, liver pours extra sugar into blood stream, breathing rate increases, digestion slows, pupils dilate, blood clots more rapidly, skin perspires </a:t>
            </a:r>
            <a:endParaRPr lang="en-US" dirty="0" smtClean="0">
              <a:effectLst/>
            </a:endParaRPr>
          </a:p>
          <a:p>
            <a:pPr marL="0" indent="0">
              <a:buNone/>
            </a:pPr>
            <a:endParaRPr lang="en-US" dirty="0"/>
          </a:p>
        </p:txBody>
      </p:sp>
    </p:spTree>
    <p:extLst>
      <p:ext uri="{BB962C8B-B14F-4D97-AF65-F5344CB8AC3E}">
        <p14:creationId xmlns:p14="http://schemas.microsoft.com/office/powerpoint/2010/main" val="4111662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Bulimia Nervosa</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9107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an eating disorder characterized by episodes of overeating, usually of high-calorie foods, followed by vomiting, laxative use, fasting, or excessive exercise </a:t>
            </a:r>
            <a:endParaRPr lang="en-US" dirty="0" smtClean="0">
              <a:effectLst/>
            </a:endParaRPr>
          </a:p>
          <a:p>
            <a:pPr marL="0" indent="0">
              <a:buNone/>
            </a:pPr>
            <a:endParaRPr lang="en-US" dirty="0"/>
          </a:p>
        </p:txBody>
      </p:sp>
    </p:spTree>
    <p:extLst>
      <p:ext uri="{BB962C8B-B14F-4D97-AF65-F5344CB8AC3E}">
        <p14:creationId xmlns:p14="http://schemas.microsoft.com/office/powerpoint/2010/main" val="1899300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Cannon-Bard Theory</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66121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theory that an emotion- arousing stimulus </a:t>
            </a:r>
            <a:r>
              <a:rPr lang="en-US" i="1" u="sng" dirty="0"/>
              <a:t>simultaneously</a:t>
            </a:r>
            <a:r>
              <a:rPr lang="en-US" dirty="0"/>
              <a:t> triggers 1)physiological responses and 2) the subjective experience of emotion.` </a:t>
            </a:r>
            <a:endParaRPr lang="en-US" dirty="0" smtClean="0">
              <a:effectLst/>
            </a:endParaRPr>
          </a:p>
          <a:p>
            <a:pPr marL="0" indent="0">
              <a:buNone/>
            </a:pPr>
            <a:endParaRPr lang="en-US" dirty="0"/>
          </a:p>
        </p:txBody>
      </p:sp>
    </p:spTree>
    <p:extLst>
      <p:ext uri="{BB962C8B-B14F-4D97-AF65-F5344CB8AC3E}">
        <p14:creationId xmlns:p14="http://schemas.microsoft.com/office/powerpoint/2010/main" val="3819317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Communicating Emotions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27824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facial expressions are the same across cultures, gestures are not</a:t>
            </a:r>
            <a:br>
              <a:rPr lang="en-US" dirty="0"/>
            </a:br>
            <a:r>
              <a:rPr lang="en-US" dirty="0"/>
              <a:t>- individualistic cultures- intense and prolonged emotions </a:t>
            </a:r>
            <a:endParaRPr lang="en-US" dirty="0" smtClean="0">
              <a:effectLst/>
            </a:endParaRPr>
          </a:p>
          <a:p>
            <a:pPr>
              <a:buFontTx/>
              <a:buChar char="-"/>
            </a:pPr>
            <a:r>
              <a:rPr lang="en-US" dirty="0" smtClean="0"/>
              <a:t>collectivist </a:t>
            </a:r>
            <a:r>
              <a:rPr lang="en-US" dirty="0"/>
              <a:t>cultures, hide their emotions </a:t>
            </a:r>
            <a:endParaRPr lang="en-US" dirty="0" smtClean="0"/>
          </a:p>
          <a:p>
            <a:pPr>
              <a:buFontTx/>
              <a:buChar char="-"/>
            </a:pPr>
            <a:r>
              <a:rPr lang="en-US" dirty="0" smtClean="0"/>
              <a:t>Women </a:t>
            </a:r>
            <a:r>
              <a:rPr lang="en-US" dirty="0"/>
              <a:t>are better at detecting emotion, have higher emotional literacy, better at conveying </a:t>
            </a:r>
            <a:r>
              <a:rPr lang="en-US" dirty="0" smtClean="0"/>
              <a:t>happiness</a:t>
            </a:r>
          </a:p>
          <a:p>
            <a:pPr>
              <a:buFontTx/>
              <a:buChar char="-"/>
            </a:pPr>
            <a:r>
              <a:rPr lang="en-US" dirty="0" smtClean="0"/>
              <a:t>Men </a:t>
            </a:r>
            <a:r>
              <a:rPr lang="en-US" dirty="0"/>
              <a:t>are better at conveying anger. </a:t>
            </a:r>
            <a:endParaRPr lang="en-US" dirty="0" smtClean="0">
              <a:effectLst/>
            </a:endParaRPr>
          </a:p>
          <a:p>
            <a:pPr marL="0" indent="0">
              <a:buNone/>
            </a:pPr>
            <a:endParaRPr lang="en-US" dirty="0"/>
          </a:p>
        </p:txBody>
      </p:sp>
    </p:spTree>
    <p:extLst>
      <p:ext uri="{BB962C8B-B14F-4D97-AF65-F5344CB8AC3E}">
        <p14:creationId xmlns:p14="http://schemas.microsoft.com/office/powerpoint/2010/main" val="1898444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Defining Emotions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5269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Emotions are subjective experiences involving physiological arousal, expressive behavior, and changes in cognition </a:t>
            </a:r>
            <a:endParaRPr lang="en-US" dirty="0" smtClean="0">
              <a:effectLst/>
            </a:endParaRPr>
          </a:p>
          <a:p>
            <a:pPr marL="0" indent="0">
              <a:buNone/>
            </a:pPr>
            <a:endParaRPr lang="en-US" dirty="0"/>
          </a:p>
        </p:txBody>
      </p:sp>
    </p:spTree>
    <p:extLst>
      <p:ext uri="{BB962C8B-B14F-4D97-AF65-F5344CB8AC3E}">
        <p14:creationId xmlns:p14="http://schemas.microsoft.com/office/powerpoint/2010/main" val="527243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Drive-Reduction Theory</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80031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a desire for significant accomplishment: for mastery of things, people, or ideas; for attaining a high standard </a:t>
            </a:r>
            <a:endParaRPr lang="en-US" dirty="0" smtClean="0">
              <a:effectLst/>
            </a:endParaRPr>
          </a:p>
          <a:p>
            <a:pPr marL="0" indent="0">
              <a:buNone/>
            </a:pPr>
            <a:endParaRPr lang="en-US" dirty="0"/>
          </a:p>
        </p:txBody>
      </p:sp>
    </p:spTree>
    <p:extLst>
      <p:ext uri="{BB962C8B-B14F-4D97-AF65-F5344CB8AC3E}">
        <p14:creationId xmlns:p14="http://schemas.microsoft.com/office/powerpoint/2010/main" val="9615160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idea that physiological need </a:t>
            </a:r>
            <a:r>
              <a:rPr lang="en-US" dirty="0" smtClean="0"/>
              <a:t>(lacking </a:t>
            </a:r>
            <a:r>
              <a:rPr lang="en-US" i="1" dirty="0" smtClean="0"/>
              <a:t>homeostasis</a:t>
            </a:r>
            <a:r>
              <a:rPr lang="en-US" dirty="0" smtClean="0"/>
              <a:t>) creates </a:t>
            </a:r>
            <a:r>
              <a:rPr lang="en-US" dirty="0"/>
              <a:t>an aroused state that drives the organism to reduce a need </a:t>
            </a:r>
            <a:endParaRPr lang="en-US" dirty="0" smtClean="0">
              <a:effectLst/>
            </a:endParaRPr>
          </a:p>
          <a:p>
            <a:pPr marL="0" indent="0">
              <a:buNone/>
            </a:pPr>
            <a:endParaRPr lang="en-US" dirty="0"/>
          </a:p>
        </p:txBody>
      </p:sp>
    </p:spTree>
    <p:extLst>
      <p:ext uri="{BB962C8B-B14F-4D97-AF65-F5344CB8AC3E}">
        <p14:creationId xmlns:p14="http://schemas.microsoft.com/office/powerpoint/2010/main" val="1970528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Extrinsic Motivation </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12023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a desire to perform a behavior due to promised rewards or threats of punishment </a:t>
            </a:r>
            <a:endParaRPr lang="en-US" dirty="0" smtClean="0">
              <a:effectLst/>
            </a:endParaRPr>
          </a:p>
          <a:p>
            <a:pPr marL="0" indent="0">
              <a:buNone/>
            </a:pPr>
            <a:endParaRPr lang="en-US" dirty="0"/>
          </a:p>
        </p:txBody>
      </p:sp>
    </p:spTree>
    <p:extLst>
      <p:ext uri="{BB962C8B-B14F-4D97-AF65-F5344CB8AC3E}">
        <p14:creationId xmlns:p14="http://schemas.microsoft.com/office/powerpoint/2010/main" val="70702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Facial Expressions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75075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most universally understood way of expressing emotion </a:t>
            </a:r>
            <a:r>
              <a:rPr lang="en-US" dirty="0" smtClean="0"/>
              <a:t> </a:t>
            </a:r>
            <a:endParaRPr lang="en-US" dirty="0" smtClean="0">
              <a:effectLst/>
            </a:endParaRPr>
          </a:p>
          <a:p>
            <a:pPr marL="0" indent="0">
              <a:buNone/>
            </a:pPr>
            <a:endParaRPr lang="en-US" dirty="0"/>
          </a:p>
        </p:txBody>
      </p:sp>
    </p:spTree>
    <p:extLst>
      <p:ext uri="{BB962C8B-B14F-4D97-AF65-F5344CB8AC3E}">
        <p14:creationId xmlns:p14="http://schemas.microsoft.com/office/powerpoint/2010/main" val="146786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Ghrelin</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92158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a hunger-arousing hormone secreted by an empty stomach </a:t>
            </a:r>
            <a:endParaRPr lang="en-US" dirty="0" smtClean="0">
              <a:effectLst/>
            </a:endParaRPr>
          </a:p>
          <a:p>
            <a:pPr marL="0" indent="0">
              <a:buNone/>
            </a:pPr>
            <a:endParaRPr lang="en-US" dirty="0"/>
          </a:p>
        </p:txBody>
      </p:sp>
    </p:spTree>
    <p:extLst>
      <p:ext uri="{BB962C8B-B14F-4D97-AF65-F5344CB8AC3E}">
        <p14:creationId xmlns:p14="http://schemas.microsoft.com/office/powerpoint/2010/main" val="3174976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Glucose</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971713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form of sugar that circulates in the blood and provides the major source of energy for body tissues. When its level is low, we feel hunger </a:t>
            </a:r>
            <a:endParaRPr lang="en-US" dirty="0" smtClean="0">
              <a:effectLst/>
            </a:endParaRPr>
          </a:p>
          <a:p>
            <a:pPr marL="0" indent="0">
              <a:buNone/>
            </a:pPr>
            <a:endParaRPr lang="en-US" dirty="0"/>
          </a:p>
        </p:txBody>
      </p:sp>
    </p:spTree>
    <p:extLst>
      <p:ext uri="{BB962C8B-B14F-4D97-AF65-F5344CB8AC3E}">
        <p14:creationId xmlns:p14="http://schemas.microsoft.com/office/powerpoint/2010/main" val="19239278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Hemispheric Contributions </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15146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Amygdala</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3718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Left frontal lobe- </a:t>
            </a:r>
            <a:r>
              <a:rPr lang="en-US" dirty="0"/>
              <a:t>linked to more positive moods, more cheerful, higher level of dopamine</a:t>
            </a:r>
            <a:br>
              <a:rPr lang="en-US" dirty="0"/>
            </a:br>
            <a:endParaRPr lang="en-US" dirty="0" smtClean="0"/>
          </a:p>
          <a:p>
            <a:pPr marL="0" indent="0">
              <a:buNone/>
            </a:pPr>
            <a:r>
              <a:rPr lang="en-US" dirty="0" smtClean="0"/>
              <a:t>Right frontal lobe- </a:t>
            </a:r>
            <a:r>
              <a:rPr lang="en-US" dirty="0"/>
              <a:t>tend to have negative personalities and are prone to depression </a:t>
            </a:r>
            <a:endParaRPr lang="en-US" dirty="0" smtClean="0">
              <a:effectLst/>
            </a:endParaRPr>
          </a:p>
          <a:p>
            <a:pPr marL="0" indent="0">
              <a:buNone/>
            </a:pPr>
            <a:endParaRPr lang="en-US" dirty="0"/>
          </a:p>
        </p:txBody>
      </p:sp>
    </p:spTree>
    <p:extLst>
      <p:ext uri="{BB962C8B-B14F-4D97-AF65-F5344CB8AC3E}">
        <p14:creationId xmlns:p14="http://schemas.microsoft.com/office/powerpoint/2010/main" val="8518149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Hierarchy of Needs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50783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once lower needs are met we are prompted to satisfy higher needs; physiological, safety, love, esteem, self actualization </a:t>
            </a:r>
            <a:endParaRPr lang="en-US" dirty="0" smtClean="0">
              <a:effectLst/>
            </a:endParaRPr>
          </a:p>
          <a:p>
            <a:pPr marL="0" indent="0">
              <a:buNone/>
            </a:pPr>
            <a:endParaRPr lang="en-US" dirty="0" smtClean="0">
              <a:effectLst/>
            </a:endParaRPr>
          </a:p>
          <a:p>
            <a:pPr marL="0" indent="0">
              <a:buNone/>
            </a:pPr>
            <a:endParaRPr lang="en-US" dirty="0"/>
          </a:p>
        </p:txBody>
      </p:sp>
    </p:spTree>
    <p:extLst>
      <p:ext uri="{BB962C8B-B14F-4D97-AF65-F5344CB8AC3E}">
        <p14:creationId xmlns:p14="http://schemas.microsoft.com/office/powerpoint/2010/main" val="9165204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Homeostasis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960107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tendency to maintain a balanced or constant internal state; regulation of any aspect of body chemistry </a:t>
            </a:r>
            <a:endParaRPr lang="en-US" dirty="0" smtClean="0">
              <a:effectLst/>
            </a:endParaRPr>
          </a:p>
          <a:p>
            <a:pPr marL="0" indent="0">
              <a:buNone/>
            </a:pPr>
            <a:endParaRPr lang="en-US" dirty="0"/>
          </a:p>
        </p:txBody>
      </p:sp>
    </p:spTree>
    <p:extLst>
      <p:ext uri="{BB962C8B-B14F-4D97-AF65-F5344CB8AC3E}">
        <p14:creationId xmlns:p14="http://schemas.microsoft.com/office/powerpoint/2010/main" val="35292602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Hypothalamus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036905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a neural structure lying below the thalamus; directs </a:t>
            </a:r>
            <a:r>
              <a:rPr lang="en-US" dirty="0" smtClean="0"/>
              <a:t>the for F’s (eating/drinking</a:t>
            </a:r>
            <a:r>
              <a:rPr lang="en-US" dirty="0"/>
              <a:t>, body </a:t>
            </a:r>
            <a:r>
              <a:rPr lang="en-US" dirty="0" smtClean="0"/>
              <a:t>temperature, fight-or-flight and fornication); </a:t>
            </a:r>
            <a:r>
              <a:rPr lang="en-US" dirty="0"/>
              <a:t>helps govern the endocrine system via the pituitary gland, and is linked to emotion </a:t>
            </a:r>
            <a:endParaRPr lang="en-US" dirty="0" smtClean="0">
              <a:effectLst/>
            </a:endParaRPr>
          </a:p>
          <a:p>
            <a:pPr marL="0" indent="0">
              <a:buNone/>
            </a:pPr>
            <a:endParaRPr lang="en-US" dirty="0"/>
          </a:p>
        </p:txBody>
      </p:sp>
    </p:spTree>
    <p:extLst>
      <p:ext uri="{BB962C8B-B14F-4D97-AF65-F5344CB8AC3E}">
        <p14:creationId xmlns:p14="http://schemas.microsoft.com/office/powerpoint/2010/main" val="814694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Incentive Theory</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078942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positive or negative stimuli that lure or repel us, A theory of motivation stating that behavior is directed toward attaining desirable stimuli and avoiding unwanted stimuli. </a:t>
            </a:r>
            <a:endParaRPr lang="en-US" dirty="0" smtClean="0">
              <a:effectLst/>
            </a:endParaRPr>
          </a:p>
          <a:p>
            <a:pPr marL="0" indent="0">
              <a:buNone/>
            </a:pPr>
            <a:endParaRPr lang="en-US" dirty="0"/>
          </a:p>
        </p:txBody>
      </p:sp>
    </p:spTree>
    <p:extLst>
      <p:ext uri="{BB962C8B-B14F-4D97-AF65-F5344CB8AC3E}">
        <p14:creationId xmlns:p14="http://schemas.microsoft.com/office/powerpoint/2010/main" val="19173766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Industrial Organizational Psychology</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78471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an almond-shaped neural structure in the anterior part of the temporal lobe of the cerebrum, limbic system component associated with emotion, particularly fear and anger </a:t>
            </a:r>
            <a:endParaRPr lang="en-US" dirty="0" smtClean="0">
              <a:effectLst/>
            </a:endParaRPr>
          </a:p>
          <a:p>
            <a:pPr marL="0" indent="0">
              <a:buNone/>
            </a:pPr>
            <a:endParaRPr lang="en-US" dirty="0"/>
          </a:p>
        </p:txBody>
      </p:sp>
    </p:spTree>
    <p:extLst>
      <p:ext uri="{BB962C8B-B14F-4D97-AF65-F5344CB8AC3E}">
        <p14:creationId xmlns:p14="http://schemas.microsoft.com/office/powerpoint/2010/main" val="39087371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application of psychological concepts and methods to optimizing human behavior in workplaces </a:t>
            </a:r>
            <a:endParaRPr lang="en-US" dirty="0" smtClean="0">
              <a:effectLst/>
            </a:endParaRPr>
          </a:p>
          <a:p>
            <a:pPr marL="0" indent="0">
              <a:buNone/>
            </a:pPr>
            <a:endParaRPr lang="en-US" dirty="0"/>
          </a:p>
        </p:txBody>
      </p:sp>
    </p:spTree>
    <p:extLst>
      <p:ext uri="{BB962C8B-B14F-4D97-AF65-F5344CB8AC3E}">
        <p14:creationId xmlns:p14="http://schemas.microsoft.com/office/powerpoint/2010/main" val="34349345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Instinct Theory</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425846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complex behavior that is rigidly patterned throughout a species and is unlearned, this theory on motivation states certain genes of species predispose them toward certain behaviors, like birds flying south. This theory doesn't apply to humans </a:t>
            </a:r>
            <a:r>
              <a:rPr lang="en-US" dirty="0" smtClean="0"/>
              <a:t>much</a:t>
            </a:r>
            <a:endParaRPr lang="en-US" dirty="0" smtClean="0">
              <a:effectLst/>
            </a:endParaRPr>
          </a:p>
          <a:p>
            <a:pPr marL="0" indent="0">
              <a:buNone/>
            </a:pPr>
            <a:endParaRPr lang="en-US" dirty="0"/>
          </a:p>
        </p:txBody>
      </p:sp>
    </p:spTree>
    <p:extLst>
      <p:ext uri="{BB962C8B-B14F-4D97-AF65-F5344CB8AC3E}">
        <p14:creationId xmlns:p14="http://schemas.microsoft.com/office/powerpoint/2010/main" val="31332397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Insulin </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451026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Hormone produced by the pancreas that is released when stimulated by elevated glucose levels. This hormone decreases blood sugar levels by accelerating the transport of glucose into the body cells where it is oxidized for energy or </a:t>
            </a:r>
            <a:r>
              <a:rPr lang="en-US" dirty="0" smtClean="0"/>
              <a:t>converted </a:t>
            </a:r>
            <a:r>
              <a:rPr lang="en-US" dirty="0"/>
              <a:t>to glycogen or fat for storage. </a:t>
            </a:r>
            <a:endParaRPr lang="en-US" dirty="0" smtClean="0">
              <a:effectLst/>
            </a:endParaRPr>
          </a:p>
          <a:p>
            <a:pPr marL="0" indent="0">
              <a:buNone/>
            </a:pPr>
            <a:endParaRPr lang="en-US" dirty="0"/>
          </a:p>
        </p:txBody>
      </p:sp>
    </p:spTree>
    <p:extLst>
      <p:ext uri="{BB962C8B-B14F-4D97-AF65-F5344CB8AC3E}">
        <p14:creationId xmlns:p14="http://schemas.microsoft.com/office/powerpoint/2010/main" val="7145594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Intrinsic Motivation </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203304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A desire to perform a behavior for its own sake </a:t>
            </a:r>
            <a:endParaRPr lang="en-US" dirty="0" smtClean="0">
              <a:effectLst/>
            </a:endParaRPr>
          </a:p>
          <a:p>
            <a:pPr marL="0" indent="0">
              <a:buNone/>
            </a:pPr>
            <a:endParaRPr lang="en-US" dirty="0"/>
          </a:p>
        </p:txBody>
      </p:sp>
    </p:spTree>
    <p:extLst>
      <p:ext uri="{BB962C8B-B14F-4D97-AF65-F5344CB8AC3E}">
        <p14:creationId xmlns:p14="http://schemas.microsoft.com/office/powerpoint/2010/main" val="37424878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James-Lange Theory</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576649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theory that our experience of emotion is our awareness of our physiological responses to emotion-arousing stimuli. </a:t>
            </a:r>
            <a:endParaRPr lang="en-US" dirty="0" smtClean="0">
              <a:effectLst/>
            </a:endParaRPr>
          </a:p>
          <a:p>
            <a:pPr marL="0" indent="0">
              <a:buNone/>
            </a:pPr>
            <a:endParaRPr lang="en-US" dirty="0" smtClean="0"/>
          </a:p>
          <a:p>
            <a:pPr marL="0" indent="0">
              <a:buNone/>
            </a:pPr>
            <a:r>
              <a:rPr lang="en-US" dirty="0" smtClean="0"/>
              <a:t>Stimulus -----</a:t>
            </a:r>
            <a:r>
              <a:rPr lang="en-US" dirty="0" smtClean="0">
                <a:sym typeface="Wingdings"/>
              </a:rPr>
              <a:t> </a:t>
            </a:r>
            <a:r>
              <a:rPr lang="en-US" dirty="0" smtClean="0"/>
              <a:t>Arousal -----</a:t>
            </a:r>
            <a:r>
              <a:rPr lang="en-US" dirty="0" smtClean="0">
                <a:sym typeface="Wingdings"/>
              </a:rPr>
              <a:t></a:t>
            </a:r>
            <a:r>
              <a:rPr lang="en-US" dirty="0" smtClean="0"/>
              <a:t>  Emotion</a:t>
            </a:r>
            <a:endParaRPr lang="en-US" dirty="0"/>
          </a:p>
        </p:txBody>
      </p:sp>
    </p:spTree>
    <p:extLst>
      <p:ext uri="{BB962C8B-B14F-4D97-AF65-F5344CB8AC3E}">
        <p14:creationId xmlns:p14="http://schemas.microsoft.com/office/powerpoint/2010/main" val="35740964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Lateral Hypothalamus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95939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Anorexia nervosa</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865277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part of the hypothalamus that produces hunger signals </a:t>
            </a:r>
            <a:endParaRPr lang="en-US" dirty="0" smtClean="0">
              <a:effectLst/>
            </a:endParaRPr>
          </a:p>
          <a:p>
            <a:pPr marL="0" indent="0">
              <a:buNone/>
            </a:pPr>
            <a:endParaRPr lang="en-US" dirty="0"/>
          </a:p>
        </p:txBody>
      </p:sp>
    </p:spTree>
    <p:extLst>
      <p:ext uri="{BB962C8B-B14F-4D97-AF65-F5344CB8AC3E}">
        <p14:creationId xmlns:p14="http://schemas.microsoft.com/office/powerpoint/2010/main" val="12933187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smtClean="0"/>
              <a:t>Leptin</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015494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Protein released by fat cells </a:t>
            </a:r>
            <a:r>
              <a:rPr lang="en-US" dirty="0"/>
              <a:t>that signals the hypothalamus and brain stem to reduce appetite and increase the amount of energy used </a:t>
            </a:r>
            <a:endParaRPr lang="en-US" dirty="0" smtClean="0">
              <a:effectLst/>
            </a:endParaRPr>
          </a:p>
          <a:p>
            <a:pPr marL="0" indent="0">
              <a:buNone/>
            </a:pPr>
            <a:endParaRPr lang="en-US" dirty="0"/>
          </a:p>
        </p:txBody>
      </p:sp>
    </p:spTree>
    <p:extLst>
      <p:ext uri="{BB962C8B-B14F-4D97-AF65-F5344CB8AC3E}">
        <p14:creationId xmlns:p14="http://schemas.microsoft.com/office/powerpoint/2010/main" val="21906099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Abraham Maslow</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423469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Humanist psychologist who developed a pyramid representing </a:t>
            </a:r>
            <a:r>
              <a:rPr lang="en-US" dirty="0" smtClean="0"/>
              <a:t>hierarchy </a:t>
            </a:r>
            <a:r>
              <a:rPr lang="en-US" dirty="0"/>
              <a:t>of human needs. </a:t>
            </a:r>
            <a:endParaRPr lang="en-US" dirty="0" smtClean="0">
              <a:effectLst/>
            </a:endParaRPr>
          </a:p>
          <a:p>
            <a:pPr marL="0" indent="0">
              <a:buNone/>
            </a:pPr>
            <a:endParaRPr lang="en-US" dirty="0"/>
          </a:p>
        </p:txBody>
      </p:sp>
    </p:spTree>
    <p:extLst>
      <p:ext uri="{BB962C8B-B14F-4D97-AF65-F5344CB8AC3E}">
        <p14:creationId xmlns:p14="http://schemas.microsoft.com/office/powerpoint/2010/main" val="29740630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Motivation</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380442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need or desire that energizes a behavior and directs it towards a goal </a:t>
            </a:r>
            <a:endParaRPr lang="en-US" dirty="0" smtClean="0">
              <a:effectLst/>
            </a:endParaRPr>
          </a:p>
          <a:p>
            <a:pPr marL="0" indent="0">
              <a:buNone/>
            </a:pPr>
            <a:endParaRPr lang="en-US" dirty="0"/>
          </a:p>
        </p:txBody>
      </p:sp>
    </p:spTree>
    <p:extLst>
      <p:ext uri="{BB962C8B-B14F-4D97-AF65-F5344CB8AC3E}">
        <p14:creationId xmlns:p14="http://schemas.microsoft.com/office/powerpoint/2010/main" val="3319730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Need to Belong</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83263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a motivation to bond with others in relationships that provide ongoing, positive interactions </a:t>
            </a:r>
            <a:endParaRPr lang="en-US" dirty="0" smtClean="0">
              <a:effectLst/>
            </a:endParaRPr>
          </a:p>
          <a:p>
            <a:pPr marL="0" indent="0">
              <a:buNone/>
            </a:pPr>
            <a:endParaRPr lang="en-US" dirty="0"/>
          </a:p>
        </p:txBody>
      </p:sp>
    </p:spTree>
    <p:extLst>
      <p:ext uri="{BB962C8B-B14F-4D97-AF65-F5344CB8AC3E}">
        <p14:creationId xmlns:p14="http://schemas.microsoft.com/office/powerpoint/2010/main" val="20724293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smtClean="0"/>
              <a:t>Orexin</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77079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an eating disorder in which a normal-weight person diets and becomes significantly underweight, yet, still feeling fat, continues to starve </a:t>
            </a:r>
            <a:endParaRPr lang="en-US" dirty="0" smtClean="0">
              <a:effectLst/>
            </a:endParaRPr>
          </a:p>
          <a:p>
            <a:pPr marL="0" indent="0">
              <a:buNone/>
            </a:pPr>
            <a:endParaRPr lang="en-US" dirty="0"/>
          </a:p>
        </p:txBody>
      </p:sp>
    </p:spTree>
    <p:extLst>
      <p:ext uri="{BB962C8B-B14F-4D97-AF65-F5344CB8AC3E}">
        <p14:creationId xmlns:p14="http://schemas.microsoft.com/office/powerpoint/2010/main" val="14812863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hunger-triggering hormone secreted by hypothalamus </a:t>
            </a:r>
            <a:endParaRPr lang="en-US" dirty="0" smtClean="0">
              <a:effectLst/>
            </a:endParaRPr>
          </a:p>
          <a:p>
            <a:pPr marL="0" indent="0">
              <a:buNone/>
            </a:pPr>
            <a:endParaRPr lang="en-US" dirty="0"/>
          </a:p>
        </p:txBody>
      </p:sp>
    </p:spTree>
    <p:extLst>
      <p:ext uri="{BB962C8B-B14F-4D97-AF65-F5344CB8AC3E}">
        <p14:creationId xmlns:p14="http://schemas.microsoft.com/office/powerpoint/2010/main" val="1201060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PYY</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149938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digestive tract hormone; sends "I'm not hungry" signals to the brain </a:t>
            </a:r>
            <a:endParaRPr lang="en-US" dirty="0" smtClean="0">
              <a:effectLst/>
            </a:endParaRPr>
          </a:p>
          <a:p>
            <a:pPr marL="0" indent="0">
              <a:buNone/>
            </a:pPr>
            <a:endParaRPr lang="en-US" dirty="0"/>
          </a:p>
        </p:txBody>
      </p:sp>
    </p:spTree>
    <p:extLst>
      <p:ext uri="{BB962C8B-B14F-4D97-AF65-F5344CB8AC3E}">
        <p14:creationId xmlns:p14="http://schemas.microsoft.com/office/powerpoint/2010/main" val="12519383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Set Point Theory</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248228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point at which an individual's "weight thermostat" is supposedly set. When the body falls below this weight, an increase in hunger and a lowered metabolic rate may act to restore the lost weight. </a:t>
            </a:r>
            <a:endParaRPr lang="en-US" dirty="0" smtClean="0">
              <a:effectLst/>
            </a:endParaRPr>
          </a:p>
          <a:p>
            <a:pPr marL="0" indent="0">
              <a:buNone/>
            </a:pPr>
            <a:endParaRPr lang="en-US" dirty="0"/>
          </a:p>
        </p:txBody>
      </p:sp>
    </p:spTree>
    <p:extLst>
      <p:ext uri="{BB962C8B-B14F-4D97-AF65-F5344CB8AC3E}">
        <p14:creationId xmlns:p14="http://schemas.microsoft.com/office/powerpoint/2010/main" val="2838341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Task vs. Social Leadership</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269889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Task leaders generally have a directive style, goal oriented, keep group focuses on mission. </a:t>
            </a:r>
            <a:endParaRPr lang="en-US" dirty="0" smtClean="0"/>
          </a:p>
          <a:p>
            <a:pPr marL="0" indent="0">
              <a:buNone/>
            </a:pPr>
            <a:endParaRPr lang="en-US" dirty="0"/>
          </a:p>
          <a:p>
            <a:pPr marL="0" indent="0">
              <a:buNone/>
            </a:pPr>
            <a:r>
              <a:rPr lang="en-US" dirty="0" smtClean="0"/>
              <a:t>Social </a:t>
            </a:r>
            <a:r>
              <a:rPr lang="en-US" dirty="0"/>
              <a:t>have democratic style, delegates authority, prevent group think, members more satisfied. </a:t>
            </a:r>
            <a:endParaRPr lang="en-US" dirty="0" smtClean="0">
              <a:effectLst/>
            </a:endParaRPr>
          </a:p>
          <a:p>
            <a:pPr marL="0" indent="0">
              <a:buNone/>
            </a:pPr>
            <a:endParaRPr lang="en-US" dirty="0"/>
          </a:p>
        </p:txBody>
      </p:sp>
    </p:spTree>
    <p:extLst>
      <p:ext uri="{BB962C8B-B14F-4D97-AF65-F5344CB8AC3E}">
        <p14:creationId xmlns:p14="http://schemas.microsoft.com/office/powerpoint/2010/main" val="6003324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Theory X</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111016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assumes that workers are basically lazy, error-prone, and extrinsically motivated by money and, thus, should be directed from above. </a:t>
            </a:r>
            <a:endParaRPr lang="en-US" dirty="0" smtClean="0">
              <a:effectLst/>
            </a:endParaRPr>
          </a:p>
          <a:p>
            <a:pPr marL="0" indent="0">
              <a:buNone/>
            </a:pPr>
            <a:endParaRPr lang="en-US" dirty="0"/>
          </a:p>
        </p:txBody>
      </p:sp>
    </p:spTree>
    <p:extLst>
      <p:ext uri="{BB962C8B-B14F-4D97-AF65-F5344CB8AC3E}">
        <p14:creationId xmlns:p14="http://schemas.microsoft.com/office/powerpoint/2010/main" val="174610797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Theory Y</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75171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Arousal Theory</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9928041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assumes that, given challenge and freedom, workers are motivated to achieve self-esteem and to demonstrate their competence and creativity. </a:t>
            </a:r>
            <a:endParaRPr lang="en-US" dirty="0" smtClean="0">
              <a:effectLst/>
            </a:endParaRPr>
          </a:p>
          <a:p>
            <a:pPr marL="0" indent="0">
              <a:buNone/>
            </a:pPr>
            <a:endParaRPr lang="en-US" dirty="0"/>
          </a:p>
        </p:txBody>
      </p:sp>
    </p:spTree>
    <p:extLst>
      <p:ext uri="{BB962C8B-B14F-4D97-AF65-F5344CB8AC3E}">
        <p14:creationId xmlns:p14="http://schemas.microsoft.com/office/powerpoint/2010/main" val="34267191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Two-Factor Theory</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3986084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a:t>Schachter</a:t>
            </a:r>
            <a:r>
              <a:rPr lang="en-US" dirty="0"/>
              <a:t>-Singer's theory that to experience emotion one must 1) be physically aroused 2) cognitively label the arousal. </a:t>
            </a:r>
            <a:endParaRPr lang="en-US" dirty="0" smtClean="0">
              <a:effectLst/>
            </a:endParaRPr>
          </a:p>
          <a:p>
            <a:pPr marL="0" indent="0">
              <a:buNone/>
            </a:pPr>
            <a:endParaRPr lang="en-US" dirty="0"/>
          </a:p>
        </p:txBody>
      </p:sp>
    </p:spTree>
    <p:extLst>
      <p:ext uri="{BB962C8B-B14F-4D97-AF65-F5344CB8AC3E}">
        <p14:creationId xmlns:p14="http://schemas.microsoft.com/office/powerpoint/2010/main" val="10516710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Ventromedial Hypothalamus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9421235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part of the hypothalamus involved in suppressing hunger </a:t>
            </a:r>
            <a:r>
              <a:rPr lang="en-US" dirty="0" smtClean="0"/>
              <a:t>(“I’m full”)</a:t>
            </a:r>
            <a:endParaRPr lang="en-US" dirty="0" smtClean="0">
              <a:effectLst/>
            </a:endParaRPr>
          </a:p>
          <a:p>
            <a:pPr marL="0" indent="0">
              <a:buNone/>
            </a:pPr>
            <a:endParaRPr lang="en-US" dirty="0"/>
          </a:p>
        </p:txBody>
      </p:sp>
    </p:spTree>
    <p:extLst>
      <p:ext uri="{BB962C8B-B14F-4D97-AF65-F5344CB8AC3E}">
        <p14:creationId xmlns:p14="http://schemas.microsoft.com/office/powerpoint/2010/main" val="1815189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Yerkes-Dodson Law</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6971914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evidences arousal theory; the more complex a task, the lower level of arousal that can be tolerated without interference before the performance deteriorates; ex. used in class-driving to school, driving angry, finding a new location, boiling an egg </a:t>
            </a:r>
            <a:endParaRPr lang="en-US" dirty="0" smtClean="0">
              <a:effectLst/>
            </a:endParaRPr>
          </a:p>
          <a:p>
            <a:pPr marL="0" indent="0">
              <a:buNone/>
            </a:pPr>
            <a:endParaRPr lang="en-US" dirty="0"/>
          </a:p>
        </p:txBody>
      </p:sp>
    </p:spTree>
    <p:extLst>
      <p:ext uri="{BB962C8B-B14F-4D97-AF65-F5344CB8AC3E}">
        <p14:creationId xmlns:p14="http://schemas.microsoft.com/office/powerpoint/2010/main" val="3481659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theory stating that we are motivated by our innate desire to maintain an optimal level of arousal </a:t>
            </a:r>
            <a:endParaRPr lang="en-US" dirty="0" smtClean="0">
              <a:effectLst/>
            </a:endParaRPr>
          </a:p>
          <a:p>
            <a:pPr marL="0" indent="0">
              <a:buNone/>
            </a:pPr>
            <a:endParaRPr lang="en-US" dirty="0"/>
          </a:p>
        </p:txBody>
      </p:sp>
    </p:spTree>
    <p:extLst>
      <p:ext uri="{BB962C8B-B14F-4D97-AF65-F5344CB8AC3E}">
        <p14:creationId xmlns:p14="http://schemas.microsoft.com/office/powerpoint/2010/main" val="1946068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Autonomic Nervous System </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551622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TotalTime>
  <Words>965</Words>
  <Application>Microsoft Macintosh PowerPoint</Application>
  <PresentationFormat>On-screen Show (4:3)</PresentationFormat>
  <Paragraphs>84</Paragraphs>
  <Slides>76</Slides>
  <Notes>0</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Office Theme</vt:lpstr>
      <vt:lpstr>Achievement Motivation</vt:lpstr>
      <vt:lpstr>PowerPoint Presentation</vt:lpstr>
      <vt:lpstr>Amygdala</vt:lpstr>
      <vt:lpstr>PowerPoint Presentation</vt:lpstr>
      <vt:lpstr>Anorexia nervosa</vt:lpstr>
      <vt:lpstr>PowerPoint Presentation</vt:lpstr>
      <vt:lpstr>Arousal Theory</vt:lpstr>
      <vt:lpstr>PowerPoint Presentation</vt:lpstr>
      <vt:lpstr>Autonomic Nervous System </vt:lpstr>
      <vt:lpstr>PowerPoint Presentation</vt:lpstr>
      <vt:lpstr>Bulimia Nervosa</vt:lpstr>
      <vt:lpstr>PowerPoint Presentation</vt:lpstr>
      <vt:lpstr>Cannon-Bard Theory</vt:lpstr>
      <vt:lpstr>PowerPoint Presentation</vt:lpstr>
      <vt:lpstr>Communicating Emotions</vt:lpstr>
      <vt:lpstr>PowerPoint Presentation</vt:lpstr>
      <vt:lpstr>Defining Emotions</vt:lpstr>
      <vt:lpstr>PowerPoint Presentation</vt:lpstr>
      <vt:lpstr>Drive-Reduction Theory</vt:lpstr>
      <vt:lpstr>PowerPoint Presentation</vt:lpstr>
      <vt:lpstr>Extrinsic Motivation </vt:lpstr>
      <vt:lpstr>PowerPoint Presentation</vt:lpstr>
      <vt:lpstr>Facial Expressions</vt:lpstr>
      <vt:lpstr>PowerPoint Presentation</vt:lpstr>
      <vt:lpstr>Ghrelin</vt:lpstr>
      <vt:lpstr>PowerPoint Presentation</vt:lpstr>
      <vt:lpstr>Glucose</vt:lpstr>
      <vt:lpstr>PowerPoint Presentation</vt:lpstr>
      <vt:lpstr>Hemispheric Contributions </vt:lpstr>
      <vt:lpstr>PowerPoint Presentation</vt:lpstr>
      <vt:lpstr>Hierarchy of Needs</vt:lpstr>
      <vt:lpstr>PowerPoint Presentation</vt:lpstr>
      <vt:lpstr>Homeostasis</vt:lpstr>
      <vt:lpstr>PowerPoint Presentation</vt:lpstr>
      <vt:lpstr>Hypothalamus</vt:lpstr>
      <vt:lpstr>PowerPoint Presentation</vt:lpstr>
      <vt:lpstr>Incentive Theory</vt:lpstr>
      <vt:lpstr>PowerPoint Presentation</vt:lpstr>
      <vt:lpstr>Industrial Organizational Psychology</vt:lpstr>
      <vt:lpstr>PowerPoint Presentation</vt:lpstr>
      <vt:lpstr>Instinct Theory</vt:lpstr>
      <vt:lpstr>PowerPoint Presentation</vt:lpstr>
      <vt:lpstr>Insulin </vt:lpstr>
      <vt:lpstr>PowerPoint Presentation</vt:lpstr>
      <vt:lpstr>Intrinsic Motivation </vt:lpstr>
      <vt:lpstr>PowerPoint Presentation</vt:lpstr>
      <vt:lpstr>James-Lange Theory</vt:lpstr>
      <vt:lpstr>PowerPoint Presentation</vt:lpstr>
      <vt:lpstr>Lateral Hypothalamus</vt:lpstr>
      <vt:lpstr>PowerPoint Presentation</vt:lpstr>
      <vt:lpstr>Leptin</vt:lpstr>
      <vt:lpstr>PowerPoint Presentation</vt:lpstr>
      <vt:lpstr>Abraham Maslow</vt:lpstr>
      <vt:lpstr>PowerPoint Presentation</vt:lpstr>
      <vt:lpstr>Motivation</vt:lpstr>
      <vt:lpstr>PowerPoint Presentation</vt:lpstr>
      <vt:lpstr>Need to Belong</vt:lpstr>
      <vt:lpstr>PowerPoint Presentation</vt:lpstr>
      <vt:lpstr>Orexin</vt:lpstr>
      <vt:lpstr>PowerPoint Presentation</vt:lpstr>
      <vt:lpstr>PYY</vt:lpstr>
      <vt:lpstr>PowerPoint Presentation</vt:lpstr>
      <vt:lpstr>Set Point Theory</vt:lpstr>
      <vt:lpstr>PowerPoint Presentation</vt:lpstr>
      <vt:lpstr>Task vs. Social Leadership</vt:lpstr>
      <vt:lpstr>PowerPoint Presentation</vt:lpstr>
      <vt:lpstr>Theory X</vt:lpstr>
      <vt:lpstr>PowerPoint Presentation</vt:lpstr>
      <vt:lpstr>Theory Y</vt:lpstr>
      <vt:lpstr>PowerPoint Presentation</vt:lpstr>
      <vt:lpstr>Two-Factor Theory</vt:lpstr>
      <vt:lpstr>PowerPoint Presentation</vt:lpstr>
      <vt:lpstr>Ventromedial Hypothalamus</vt:lpstr>
      <vt:lpstr>PowerPoint Presentation</vt:lpstr>
      <vt:lpstr>Yerkes-Dodson Law</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Achievement Motivation</dc:title>
  <dc:creator>User</dc:creator>
  <cp:lastModifiedBy>User</cp:lastModifiedBy>
  <cp:revision>15</cp:revision>
  <cp:lastPrinted>2019-01-15T17:46:32Z</cp:lastPrinted>
  <dcterms:created xsi:type="dcterms:W3CDTF">2019-01-15T17:09:28Z</dcterms:created>
  <dcterms:modified xsi:type="dcterms:W3CDTF">2019-01-15T17:46:35Z</dcterms:modified>
</cp:coreProperties>
</file>