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3E8B-D625-7F4F-B2FF-E5D265D62DC4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198C-79A6-734B-90C3-20D6ECF2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pushed by our “need” to reduce drives and pulled by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—either positive or negative stimuli that lure or repel us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Aroma of a good home cooked meal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Thankgiving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is both a need and incentive, we are strongly driven</a:t>
            </a:r>
          </a:p>
          <a:p>
            <a:pPr lvl="2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Skinner’s concept of reinforcement/punishment—we are encouraging behavior (reinforcement) and discouraged from doing a behavior (punishment)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41BF6-F574-4D35-B7B3-0AB3B11F4A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Psychological aim of drive reduction is homeostasis: Maintenance of steady internal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41BF6-F574-4D35-B7B3-0AB3B11F4A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CF0A4C-DD8B-457C-9DB1-8BAF51CE0EC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41BF6-F574-4D35-B7B3-0AB3B11F4A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BA0C9D-04A9-4D72-8BB9-A19A2D3F4DA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Human motivation aims not to eliminate arousal but to seek optimum levels of arousal.</a:t>
            </a:r>
          </a:p>
          <a:p>
            <a:r>
              <a:rPr lang="en-US" dirty="0" smtClean="0"/>
              <a:t>Too much arousal=stress</a:t>
            </a:r>
          </a:p>
          <a:p>
            <a:endParaRPr lang="en-US" dirty="0" smtClean="0"/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Optimum Arousal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Monkeys who investigate how to open a window, toddler who is investigative and gets into everything in the house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who enjoy high arousal are most likely to enjoy intense music, food, and risky behaviors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motivation aims not to eliminate arousal, but to seek optimum levels of arousal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822D9-B074-4FB4-83C8-B28C6E38A21C}" type="slidenum">
              <a:rPr lang="en-US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5D1B6-B904-45DA-A237-6E8DFC64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9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0EC0-0783-43C4-8005-62D12133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RObj6HLK6yI" TargetMode="External"/><Relationship Id="rId3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317500"/>
            <a:ext cx="5724862" cy="1846961"/>
          </a:xfrm>
        </p:spPr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073462"/>
            <a:ext cx="5724862" cy="1007200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603500"/>
            <a:ext cx="6464300" cy="40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c11f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932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4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cs typeface="Arial" charset="0"/>
              </a:rPr>
              <a:t>DRIVES AND INCENTIVES</a:t>
            </a:r>
            <a:endParaRPr lang="en-US" sz="4800" i="1" dirty="0" smtClean="0">
              <a:cs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05150"/>
            <a:ext cx="8601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 rot="-1817096">
            <a:off x="3433735" y="3120833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Tension</a:t>
            </a:r>
          </a:p>
        </p:txBody>
      </p:sp>
    </p:spTree>
    <p:extLst>
      <p:ext uri="{BB962C8B-B14F-4D97-AF65-F5344CB8AC3E}">
        <p14:creationId xmlns:p14="http://schemas.microsoft.com/office/powerpoint/2010/main" val="15487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cs typeface="Arial" charset="0"/>
              </a:rPr>
              <a:t>DRIVES AND INCENTIVES</a:t>
            </a:r>
            <a:endParaRPr lang="en-US" sz="4800" i="1" dirty="0" smtClean="0">
              <a:cs typeface="Arial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601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55B9BFC-DA0C-4A81-81D1-FC64B946C585}" type="slidenum">
              <a:rPr lang="en-US" altLang="en-US">
                <a:latin typeface="+mj-lt"/>
              </a:rPr>
              <a:pPr/>
              <a:t>13</a:t>
            </a:fld>
            <a:endParaRPr lang="en-US" altLang="en-US">
              <a:latin typeface="+mj-l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/>
              <a:t>DRIVE REDUCTION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1475283" y="4619625"/>
            <a:ext cx="665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+mj-lt"/>
              </a:rPr>
              <a:t>Food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76600" y="3476625"/>
            <a:ext cx="2590800" cy="2741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>
              <a:latin typeface="+mj-lt"/>
            </a:endParaRPr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6891599" y="4433888"/>
            <a:ext cx="1186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+mj-lt"/>
              </a:rPr>
              <a:t>Drive</a:t>
            </a:r>
          </a:p>
          <a:p>
            <a:pPr algn="ctr"/>
            <a:r>
              <a:rPr lang="en-US" altLang="en-US">
                <a:latin typeface="+mj-lt"/>
              </a:rPr>
              <a:t>Reduction</a:t>
            </a:r>
          </a:p>
        </p:txBody>
      </p:sp>
      <p:cxnSp>
        <p:nvCxnSpPr>
          <p:cNvPr id="553990" name="AutoShape 6"/>
          <p:cNvCxnSpPr>
            <a:cxnSpLocks noChangeShapeType="1"/>
            <a:stCxn id="553987" idx="3"/>
            <a:endCxn id="14341" idx="1"/>
          </p:cNvCxnSpPr>
          <p:nvPr/>
        </p:nvCxnSpPr>
        <p:spPr bwMode="auto">
          <a:xfrm>
            <a:off x="2141042" y="4804291"/>
            <a:ext cx="1135558" cy="431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991" name="AutoShape 7"/>
          <p:cNvCxnSpPr>
            <a:cxnSpLocks noChangeShapeType="1"/>
            <a:stCxn id="14341" idx="3"/>
            <a:endCxn id="553989" idx="1"/>
          </p:cNvCxnSpPr>
          <p:nvPr/>
        </p:nvCxnSpPr>
        <p:spPr bwMode="auto">
          <a:xfrm flipV="1">
            <a:off x="5867400" y="4757054"/>
            <a:ext cx="1024199" cy="903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345" name="Freeform 9"/>
          <p:cNvSpPr>
            <a:spLocks/>
          </p:cNvSpPr>
          <p:nvPr/>
        </p:nvSpPr>
        <p:spPr bwMode="auto">
          <a:xfrm>
            <a:off x="3636963" y="3633788"/>
            <a:ext cx="1868487" cy="1817687"/>
          </a:xfrm>
          <a:custGeom>
            <a:avLst/>
            <a:gdLst>
              <a:gd name="T0" fmla="*/ 2147483646 w 2354"/>
              <a:gd name="T1" fmla="*/ 2147483646 h 2290"/>
              <a:gd name="T2" fmla="*/ 2147483646 w 2354"/>
              <a:gd name="T3" fmla="*/ 2147483646 h 2290"/>
              <a:gd name="T4" fmla="*/ 2147483646 w 2354"/>
              <a:gd name="T5" fmla="*/ 2147483646 h 2290"/>
              <a:gd name="T6" fmla="*/ 2147483646 w 2354"/>
              <a:gd name="T7" fmla="*/ 2147483646 h 2290"/>
              <a:gd name="T8" fmla="*/ 2147483646 w 2354"/>
              <a:gd name="T9" fmla="*/ 2147483646 h 2290"/>
              <a:gd name="T10" fmla="*/ 2147483646 w 2354"/>
              <a:gd name="T11" fmla="*/ 2147483646 h 2290"/>
              <a:gd name="T12" fmla="*/ 2147483646 w 2354"/>
              <a:gd name="T13" fmla="*/ 2147483646 h 2290"/>
              <a:gd name="T14" fmla="*/ 2147483646 w 2354"/>
              <a:gd name="T15" fmla="*/ 2147483646 h 2290"/>
              <a:gd name="T16" fmla="*/ 2147483646 w 2354"/>
              <a:gd name="T17" fmla="*/ 2147483646 h 2290"/>
              <a:gd name="T18" fmla="*/ 2147483646 w 2354"/>
              <a:gd name="T19" fmla="*/ 2147483646 h 2290"/>
              <a:gd name="T20" fmla="*/ 2147483646 w 2354"/>
              <a:gd name="T21" fmla="*/ 2147483646 h 2290"/>
              <a:gd name="T22" fmla="*/ 2147483646 w 2354"/>
              <a:gd name="T23" fmla="*/ 2147483646 h 2290"/>
              <a:gd name="T24" fmla="*/ 2147483646 w 2354"/>
              <a:gd name="T25" fmla="*/ 2147483646 h 2290"/>
              <a:gd name="T26" fmla="*/ 2147483646 w 2354"/>
              <a:gd name="T27" fmla="*/ 2147483646 h 2290"/>
              <a:gd name="T28" fmla="*/ 2147483646 w 2354"/>
              <a:gd name="T29" fmla="*/ 2147483646 h 2290"/>
              <a:gd name="T30" fmla="*/ 2147483646 w 2354"/>
              <a:gd name="T31" fmla="*/ 2147483646 h 2290"/>
              <a:gd name="T32" fmla="*/ 2147483646 w 2354"/>
              <a:gd name="T33" fmla="*/ 2147483646 h 2290"/>
              <a:gd name="T34" fmla="*/ 2147483646 w 2354"/>
              <a:gd name="T35" fmla="*/ 2147483646 h 2290"/>
              <a:gd name="T36" fmla="*/ 2147483646 w 2354"/>
              <a:gd name="T37" fmla="*/ 2147483646 h 2290"/>
              <a:gd name="T38" fmla="*/ 2147483646 w 2354"/>
              <a:gd name="T39" fmla="*/ 2147483646 h 2290"/>
              <a:gd name="T40" fmla="*/ 2147483646 w 2354"/>
              <a:gd name="T41" fmla="*/ 2147483646 h 2290"/>
              <a:gd name="T42" fmla="*/ 2147483646 w 2354"/>
              <a:gd name="T43" fmla="*/ 2147483646 h 2290"/>
              <a:gd name="T44" fmla="*/ 2147483646 w 2354"/>
              <a:gd name="T45" fmla="*/ 2147483646 h 2290"/>
              <a:gd name="T46" fmla="*/ 2147483646 w 2354"/>
              <a:gd name="T47" fmla="*/ 2147483646 h 2290"/>
              <a:gd name="T48" fmla="*/ 2147483646 w 2354"/>
              <a:gd name="T49" fmla="*/ 2147483646 h 2290"/>
              <a:gd name="T50" fmla="*/ 2147483646 w 2354"/>
              <a:gd name="T51" fmla="*/ 2147483646 h 2290"/>
              <a:gd name="T52" fmla="*/ 2147483646 w 2354"/>
              <a:gd name="T53" fmla="*/ 2147483646 h 2290"/>
              <a:gd name="T54" fmla="*/ 2147483646 w 2354"/>
              <a:gd name="T55" fmla="*/ 2147483646 h 2290"/>
              <a:gd name="T56" fmla="*/ 2147483646 w 2354"/>
              <a:gd name="T57" fmla="*/ 2147483646 h 2290"/>
              <a:gd name="T58" fmla="*/ 2147483646 w 2354"/>
              <a:gd name="T59" fmla="*/ 2147483646 h 2290"/>
              <a:gd name="T60" fmla="*/ 2147483646 w 2354"/>
              <a:gd name="T61" fmla="*/ 2147483646 h 2290"/>
              <a:gd name="T62" fmla="*/ 2147483646 w 2354"/>
              <a:gd name="T63" fmla="*/ 2147483646 h 2290"/>
              <a:gd name="T64" fmla="*/ 2147483646 w 2354"/>
              <a:gd name="T65" fmla="*/ 2147483646 h 2290"/>
              <a:gd name="T66" fmla="*/ 2147483646 w 2354"/>
              <a:gd name="T67" fmla="*/ 2147483646 h 2290"/>
              <a:gd name="T68" fmla="*/ 2147483646 w 2354"/>
              <a:gd name="T69" fmla="*/ 2147483646 h 2290"/>
              <a:gd name="T70" fmla="*/ 2147483646 w 2354"/>
              <a:gd name="T71" fmla="*/ 2147483646 h 2290"/>
              <a:gd name="T72" fmla="*/ 2147483646 w 2354"/>
              <a:gd name="T73" fmla="*/ 2147483646 h 2290"/>
              <a:gd name="T74" fmla="*/ 2147483646 w 2354"/>
              <a:gd name="T75" fmla="*/ 2147483646 h 2290"/>
              <a:gd name="T76" fmla="*/ 2147483646 w 2354"/>
              <a:gd name="T77" fmla="*/ 2147483646 h 2290"/>
              <a:gd name="T78" fmla="*/ 2147483646 w 2354"/>
              <a:gd name="T79" fmla="*/ 2147483646 h 2290"/>
              <a:gd name="T80" fmla="*/ 2147483646 w 2354"/>
              <a:gd name="T81" fmla="*/ 2147483646 h 2290"/>
              <a:gd name="T82" fmla="*/ 2147483646 w 2354"/>
              <a:gd name="T83" fmla="*/ 2147483646 h 2290"/>
              <a:gd name="T84" fmla="*/ 2147483646 w 2354"/>
              <a:gd name="T85" fmla="*/ 2147483646 h 2290"/>
              <a:gd name="T86" fmla="*/ 2147483646 w 2354"/>
              <a:gd name="T87" fmla="*/ 2147483646 h 2290"/>
              <a:gd name="T88" fmla="*/ 2147483646 w 2354"/>
              <a:gd name="T89" fmla="*/ 2147483646 h 2290"/>
              <a:gd name="T90" fmla="*/ 2147483646 w 2354"/>
              <a:gd name="T91" fmla="*/ 2147483646 h 2290"/>
              <a:gd name="T92" fmla="*/ 2147483646 w 2354"/>
              <a:gd name="T93" fmla="*/ 2147483646 h 2290"/>
              <a:gd name="T94" fmla="*/ 2147483646 w 2354"/>
              <a:gd name="T95" fmla="*/ 2147483646 h 2290"/>
              <a:gd name="T96" fmla="*/ 2147483646 w 2354"/>
              <a:gd name="T97" fmla="*/ 2147483646 h 2290"/>
              <a:gd name="T98" fmla="*/ 2147483646 w 2354"/>
              <a:gd name="T99" fmla="*/ 2147483646 h 2290"/>
              <a:gd name="T100" fmla="*/ 2147483646 w 2354"/>
              <a:gd name="T101" fmla="*/ 2147483646 h 2290"/>
              <a:gd name="T102" fmla="*/ 2147483646 w 2354"/>
              <a:gd name="T103" fmla="*/ 2147483646 h 2290"/>
              <a:gd name="T104" fmla="*/ 2147483646 w 2354"/>
              <a:gd name="T105" fmla="*/ 2147483646 h 2290"/>
              <a:gd name="T106" fmla="*/ 2147483646 w 2354"/>
              <a:gd name="T107" fmla="*/ 2147483646 h 2290"/>
              <a:gd name="T108" fmla="*/ 2147483646 w 2354"/>
              <a:gd name="T109" fmla="*/ 2147483646 h 22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54" h="2290">
                <a:moveTo>
                  <a:pt x="906" y="0"/>
                </a:moveTo>
                <a:lnTo>
                  <a:pt x="1130" y="0"/>
                </a:lnTo>
                <a:lnTo>
                  <a:pt x="1146" y="43"/>
                </a:lnTo>
                <a:lnTo>
                  <a:pt x="1154" y="93"/>
                </a:lnTo>
                <a:lnTo>
                  <a:pt x="1156" y="143"/>
                </a:lnTo>
                <a:lnTo>
                  <a:pt x="1156" y="202"/>
                </a:lnTo>
                <a:lnTo>
                  <a:pt x="1150" y="275"/>
                </a:lnTo>
                <a:lnTo>
                  <a:pt x="1136" y="366"/>
                </a:lnTo>
                <a:lnTo>
                  <a:pt x="1115" y="456"/>
                </a:lnTo>
                <a:lnTo>
                  <a:pt x="1088" y="524"/>
                </a:lnTo>
                <a:lnTo>
                  <a:pt x="1061" y="572"/>
                </a:lnTo>
                <a:lnTo>
                  <a:pt x="1039" y="626"/>
                </a:lnTo>
                <a:lnTo>
                  <a:pt x="1034" y="700"/>
                </a:lnTo>
                <a:lnTo>
                  <a:pt x="1047" y="809"/>
                </a:lnTo>
                <a:lnTo>
                  <a:pt x="1068" y="925"/>
                </a:lnTo>
                <a:lnTo>
                  <a:pt x="1086" y="1020"/>
                </a:lnTo>
                <a:lnTo>
                  <a:pt x="1099" y="1099"/>
                </a:lnTo>
                <a:lnTo>
                  <a:pt x="1109" y="1169"/>
                </a:lnTo>
                <a:lnTo>
                  <a:pt x="1115" y="1204"/>
                </a:lnTo>
                <a:lnTo>
                  <a:pt x="1121" y="1237"/>
                </a:lnTo>
                <a:lnTo>
                  <a:pt x="1132" y="1274"/>
                </a:lnTo>
                <a:lnTo>
                  <a:pt x="1146" y="1307"/>
                </a:lnTo>
                <a:lnTo>
                  <a:pt x="1161" y="1340"/>
                </a:lnTo>
                <a:lnTo>
                  <a:pt x="1183" y="1373"/>
                </a:lnTo>
                <a:lnTo>
                  <a:pt x="1208" y="1406"/>
                </a:lnTo>
                <a:lnTo>
                  <a:pt x="1237" y="1435"/>
                </a:lnTo>
                <a:lnTo>
                  <a:pt x="1270" y="1464"/>
                </a:lnTo>
                <a:lnTo>
                  <a:pt x="1301" y="1483"/>
                </a:lnTo>
                <a:lnTo>
                  <a:pt x="1330" y="1501"/>
                </a:lnTo>
                <a:lnTo>
                  <a:pt x="1357" y="1512"/>
                </a:lnTo>
                <a:lnTo>
                  <a:pt x="1386" y="1518"/>
                </a:lnTo>
                <a:lnTo>
                  <a:pt x="1412" y="1524"/>
                </a:lnTo>
                <a:lnTo>
                  <a:pt x="1433" y="1526"/>
                </a:lnTo>
                <a:lnTo>
                  <a:pt x="1454" y="1526"/>
                </a:lnTo>
                <a:lnTo>
                  <a:pt x="1476" y="1524"/>
                </a:lnTo>
                <a:lnTo>
                  <a:pt x="1495" y="1524"/>
                </a:lnTo>
                <a:lnTo>
                  <a:pt x="1516" y="1524"/>
                </a:lnTo>
                <a:lnTo>
                  <a:pt x="1536" y="1524"/>
                </a:lnTo>
                <a:lnTo>
                  <a:pt x="1555" y="1526"/>
                </a:lnTo>
                <a:lnTo>
                  <a:pt x="1571" y="1528"/>
                </a:lnTo>
                <a:lnTo>
                  <a:pt x="1584" y="1534"/>
                </a:lnTo>
                <a:lnTo>
                  <a:pt x="1594" y="1538"/>
                </a:lnTo>
                <a:lnTo>
                  <a:pt x="1606" y="1545"/>
                </a:lnTo>
                <a:lnTo>
                  <a:pt x="1617" y="1543"/>
                </a:lnTo>
                <a:lnTo>
                  <a:pt x="1627" y="1536"/>
                </a:lnTo>
                <a:lnTo>
                  <a:pt x="1635" y="1526"/>
                </a:lnTo>
                <a:lnTo>
                  <a:pt x="1638" y="1518"/>
                </a:lnTo>
                <a:lnTo>
                  <a:pt x="1646" y="1505"/>
                </a:lnTo>
                <a:lnTo>
                  <a:pt x="1656" y="1489"/>
                </a:lnTo>
                <a:lnTo>
                  <a:pt x="1671" y="1476"/>
                </a:lnTo>
                <a:lnTo>
                  <a:pt x="1691" y="1458"/>
                </a:lnTo>
                <a:lnTo>
                  <a:pt x="1714" y="1441"/>
                </a:lnTo>
                <a:lnTo>
                  <a:pt x="1743" y="1425"/>
                </a:lnTo>
                <a:lnTo>
                  <a:pt x="1780" y="1412"/>
                </a:lnTo>
                <a:lnTo>
                  <a:pt x="1825" y="1400"/>
                </a:lnTo>
                <a:lnTo>
                  <a:pt x="1875" y="1396"/>
                </a:lnTo>
                <a:lnTo>
                  <a:pt x="1931" y="1396"/>
                </a:lnTo>
                <a:lnTo>
                  <a:pt x="1989" y="1402"/>
                </a:lnTo>
                <a:lnTo>
                  <a:pt x="2048" y="1415"/>
                </a:lnTo>
                <a:lnTo>
                  <a:pt x="2102" y="1437"/>
                </a:lnTo>
                <a:lnTo>
                  <a:pt x="2154" y="1470"/>
                </a:lnTo>
                <a:lnTo>
                  <a:pt x="2203" y="1511"/>
                </a:lnTo>
                <a:lnTo>
                  <a:pt x="2247" y="1561"/>
                </a:lnTo>
                <a:lnTo>
                  <a:pt x="2286" y="1621"/>
                </a:lnTo>
                <a:lnTo>
                  <a:pt x="2317" y="1691"/>
                </a:lnTo>
                <a:lnTo>
                  <a:pt x="2342" y="1774"/>
                </a:lnTo>
                <a:lnTo>
                  <a:pt x="2354" y="1875"/>
                </a:lnTo>
                <a:lnTo>
                  <a:pt x="2352" y="1993"/>
                </a:lnTo>
                <a:lnTo>
                  <a:pt x="2335" y="2129"/>
                </a:lnTo>
                <a:lnTo>
                  <a:pt x="2296" y="2290"/>
                </a:lnTo>
                <a:lnTo>
                  <a:pt x="2028" y="2290"/>
                </a:lnTo>
                <a:lnTo>
                  <a:pt x="2044" y="2197"/>
                </a:lnTo>
                <a:lnTo>
                  <a:pt x="2055" y="2112"/>
                </a:lnTo>
                <a:lnTo>
                  <a:pt x="2061" y="2026"/>
                </a:lnTo>
                <a:lnTo>
                  <a:pt x="2053" y="1941"/>
                </a:lnTo>
                <a:lnTo>
                  <a:pt x="2046" y="1892"/>
                </a:lnTo>
                <a:lnTo>
                  <a:pt x="2034" y="1848"/>
                </a:lnTo>
                <a:lnTo>
                  <a:pt x="2017" y="1807"/>
                </a:lnTo>
                <a:lnTo>
                  <a:pt x="1995" y="1772"/>
                </a:lnTo>
                <a:lnTo>
                  <a:pt x="1968" y="1745"/>
                </a:lnTo>
                <a:lnTo>
                  <a:pt x="1937" y="1730"/>
                </a:lnTo>
                <a:lnTo>
                  <a:pt x="1900" y="1726"/>
                </a:lnTo>
                <a:lnTo>
                  <a:pt x="1856" y="1735"/>
                </a:lnTo>
                <a:lnTo>
                  <a:pt x="1836" y="1741"/>
                </a:lnTo>
                <a:lnTo>
                  <a:pt x="1817" y="1747"/>
                </a:lnTo>
                <a:lnTo>
                  <a:pt x="1799" y="1749"/>
                </a:lnTo>
                <a:lnTo>
                  <a:pt x="1782" y="1751"/>
                </a:lnTo>
                <a:lnTo>
                  <a:pt x="1765" y="1751"/>
                </a:lnTo>
                <a:lnTo>
                  <a:pt x="1749" y="1749"/>
                </a:lnTo>
                <a:lnTo>
                  <a:pt x="1737" y="1741"/>
                </a:lnTo>
                <a:lnTo>
                  <a:pt x="1728" y="1735"/>
                </a:lnTo>
                <a:lnTo>
                  <a:pt x="1732" y="1766"/>
                </a:lnTo>
                <a:lnTo>
                  <a:pt x="1724" y="1799"/>
                </a:lnTo>
                <a:lnTo>
                  <a:pt x="1712" y="1834"/>
                </a:lnTo>
                <a:lnTo>
                  <a:pt x="1697" y="1869"/>
                </a:lnTo>
                <a:lnTo>
                  <a:pt x="1677" y="1902"/>
                </a:lnTo>
                <a:lnTo>
                  <a:pt x="1656" y="1935"/>
                </a:lnTo>
                <a:lnTo>
                  <a:pt x="1637" y="1960"/>
                </a:lnTo>
                <a:lnTo>
                  <a:pt x="1617" y="1982"/>
                </a:lnTo>
                <a:lnTo>
                  <a:pt x="1598" y="1999"/>
                </a:lnTo>
                <a:lnTo>
                  <a:pt x="1571" y="2022"/>
                </a:lnTo>
                <a:lnTo>
                  <a:pt x="1540" y="2042"/>
                </a:lnTo>
                <a:lnTo>
                  <a:pt x="1503" y="2063"/>
                </a:lnTo>
                <a:lnTo>
                  <a:pt x="1464" y="2084"/>
                </a:lnTo>
                <a:lnTo>
                  <a:pt x="1417" y="2104"/>
                </a:lnTo>
                <a:lnTo>
                  <a:pt x="1373" y="2119"/>
                </a:lnTo>
                <a:lnTo>
                  <a:pt x="1326" y="2131"/>
                </a:lnTo>
                <a:lnTo>
                  <a:pt x="1299" y="2137"/>
                </a:lnTo>
                <a:lnTo>
                  <a:pt x="1268" y="2141"/>
                </a:lnTo>
                <a:lnTo>
                  <a:pt x="1231" y="2145"/>
                </a:lnTo>
                <a:lnTo>
                  <a:pt x="1193" y="2147"/>
                </a:lnTo>
                <a:lnTo>
                  <a:pt x="1148" y="2148"/>
                </a:lnTo>
                <a:lnTo>
                  <a:pt x="1101" y="2145"/>
                </a:lnTo>
                <a:lnTo>
                  <a:pt x="1055" y="2139"/>
                </a:lnTo>
                <a:lnTo>
                  <a:pt x="1004" y="2135"/>
                </a:lnTo>
                <a:lnTo>
                  <a:pt x="954" y="2121"/>
                </a:lnTo>
                <a:lnTo>
                  <a:pt x="904" y="2108"/>
                </a:lnTo>
                <a:lnTo>
                  <a:pt x="853" y="2092"/>
                </a:lnTo>
                <a:lnTo>
                  <a:pt x="803" y="2071"/>
                </a:lnTo>
                <a:lnTo>
                  <a:pt x="754" y="2044"/>
                </a:lnTo>
                <a:lnTo>
                  <a:pt x="708" y="2011"/>
                </a:lnTo>
                <a:lnTo>
                  <a:pt x="663" y="1976"/>
                </a:lnTo>
                <a:lnTo>
                  <a:pt x="624" y="1931"/>
                </a:lnTo>
                <a:lnTo>
                  <a:pt x="551" y="1852"/>
                </a:lnTo>
                <a:lnTo>
                  <a:pt x="483" y="1784"/>
                </a:lnTo>
                <a:lnTo>
                  <a:pt x="423" y="1724"/>
                </a:lnTo>
                <a:lnTo>
                  <a:pt x="366" y="1670"/>
                </a:lnTo>
                <a:lnTo>
                  <a:pt x="310" y="1617"/>
                </a:lnTo>
                <a:lnTo>
                  <a:pt x="256" y="1557"/>
                </a:lnTo>
                <a:lnTo>
                  <a:pt x="202" y="1489"/>
                </a:lnTo>
                <a:lnTo>
                  <a:pt x="147" y="1408"/>
                </a:lnTo>
                <a:lnTo>
                  <a:pt x="97" y="1309"/>
                </a:lnTo>
                <a:lnTo>
                  <a:pt x="58" y="1196"/>
                </a:lnTo>
                <a:lnTo>
                  <a:pt x="27" y="1078"/>
                </a:lnTo>
                <a:lnTo>
                  <a:pt x="8" y="956"/>
                </a:lnTo>
                <a:lnTo>
                  <a:pt x="0" y="838"/>
                </a:lnTo>
                <a:lnTo>
                  <a:pt x="0" y="731"/>
                </a:lnTo>
                <a:lnTo>
                  <a:pt x="12" y="638"/>
                </a:lnTo>
                <a:lnTo>
                  <a:pt x="35" y="564"/>
                </a:lnTo>
                <a:lnTo>
                  <a:pt x="50" y="531"/>
                </a:lnTo>
                <a:lnTo>
                  <a:pt x="70" y="500"/>
                </a:lnTo>
                <a:lnTo>
                  <a:pt x="95" y="473"/>
                </a:lnTo>
                <a:lnTo>
                  <a:pt x="122" y="444"/>
                </a:lnTo>
                <a:lnTo>
                  <a:pt x="153" y="415"/>
                </a:lnTo>
                <a:lnTo>
                  <a:pt x="186" y="390"/>
                </a:lnTo>
                <a:lnTo>
                  <a:pt x="223" y="366"/>
                </a:lnTo>
                <a:lnTo>
                  <a:pt x="260" y="345"/>
                </a:lnTo>
                <a:lnTo>
                  <a:pt x="301" y="328"/>
                </a:lnTo>
                <a:lnTo>
                  <a:pt x="339" y="314"/>
                </a:lnTo>
                <a:lnTo>
                  <a:pt x="380" y="304"/>
                </a:lnTo>
                <a:lnTo>
                  <a:pt x="421" y="297"/>
                </a:lnTo>
                <a:lnTo>
                  <a:pt x="461" y="295"/>
                </a:lnTo>
                <a:lnTo>
                  <a:pt x="500" y="297"/>
                </a:lnTo>
                <a:lnTo>
                  <a:pt x="539" y="308"/>
                </a:lnTo>
                <a:lnTo>
                  <a:pt x="574" y="322"/>
                </a:lnTo>
                <a:lnTo>
                  <a:pt x="619" y="345"/>
                </a:lnTo>
                <a:lnTo>
                  <a:pt x="655" y="368"/>
                </a:lnTo>
                <a:lnTo>
                  <a:pt x="688" y="390"/>
                </a:lnTo>
                <a:lnTo>
                  <a:pt x="716" y="407"/>
                </a:lnTo>
                <a:lnTo>
                  <a:pt x="743" y="415"/>
                </a:lnTo>
                <a:lnTo>
                  <a:pt x="768" y="413"/>
                </a:lnTo>
                <a:lnTo>
                  <a:pt x="795" y="399"/>
                </a:lnTo>
                <a:lnTo>
                  <a:pt x="822" y="370"/>
                </a:lnTo>
                <a:lnTo>
                  <a:pt x="871" y="293"/>
                </a:lnTo>
                <a:lnTo>
                  <a:pt x="900" y="202"/>
                </a:lnTo>
                <a:lnTo>
                  <a:pt x="909" y="103"/>
                </a:lnTo>
                <a:lnTo>
                  <a:pt x="906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692525" y="3635375"/>
            <a:ext cx="1789113" cy="1812925"/>
          </a:xfrm>
          <a:custGeom>
            <a:avLst/>
            <a:gdLst>
              <a:gd name="T0" fmla="*/ 2147483646 w 2255"/>
              <a:gd name="T1" fmla="*/ 2147483646 h 2284"/>
              <a:gd name="T2" fmla="*/ 2147483646 w 2255"/>
              <a:gd name="T3" fmla="*/ 2147483646 h 2284"/>
              <a:gd name="T4" fmla="*/ 2147483646 w 2255"/>
              <a:gd name="T5" fmla="*/ 2147483646 h 2284"/>
              <a:gd name="T6" fmla="*/ 2147483646 w 2255"/>
              <a:gd name="T7" fmla="*/ 2147483646 h 2284"/>
              <a:gd name="T8" fmla="*/ 2147483646 w 2255"/>
              <a:gd name="T9" fmla="*/ 2147483646 h 2284"/>
              <a:gd name="T10" fmla="*/ 2147483646 w 2255"/>
              <a:gd name="T11" fmla="*/ 2147483646 h 2284"/>
              <a:gd name="T12" fmla="*/ 2147483646 w 2255"/>
              <a:gd name="T13" fmla="*/ 2147483646 h 2284"/>
              <a:gd name="T14" fmla="*/ 2147483646 w 2255"/>
              <a:gd name="T15" fmla="*/ 2147483646 h 2284"/>
              <a:gd name="T16" fmla="*/ 2147483646 w 2255"/>
              <a:gd name="T17" fmla="*/ 2147483646 h 2284"/>
              <a:gd name="T18" fmla="*/ 2147483646 w 2255"/>
              <a:gd name="T19" fmla="*/ 2147483646 h 2284"/>
              <a:gd name="T20" fmla="*/ 2147483646 w 2255"/>
              <a:gd name="T21" fmla="*/ 2147483646 h 2284"/>
              <a:gd name="T22" fmla="*/ 2147483646 w 2255"/>
              <a:gd name="T23" fmla="*/ 2147483646 h 2284"/>
              <a:gd name="T24" fmla="*/ 2147483646 w 2255"/>
              <a:gd name="T25" fmla="*/ 2147483646 h 2284"/>
              <a:gd name="T26" fmla="*/ 2147483646 w 2255"/>
              <a:gd name="T27" fmla="*/ 2147483646 h 2284"/>
              <a:gd name="T28" fmla="*/ 2147483646 w 2255"/>
              <a:gd name="T29" fmla="*/ 2147483646 h 2284"/>
              <a:gd name="T30" fmla="*/ 2147483646 w 2255"/>
              <a:gd name="T31" fmla="*/ 2147483646 h 2284"/>
              <a:gd name="T32" fmla="*/ 2147483646 w 2255"/>
              <a:gd name="T33" fmla="*/ 2147483646 h 2284"/>
              <a:gd name="T34" fmla="*/ 2147483646 w 2255"/>
              <a:gd name="T35" fmla="*/ 2147483646 h 2284"/>
              <a:gd name="T36" fmla="*/ 2147483646 w 2255"/>
              <a:gd name="T37" fmla="*/ 2147483646 h 2284"/>
              <a:gd name="T38" fmla="*/ 2147483646 w 2255"/>
              <a:gd name="T39" fmla="*/ 2147483646 h 2284"/>
              <a:gd name="T40" fmla="*/ 2147483646 w 2255"/>
              <a:gd name="T41" fmla="*/ 2147483646 h 2284"/>
              <a:gd name="T42" fmla="*/ 2147483646 w 2255"/>
              <a:gd name="T43" fmla="*/ 2147483646 h 2284"/>
              <a:gd name="T44" fmla="*/ 2147483646 w 2255"/>
              <a:gd name="T45" fmla="*/ 2147483646 h 2284"/>
              <a:gd name="T46" fmla="*/ 2147483646 w 2255"/>
              <a:gd name="T47" fmla="*/ 2147483646 h 2284"/>
              <a:gd name="T48" fmla="*/ 2147483646 w 2255"/>
              <a:gd name="T49" fmla="*/ 2147483646 h 2284"/>
              <a:gd name="T50" fmla="*/ 2147483646 w 2255"/>
              <a:gd name="T51" fmla="*/ 2147483646 h 2284"/>
              <a:gd name="T52" fmla="*/ 2147483646 w 2255"/>
              <a:gd name="T53" fmla="*/ 2147483646 h 2284"/>
              <a:gd name="T54" fmla="*/ 2147483646 w 2255"/>
              <a:gd name="T55" fmla="*/ 2147483646 h 2284"/>
              <a:gd name="T56" fmla="*/ 2147483646 w 2255"/>
              <a:gd name="T57" fmla="*/ 2147483646 h 2284"/>
              <a:gd name="T58" fmla="*/ 2147483646 w 2255"/>
              <a:gd name="T59" fmla="*/ 2147483646 h 2284"/>
              <a:gd name="T60" fmla="*/ 2147483646 w 2255"/>
              <a:gd name="T61" fmla="*/ 2147483646 h 2284"/>
              <a:gd name="T62" fmla="*/ 2147483646 w 2255"/>
              <a:gd name="T63" fmla="*/ 2147483646 h 2284"/>
              <a:gd name="T64" fmla="*/ 2147483646 w 2255"/>
              <a:gd name="T65" fmla="*/ 2147483646 h 2284"/>
              <a:gd name="T66" fmla="*/ 2147483646 w 2255"/>
              <a:gd name="T67" fmla="*/ 2147483646 h 2284"/>
              <a:gd name="T68" fmla="*/ 2147483646 w 2255"/>
              <a:gd name="T69" fmla="*/ 2147483646 h 2284"/>
              <a:gd name="T70" fmla="*/ 2147483646 w 2255"/>
              <a:gd name="T71" fmla="*/ 2147483646 h 2284"/>
              <a:gd name="T72" fmla="*/ 2147483646 w 2255"/>
              <a:gd name="T73" fmla="*/ 2147483646 h 2284"/>
              <a:gd name="T74" fmla="*/ 2147483646 w 2255"/>
              <a:gd name="T75" fmla="*/ 2147483646 h 2284"/>
              <a:gd name="T76" fmla="*/ 2147483646 w 2255"/>
              <a:gd name="T77" fmla="*/ 2147483646 h 2284"/>
              <a:gd name="T78" fmla="*/ 2147483646 w 2255"/>
              <a:gd name="T79" fmla="*/ 2147483646 h 2284"/>
              <a:gd name="T80" fmla="*/ 2147483646 w 2255"/>
              <a:gd name="T81" fmla="*/ 2147483646 h 2284"/>
              <a:gd name="T82" fmla="*/ 2147483646 w 2255"/>
              <a:gd name="T83" fmla="*/ 2147483646 h 2284"/>
              <a:gd name="T84" fmla="*/ 2147483646 w 2255"/>
              <a:gd name="T85" fmla="*/ 2147483646 h 2284"/>
              <a:gd name="T86" fmla="*/ 2147483646 w 2255"/>
              <a:gd name="T87" fmla="*/ 2147483646 h 2284"/>
              <a:gd name="T88" fmla="*/ 2147483646 w 2255"/>
              <a:gd name="T89" fmla="*/ 2147483646 h 2284"/>
              <a:gd name="T90" fmla="*/ 2147483646 w 2255"/>
              <a:gd name="T91" fmla="*/ 2147483646 h 2284"/>
              <a:gd name="T92" fmla="*/ 2147483646 w 2255"/>
              <a:gd name="T93" fmla="*/ 2147483646 h 2284"/>
              <a:gd name="T94" fmla="*/ 2147483646 w 2255"/>
              <a:gd name="T95" fmla="*/ 2147483646 h 2284"/>
              <a:gd name="T96" fmla="*/ 2147483646 w 2255"/>
              <a:gd name="T97" fmla="*/ 2147483646 h 2284"/>
              <a:gd name="T98" fmla="*/ 2147483646 w 2255"/>
              <a:gd name="T99" fmla="*/ 2147483646 h 2284"/>
              <a:gd name="T100" fmla="*/ 2147483646 w 2255"/>
              <a:gd name="T101" fmla="*/ 2147483646 h 2284"/>
              <a:gd name="T102" fmla="*/ 2147483646 w 2255"/>
              <a:gd name="T103" fmla="*/ 2147483646 h 2284"/>
              <a:gd name="T104" fmla="*/ 2147483646 w 2255"/>
              <a:gd name="T105" fmla="*/ 2147483646 h 2284"/>
              <a:gd name="T106" fmla="*/ 2147483646 w 2255"/>
              <a:gd name="T107" fmla="*/ 2147483646 h 2284"/>
              <a:gd name="T108" fmla="*/ 2147483646 w 2255"/>
              <a:gd name="T109" fmla="*/ 2147483646 h 2284"/>
              <a:gd name="T110" fmla="*/ 2147483646 w 2255"/>
              <a:gd name="T111" fmla="*/ 2147483646 h 2284"/>
              <a:gd name="T112" fmla="*/ 2147483646 w 2255"/>
              <a:gd name="T113" fmla="*/ 2147483646 h 2284"/>
              <a:gd name="T114" fmla="*/ 2147483646 w 2255"/>
              <a:gd name="T115" fmla="*/ 2147483646 h 2284"/>
              <a:gd name="T116" fmla="*/ 2147483646 w 2255"/>
              <a:gd name="T117" fmla="*/ 2147483646 h 2284"/>
              <a:gd name="T118" fmla="*/ 2147483646 w 2255"/>
              <a:gd name="T119" fmla="*/ 2147483646 h 2284"/>
              <a:gd name="T120" fmla="*/ 2147483646 w 2255"/>
              <a:gd name="T121" fmla="*/ 2147483646 h 22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55" h="2284">
                <a:moveTo>
                  <a:pt x="884" y="0"/>
                </a:moveTo>
                <a:lnTo>
                  <a:pt x="1029" y="0"/>
                </a:lnTo>
                <a:lnTo>
                  <a:pt x="1047" y="87"/>
                </a:lnTo>
                <a:lnTo>
                  <a:pt x="1051" y="174"/>
                </a:lnTo>
                <a:lnTo>
                  <a:pt x="1045" y="254"/>
                </a:lnTo>
                <a:lnTo>
                  <a:pt x="1033" y="330"/>
                </a:lnTo>
                <a:lnTo>
                  <a:pt x="1022" y="392"/>
                </a:lnTo>
                <a:lnTo>
                  <a:pt x="1004" y="440"/>
                </a:lnTo>
                <a:lnTo>
                  <a:pt x="987" y="475"/>
                </a:lnTo>
                <a:lnTo>
                  <a:pt x="969" y="502"/>
                </a:lnTo>
                <a:lnTo>
                  <a:pt x="948" y="533"/>
                </a:lnTo>
                <a:lnTo>
                  <a:pt x="925" y="578"/>
                </a:lnTo>
                <a:lnTo>
                  <a:pt x="907" y="638"/>
                </a:lnTo>
                <a:lnTo>
                  <a:pt x="901" y="708"/>
                </a:lnTo>
                <a:lnTo>
                  <a:pt x="909" y="774"/>
                </a:lnTo>
                <a:lnTo>
                  <a:pt x="923" y="828"/>
                </a:lnTo>
                <a:lnTo>
                  <a:pt x="938" y="882"/>
                </a:lnTo>
                <a:lnTo>
                  <a:pt x="952" y="944"/>
                </a:lnTo>
                <a:lnTo>
                  <a:pt x="956" y="989"/>
                </a:lnTo>
                <a:lnTo>
                  <a:pt x="965" y="1047"/>
                </a:lnTo>
                <a:lnTo>
                  <a:pt x="973" y="1115"/>
                </a:lnTo>
                <a:lnTo>
                  <a:pt x="985" y="1187"/>
                </a:lnTo>
                <a:lnTo>
                  <a:pt x="1002" y="1256"/>
                </a:lnTo>
                <a:lnTo>
                  <a:pt x="1020" y="1322"/>
                </a:lnTo>
                <a:lnTo>
                  <a:pt x="1045" y="1379"/>
                </a:lnTo>
                <a:lnTo>
                  <a:pt x="1076" y="1419"/>
                </a:lnTo>
                <a:lnTo>
                  <a:pt x="1105" y="1450"/>
                </a:lnTo>
                <a:lnTo>
                  <a:pt x="1130" y="1476"/>
                </a:lnTo>
                <a:lnTo>
                  <a:pt x="1177" y="1514"/>
                </a:lnTo>
                <a:lnTo>
                  <a:pt x="1219" y="1540"/>
                </a:lnTo>
                <a:lnTo>
                  <a:pt x="1245" y="1545"/>
                </a:lnTo>
                <a:lnTo>
                  <a:pt x="1289" y="1555"/>
                </a:lnTo>
                <a:lnTo>
                  <a:pt x="1330" y="1567"/>
                </a:lnTo>
                <a:lnTo>
                  <a:pt x="1367" y="1586"/>
                </a:lnTo>
                <a:lnTo>
                  <a:pt x="1404" y="1613"/>
                </a:lnTo>
                <a:lnTo>
                  <a:pt x="1439" y="1635"/>
                </a:lnTo>
                <a:lnTo>
                  <a:pt x="1475" y="1646"/>
                </a:lnTo>
                <a:lnTo>
                  <a:pt x="1512" y="1644"/>
                </a:lnTo>
                <a:lnTo>
                  <a:pt x="1551" y="1627"/>
                </a:lnTo>
                <a:lnTo>
                  <a:pt x="1568" y="1598"/>
                </a:lnTo>
                <a:lnTo>
                  <a:pt x="1570" y="1572"/>
                </a:lnTo>
                <a:lnTo>
                  <a:pt x="1586" y="1545"/>
                </a:lnTo>
                <a:lnTo>
                  <a:pt x="1613" y="1516"/>
                </a:lnTo>
                <a:lnTo>
                  <a:pt x="1634" y="1503"/>
                </a:lnTo>
                <a:lnTo>
                  <a:pt x="1658" y="1491"/>
                </a:lnTo>
                <a:lnTo>
                  <a:pt x="1675" y="1487"/>
                </a:lnTo>
                <a:lnTo>
                  <a:pt x="1695" y="1483"/>
                </a:lnTo>
                <a:lnTo>
                  <a:pt x="1696" y="1466"/>
                </a:lnTo>
                <a:lnTo>
                  <a:pt x="1712" y="1450"/>
                </a:lnTo>
                <a:lnTo>
                  <a:pt x="1729" y="1441"/>
                </a:lnTo>
                <a:lnTo>
                  <a:pt x="1757" y="1433"/>
                </a:lnTo>
                <a:lnTo>
                  <a:pt x="1784" y="1429"/>
                </a:lnTo>
                <a:lnTo>
                  <a:pt x="1807" y="1433"/>
                </a:lnTo>
                <a:lnTo>
                  <a:pt x="1830" y="1448"/>
                </a:lnTo>
                <a:lnTo>
                  <a:pt x="1852" y="1448"/>
                </a:lnTo>
                <a:lnTo>
                  <a:pt x="1869" y="1435"/>
                </a:lnTo>
                <a:lnTo>
                  <a:pt x="1900" y="1433"/>
                </a:lnTo>
                <a:lnTo>
                  <a:pt x="1925" y="1439"/>
                </a:lnTo>
                <a:lnTo>
                  <a:pt x="1950" y="1448"/>
                </a:lnTo>
                <a:lnTo>
                  <a:pt x="1972" y="1464"/>
                </a:lnTo>
                <a:lnTo>
                  <a:pt x="1982" y="1483"/>
                </a:lnTo>
                <a:lnTo>
                  <a:pt x="1999" y="1489"/>
                </a:lnTo>
                <a:lnTo>
                  <a:pt x="2013" y="1481"/>
                </a:lnTo>
                <a:lnTo>
                  <a:pt x="2042" y="1485"/>
                </a:lnTo>
                <a:lnTo>
                  <a:pt x="2067" y="1499"/>
                </a:lnTo>
                <a:lnTo>
                  <a:pt x="2088" y="1516"/>
                </a:lnTo>
                <a:lnTo>
                  <a:pt x="2108" y="1541"/>
                </a:lnTo>
                <a:lnTo>
                  <a:pt x="2111" y="1567"/>
                </a:lnTo>
                <a:lnTo>
                  <a:pt x="2127" y="1576"/>
                </a:lnTo>
                <a:lnTo>
                  <a:pt x="2144" y="1576"/>
                </a:lnTo>
                <a:lnTo>
                  <a:pt x="2164" y="1592"/>
                </a:lnTo>
                <a:lnTo>
                  <a:pt x="2185" y="1625"/>
                </a:lnTo>
                <a:lnTo>
                  <a:pt x="2193" y="1662"/>
                </a:lnTo>
                <a:lnTo>
                  <a:pt x="2191" y="1687"/>
                </a:lnTo>
                <a:lnTo>
                  <a:pt x="2210" y="1697"/>
                </a:lnTo>
                <a:lnTo>
                  <a:pt x="2216" y="1706"/>
                </a:lnTo>
                <a:lnTo>
                  <a:pt x="2226" y="1741"/>
                </a:lnTo>
                <a:lnTo>
                  <a:pt x="2236" y="1780"/>
                </a:lnTo>
                <a:lnTo>
                  <a:pt x="2228" y="1801"/>
                </a:lnTo>
                <a:lnTo>
                  <a:pt x="2222" y="1817"/>
                </a:lnTo>
                <a:lnTo>
                  <a:pt x="2237" y="1828"/>
                </a:lnTo>
                <a:lnTo>
                  <a:pt x="2251" y="1840"/>
                </a:lnTo>
                <a:lnTo>
                  <a:pt x="2255" y="1871"/>
                </a:lnTo>
                <a:lnTo>
                  <a:pt x="2251" y="1912"/>
                </a:lnTo>
                <a:lnTo>
                  <a:pt x="2237" y="1947"/>
                </a:lnTo>
                <a:lnTo>
                  <a:pt x="2245" y="1958"/>
                </a:lnTo>
                <a:lnTo>
                  <a:pt x="2253" y="1970"/>
                </a:lnTo>
                <a:lnTo>
                  <a:pt x="2255" y="2007"/>
                </a:lnTo>
                <a:lnTo>
                  <a:pt x="2253" y="2028"/>
                </a:lnTo>
                <a:lnTo>
                  <a:pt x="2241" y="2067"/>
                </a:lnTo>
                <a:lnTo>
                  <a:pt x="2216" y="2100"/>
                </a:lnTo>
                <a:lnTo>
                  <a:pt x="2226" y="2112"/>
                </a:lnTo>
                <a:lnTo>
                  <a:pt x="2234" y="2135"/>
                </a:lnTo>
                <a:lnTo>
                  <a:pt x="2222" y="2191"/>
                </a:lnTo>
                <a:lnTo>
                  <a:pt x="2197" y="2284"/>
                </a:lnTo>
                <a:lnTo>
                  <a:pt x="1991" y="2284"/>
                </a:lnTo>
                <a:lnTo>
                  <a:pt x="1999" y="2218"/>
                </a:lnTo>
                <a:lnTo>
                  <a:pt x="2011" y="2156"/>
                </a:lnTo>
                <a:lnTo>
                  <a:pt x="2024" y="2106"/>
                </a:lnTo>
                <a:lnTo>
                  <a:pt x="2036" y="2092"/>
                </a:lnTo>
                <a:lnTo>
                  <a:pt x="2049" y="2084"/>
                </a:lnTo>
                <a:lnTo>
                  <a:pt x="2026" y="2032"/>
                </a:lnTo>
                <a:lnTo>
                  <a:pt x="2022" y="2001"/>
                </a:lnTo>
                <a:lnTo>
                  <a:pt x="2024" y="1970"/>
                </a:lnTo>
                <a:lnTo>
                  <a:pt x="2034" y="1958"/>
                </a:lnTo>
                <a:lnTo>
                  <a:pt x="2047" y="1954"/>
                </a:lnTo>
                <a:lnTo>
                  <a:pt x="2016" y="1906"/>
                </a:lnTo>
                <a:lnTo>
                  <a:pt x="2011" y="1879"/>
                </a:lnTo>
                <a:lnTo>
                  <a:pt x="2007" y="1846"/>
                </a:lnTo>
                <a:lnTo>
                  <a:pt x="2014" y="1832"/>
                </a:lnTo>
                <a:lnTo>
                  <a:pt x="2026" y="1823"/>
                </a:lnTo>
                <a:lnTo>
                  <a:pt x="2013" y="1803"/>
                </a:lnTo>
                <a:lnTo>
                  <a:pt x="2001" y="1795"/>
                </a:lnTo>
                <a:lnTo>
                  <a:pt x="1980" y="1776"/>
                </a:lnTo>
                <a:lnTo>
                  <a:pt x="1960" y="1749"/>
                </a:lnTo>
                <a:lnTo>
                  <a:pt x="1945" y="1720"/>
                </a:lnTo>
                <a:lnTo>
                  <a:pt x="1966" y="1708"/>
                </a:lnTo>
                <a:lnTo>
                  <a:pt x="1968" y="1700"/>
                </a:lnTo>
                <a:lnTo>
                  <a:pt x="1950" y="1693"/>
                </a:lnTo>
                <a:lnTo>
                  <a:pt x="1925" y="1697"/>
                </a:lnTo>
                <a:lnTo>
                  <a:pt x="1896" y="1704"/>
                </a:lnTo>
                <a:lnTo>
                  <a:pt x="1854" y="1697"/>
                </a:lnTo>
                <a:lnTo>
                  <a:pt x="1830" y="1687"/>
                </a:lnTo>
                <a:lnTo>
                  <a:pt x="1840" y="1675"/>
                </a:lnTo>
                <a:lnTo>
                  <a:pt x="1824" y="1671"/>
                </a:lnTo>
                <a:lnTo>
                  <a:pt x="1803" y="1679"/>
                </a:lnTo>
                <a:lnTo>
                  <a:pt x="1772" y="1706"/>
                </a:lnTo>
                <a:lnTo>
                  <a:pt x="1743" y="1718"/>
                </a:lnTo>
                <a:lnTo>
                  <a:pt x="1708" y="1712"/>
                </a:lnTo>
                <a:lnTo>
                  <a:pt x="1665" y="1693"/>
                </a:lnTo>
                <a:lnTo>
                  <a:pt x="1625" y="1681"/>
                </a:lnTo>
                <a:lnTo>
                  <a:pt x="1592" y="1689"/>
                </a:lnTo>
                <a:lnTo>
                  <a:pt x="1567" y="1708"/>
                </a:lnTo>
                <a:lnTo>
                  <a:pt x="1551" y="1737"/>
                </a:lnTo>
                <a:lnTo>
                  <a:pt x="1541" y="1782"/>
                </a:lnTo>
                <a:lnTo>
                  <a:pt x="1549" y="1828"/>
                </a:lnTo>
                <a:lnTo>
                  <a:pt x="1551" y="1852"/>
                </a:lnTo>
                <a:lnTo>
                  <a:pt x="1541" y="1887"/>
                </a:lnTo>
                <a:lnTo>
                  <a:pt x="1524" y="1916"/>
                </a:lnTo>
                <a:lnTo>
                  <a:pt x="1497" y="1949"/>
                </a:lnTo>
                <a:lnTo>
                  <a:pt x="1458" y="1986"/>
                </a:lnTo>
                <a:lnTo>
                  <a:pt x="1408" y="2018"/>
                </a:lnTo>
                <a:lnTo>
                  <a:pt x="1342" y="2051"/>
                </a:lnTo>
                <a:lnTo>
                  <a:pt x="1262" y="2075"/>
                </a:lnTo>
                <a:lnTo>
                  <a:pt x="1171" y="2092"/>
                </a:lnTo>
                <a:lnTo>
                  <a:pt x="1060" y="2098"/>
                </a:lnTo>
                <a:lnTo>
                  <a:pt x="952" y="2088"/>
                </a:lnTo>
                <a:lnTo>
                  <a:pt x="853" y="2059"/>
                </a:lnTo>
                <a:lnTo>
                  <a:pt x="766" y="2017"/>
                </a:lnTo>
                <a:lnTo>
                  <a:pt x="688" y="1966"/>
                </a:lnTo>
                <a:lnTo>
                  <a:pt x="624" y="1912"/>
                </a:lnTo>
                <a:lnTo>
                  <a:pt x="570" y="1858"/>
                </a:lnTo>
                <a:lnTo>
                  <a:pt x="525" y="1809"/>
                </a:lnTo>
                <a:lnTo>
                  <a:pt x="454" y="1731"/>
                </a:lnTo>
                <a:lnTo>
                  <a:pt x="333" y="1623"/>
                </a:lnTo>
                <a:lnTo>
                  <a:pt x="227" y="1512"/>
                </a:lnTo>
                <a:lnTo>
                  <a:pt x="196" y="1468"/>
                </a:lnTo>
                <a:lnTo>
                  <a:pt x="157" y="1408"/>
                </a:lnTo>
                <a:lnTo>
                  <a:pt x="116" y="1332"/>
                </a:lnTo>
                <a:lnTo>
                  <a:pt x="77" y="1241"/>
                </a:lnTo>
                <a:lnTo>
                  <a:pt x="42" y="1136"/>
                </a:lnTo>
                <a:lnTo>
                  <a:pt x="15" y="1016"/>
                </a:lnTo>
                <a:lnTo>
                  <a:pt x="0" y="880"/>
                </a:lnTo>
                <a:lnTo>
                  <a:pt x="0" y="760"/>
                </a:lnTo>
                <a:lnTo>
                  <a:pt x="11" y="659"/>
                </a:lnTo>
                <a:lnTo>
                  <a:pt x="37" y="574"/>
                </a:lnTo>
                <a:lnTo>
                  <a:pt x="77" y="504"/>
                </a:lnTo>
                <a:lnTo>
                  <a:pt x="130" y="450"/>
                </a:lnTo>
                <a:lnTo>
                  <a:pt x="198" y="407"/>
                </a:lnTo>
                <a:lnTo>
                  <a:pt x="281" y="378"/>
                </a:lnTo>
                <a:lnTo>
                  <a:pt x="376" y="359"/>
                </a:lnTo>
                <a:lnTo>
                  <a:pt x="452" y="366"/>
                </a:lnTo>
                <a:lnTo>
                  <a:pt x="518" y="394"/>
                </a:lnTo>
                <a:lnTo>
                  <a:pt x="578" y="428"/>
                </a:lnTo>
                <a:lnTo>
                  <a:pt x="640" y="471"/>
                </a:lnTo>
                <a:lnTo>
                  <a:pt x="677" y="475"/>
                </a:lnTo>
                <a:lnTo>
                  <a:pt x="711" y="473"/>
                </a:lnTo>
                <a:lnTo>
                  <a:pt x="748" y="454"/>
                </a:lnTo>
                <a:lnTo>
                  <a:pt x="783" y="421"/>
                </a:lnTo>
                <a:lnTo>
                  <a:pt x="803" y="392"/>
                </a:lnTo>
                <a:lnTo>
                  <a:pt x="839" y="332"/>
                </a:lnTo>
                <a:lnTo>
                  <a:pt x="868" y="262"/>
                </a:lnTo>
                <a:lnTo>
                  <a:pt x="884" y="157"/>
                </a:lnTo>
                <a:lnTo>
                  <a:pt x="884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53995" name="Freeform 11"/>
          <p:cNvSpPr>
            <a:spLocks/>
          </p:cNvSpPr>
          <p:nvPr/>
        </p:nvSpPr>
        <p:spPr bwMode="auto">
          <a:xfrm>
            <a:off x="3692525" y="4200525"/>
            <a:ext cx="1789113" cy="1250950"/>
          </a:xfrm>
          <a:custGeom>
            <a:avLst/>
            <a:gdLst>
              <a:gd name="T0" fmla="*/ 2147483646 w 1127"/>
              <a:gd name="T1" fmla="*/ 2147483646 h 788"/>
              <a:gd name="T2" fmla="*/ 2147483646 w 1127"/>
              <a:gd name="T3" fmla="*/ 2147483646 h 788"/>
              <a:gd name="T4" fmla="*/ 2147483646 w 1127"/>
              <a:gd name="T5" fmla="*/ 2147483646 h 788"/>
              <a:gd name="T6" fmla="*/ 2147483646 w 1127"/>
              <a:gd name="T7" fmla="*/ 2147483646 h 788"/>
              <a:gd name="T8" fmla="*/ 2147483646 w 1127"/>
              <a:gd name="T9" fmla="*/ 2147483646 h 788"/>
              <a:gd name="T10" fmla="*/ 2147483646 w 1127"/>
              <a:gd name="T11" fmla="*/ 2147483646 h 788"/>
              <a:gd name="T12" fmla="*/ 2147483646 w 1127"/>
              <a:gd name="T13" fmla="*/ 2147483646 h 788"/>
              <a:gd name="T14" fmla="*/ 2147483646 w 1127"/>
              <a:gd name="T15" fmla="*/ 2147483646 h 788"/>
              <a:gd name="T16" fmla="*/ 2147483646 w 1127"/>
              <a:gd name="T17" fmla="*/ 2147483646 h 788"/>
              <a:gd name="T18" fmla="*/ 2147483646 w 1127"/>
              <a:gd name="T19" fmla="*/ 2147483646 h 788"/>
              <a:gd name="T20" fmla="*/ 2147483646 w 1127"/>
              <a:gd name="T21" fmla="*/ 2147483646 h 788"/>
              <a:gd name="T22" fmla="*/ 2147483646 w 1127"/>
              <a:gd name="T23" fmla="*/ 2147483646 h 788"/>
              <a:gd name="T24" fmla="*/ 2147483646 w 1127"/>
              <a:gd name="T25" fmla="*/ 2147483646 h 788"/>
              <a:gd name="T26" fmla="*/ 2147483646 w 1127"/>
              <a:gd name="T27" fmla="*/ 2147483646 h 788"/>
              <a:gd name="T28" fmla="*/ 2147483646 w 1127"/>
              <a:gd name="T29" fmla="*/ 2147483646 h 788"/>
              <a:gd name="T30" fmla="*/ 2147483646 w 1127"/>
              <a:gd name="T31" fmla="*/ 2147483646 h 788"/>
              <a:gd name="T32" fmla="*/ 2147483646 w 1127"/>
              <a:gd name="T33" fmla="*/ 2147483646 h 788"/>
              <a:gd name="T34" fmla="*/ 2147483646 w 1127"/>
              <a:gd name="T35" fmla="*/ 2147483646 h 788"/>
              <a:gd name="T36" fmla="*/ 2147483646 w 1127"/>
              <a:gd name="T37" fmla="*/ 2147483646 h 788"/>
              <a:gd name="T38" fmla="*/ 2147483646 w 1127"/>
              <a:gd name="T39" fmla="*/ 2147483646 h 788"/>
              <a:gd name="T40" fmla="*/ 2147483646 w 1127"/>
              <a:gd name="T41" fmla="*/ 2147483646 h 788"/>
              <a:gd name="T42" fmla="*/ 2147483646 w 1127"/>
              <a:gd name="T43" fmla="*/ 2147483646 h 788"/>
              <a:gd name="T44" fmla="*/ 2147483646 w 1127"/>
              <a:gd name="T45" fmla="*/ 2147483646 h 788"/>
              <a:gd name="T46" fmla="*/ 2147483646 w 1127"/>
              <a:gd name="T47" fmla="*/ 2147483646 h 788"/>
              <a:gd name="T48" fmla="*/ 2147483646 w 1127"/>
              <a:gd name="T49" fmla="*/ 2147483646 h 788"/>
              <a:gd name="T50" fmla="*/ 2147483646 w 1127"/>
              <a:gd name="T51" fmla="*/ 2147483646 h 788"/>
              <a:gd name="T52" fmla="*/ 2147483646 w 1127"/>
              <a:gd name="T53" fmla="*/ 2147483646 h 788"/>
              <a:gd name="T54" fmla="*/ 2147483646 w 1127"/>
              <a:gd name="T55" fmla="*/ 2147483646 h 788"/>
              <a:gd name="T56" fmla="*/ 2147483646 w 1127"/>
              <a:gd name="T57" fmla="*/ 2147483646 h 788"/>
              <a:gd name="T58" fmla="*/ 2147483646 w 1127"/>
              <a:gd name="T59" fmla="*/ 2147483646 h 788"/>
              <a:gd name="T60" fmla="*/ 2147483646 w 1127"/>
              <a:gd name="T61" fmla="*/ 2147483646 h 788"/>
              <a:gd name="T62" fmla="*/ 2147483646 w 1127"/>
              <a:gd name="T63" fmla="*/ 2147483646 h 788"/>
              <a:gd name="T64" fmla="*/ 2147483646 w 1127"/>
              <a:gd name="T65" fmla="*/ 2147483646 h 788"/>
              <a:gd name="T66" fmla="*/ 2147483646 w 1127"/>
              <a:gd name="T67" fmla="*/ 2147483646 h 788"/>
              <a:gd name="T68" fmla="*/ 2147483646 w 1127"/>
              <a:gd name="T69" fmla="*/ 2147483646 h 788"/>
              <a:gd name="T70" fmla="*/ 2147483646 w 1127"/>
              <a:gd name="T71" fmla="*/ 2147483646 h 788"/>
              <a:gd name="T72" fmla="*/ 2147483646 w 1127"/>
              <a:gd name="T73" fmla="*/ 2147483646 h 788"/>
              <a:gd name="T74" fmla="*/ 2147483646 w 1127"/>
              <a:gd name="T75" fmla="*/ 2147483646 h 788"/>
              <a:gd name="T76" fmla="*/ 2147483646 w 1127"/>
              <a:gd name="T77" fmla="*/ 2147483646 h 788"/>
              <a:gd name="T78" fmla="*/ 2147483646 w 1127"/>
              <a:gd name="T79" fmla="*/ 2147483646 h 788"/>
              <a:gd name="T80" fmla="*/ 2147483646 w 1127"/>
              <a:gd name="T81" fmla="*/ 2147483646 h 788"/>
              <a:gd name="T82" fmla="*/ 2147483646 w 1127"/>
              <a:gd name="T83" fmla="*/ 2147483646 h 788"/>
              <a:gd name="T84" fmla="*/ 2147483646 w 1127"/>
              <a:gd name="T85" fmla="*/ 2147483646 h 788"/>
              <a:gd name="T86" fmla="*/ 2147483646 w 1127"/>
              <a:gd name="T87" fmla="*/ 2147483646 h 788"/>
              <a:gd name="T88" fmla="*/ 2147483646 w 1127"/>
              <a:gd name="T89" fmla="*/ 2147483646 h 788"/>
              <a:gd name="T90" fmla="*/ 2147483646 w 1127"/>
              <a:gd name="T91" fmla="*/ 2147483646 h 788"/>
              <a:gd name="T92" fmla="*/ 2147483646 w 1127"/>
              <a:gd name="T93" fmla="*/ 2147483646 h 788"/>
              <a:gd name="T94" fmla="*/ 2147483646 w 1127"/>
              <a:gd name="T95" fmla="*/ 2147483646 h 788"/>
              <a:gd name="T96" fmla="*/ 2147483646 w 1127"/>
              <a:gd name="T97" fmla="*/ 2147483646 h 788"/>
              <a:gd name="T98" fmla="*/ 0 w 1127"/>
              <a:gd name="T99" fmla="*/ 2147483646 h 7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27" h="788">
                <a:moveTo>
                  <a:pt x="450" y="0"/>
                </a:moveTo>
                <a:lnTo>
                  <a:pt x="454" y="33"/>
                </a:lnTo>
                <a:lnTo>
                  <a:pt x="461" y="60"/>
                </a:lnTo>
                <a:lnTo>
                  <a:pt x="469" y="87"/>
                </a:lnTo>
                <a:lnTo>
                  <a:pt x="476" y="118"/>
                </a:lnTo>
                <a:lnTo>
                  <a:pt x="478" y="141"/>
                </a:lnTo>
                <a:lnTo>
                  <a:pt x="482" y="170"/>
                </a:lnTo>
                <a:lnTo>
                  <a:pt x="486" y="204"/>
                </a:lnTo>
                <a:lnTo>
                  <a:pt x="492" y="240"/>
                </a:lnTo>
                <a:lnTo>
                  <a:pt x="501" y="274"/>
                </a:lnTo>
                <a:lnTo>
                  <a:pt x="510" y="307"/>
                </a:lnTo>
                <a:lnTo>
                  <a:pt x="522" y="336"/>
                </a:lnTo>
                <a:lnTo>
                  <a:pt x="538" y="356"/>
                </a:lnTo>
                <a:lnTo>
                  <a:pt x="552" y="371"/>
                </a:lnTo>
                <a:lnTo>
                  <a:pt x="565" y="384"/>
                </a:lnTo>
                <a:lnTo>
                  <a:pt x="588" y="403"/>
                </a:lnTo>
                <a:lnTo>
                  <a:pt x="609" y="416"/>
                </a:lnTo>
                <a:lnTo>
                  <a:pt x="622" y="419"/>
                </a:lnTo>
                <a:lnTo>
                  <a:pt x="644" y="424"/>
                </a:lnTo>
                <a:lnTo>
                  <a:pt x="665" y="430"/>
                </a:lnTo>
                <a:lnTo>
                  <a:pt x="683" y="439"/>
                </a:lnTo>
                <a:lnTo>
                  <a:pt x="702" y="453"/>
                </a:lnTo>
                <a:lnTo>
                  <a:pt x="719" y="464"/>
                </a:lnTo>
                <a:lnTo>
                  <a:pt x="737" y="469"/>
                </a:lnTo>
                <a:lnTo>
                  <a:pt x="756" y="468"/>
                </a:lnTo>
                <a:lnTo>
                  <a:pt x="775" y="460"/>
                </a:lnTo>
                <a:lnTo>
                  <a:pt x="784" y="445"/>
                </a:lnTo>
                <a:lnTo>
                  <a:pt x="785" y="432"/>
                </a:lnTo>
                <a:lnTo>
                  <a:pt x="793" y="419"/>
                </a:lnTo>
                <a:lnTo>
                  <a:pt x="806" y="404"/>
                </a:lnTo>
                <a:lnTo>
                  <a:pt x="817" y="398"/>
                </a:lnTo>
                <a:lnTo>
                  <a:pt x="829" y="392"/>
                </a:lnTo>
                <a:lnTo>
                  <a:pt x="837" y="390"/>
                </a:lnTo>
                <a:lnTo>
                  <a:pt x="847" y="388"/>
                </a:lnTo>
                <a:lnTo>
                  <a:pt x="848" y="379"/>
                </a:lnTo>
                <a:lnTo>
                  <a:pt x="856" y="371"/>
                </a:lnTo>
                <a:lnTo>
                  <a:pt x="864" y="367"/>
                </a:lnTo>
                <a:lnTo>
                  <a:pt x="878" y="363"/>
                </a:lnTo>
                <a:lnTo>
                  <a:pt x="892" y="361"/>
                </a:lnTo>
                <a:lnTo>
                  <a:pt x="903" y="363"/>
                </a:lnTo>
                <a:lnTo>
                  <a:pt x="915" y="370"/>
                </a:lnTo>
                <a:lnTo>
                  <a:pt x="926" y="370"/>
                </a:lnTo>
                <a:lnTo>
                  <a:pt x="934" y="364"/>
                </a:lnTo>
                <a:lnTo>
                  <a:pt x="950" y="363"/>
                </a:lnTo>
                <a:lnTo>
                  <a:pt x="962" y="366"/>
                </a:lnTo>
                <a:lnTo>
                  <a:pt x="975" y="370"/>
                </a:lnTo>
                <a:lnTo>
                  <a:pt x="986" y="378"/>
                </a:lnTo>
                <a:lnTo>
                  <a:pt x="991" y="388"/>
                </a:lnTo>
                <a:lnTo>
                  <a:pt x="999" y="391"/>
                </a:lnTo>
                <a:lnTo>
                  <a:pt x="1006" y="387"/>
                </a:lnTo>
                <a:lnTo>
                  <a:pt x="1021" y="389"/>
                </a:lnTo>
                <a:lnTo>
                  <a:pt x="1033" y="396"/>
                </a:lnTo>
                <a:lnTo>
                  <a:pt x="1044" y="404"/>
                </a:lnTo>
                <a:lnTo>
                  <a:pt x="1054" y="417"/>
                </a:lnTo>
                <a:lnTo>
                  <a:pt x="1055" y="430"/>
                </a:lnTo>
                <a:lnTo>
                  <a:pt x="1063" y="434"/>
                </a:lnTo>
                <a:lnTo>
                  <a:pt x="1072" y="434"/>
                </a:lnTo>
                <a:lnTo>
                  <a:pt x="1082" y="442"/>
                </a:lnTo>
                <a:lnTo>
                  <a:pt x="1092" y="459"/>
                </a:lnTo>
                <a:lnTo>
                  <a:pt x="1096" y="477"/>
                </a:lnTo>
                <a:lnTo>
                  <a:pt x="1095" y="490"/>
                </a:lnTo>
                <a:lnTo>
                  <a:pt x="1105" y="495"/>
                </a:lnTo>
                <a:lnTo>
                  <a:pt x="1108" y="499"/>
                </a:lnTo>
                <a:lnTo>
                  <a:pt x="1113" y="517"/>
                </a:lnTo>
                <a:lnTo>
                  <a:pt x="1118" y="536"/>
                </a:lnTo>
                <a:lnTo>
                  <a:pt x="1114" y="547"/>
                </a:lnTo>
                <a:lnTo>
                  <a:pt x="1111" y="555"/>
                </a:lnTo>
                <a:lnTo>
                  <a:pt x="1118" y="560"/>
                </a:lnTo>
                <a:lnTo>
                  <a:pt x="1125" y="566"/>
                </a:lnTo>
                <a:lnTo>
                  <a:pt x="1127" y="582"/>
                </a:lnTo>
                <a:lnTo>
                  <a:pt x="1125" y="602"/>
                </a:lnTo>
                <a:lnTo>
                  <a:pt x="1118" y="620"/>
                </a:lnTo>
                <a:lnTo>
                  <a:pt x="1122" y="625"/>
                </a:lnTo>
                <a:lnTo>
                  <a:pt x="1126" y="631"/>
                </a:lnTo>
                <a:lnTo>
                  <a:pt x="1127" y="650"/>
                </a:lnTo>
                <a:lnTo>
                  <a:pt x="1126" y="660"/>
                </a:lnTo>
                <a:lnTo>
                  <a:pt x="1120" y="680"/>
                </a:lnTo>
                <a:lnTo>
                  <a:pt x="1108" y="696"/>
                </a:lnTo>
                <a:lnTo>
                  <a:pt x="1113" y="702"/>
                </a:lnTo>
                <a:lnTo>
                  <a:pt x="1117" y="714"/>
                </a:lnTo>
                <a:lnTo>
                  <a:pt x="1111" y="742"/>
                </a:lnTo>
                <a:lnTo>
                  <a:pt x="1098" y="788"/>
                </a:lnTo>
                <a:lnTo>
                  <a:pt x="995" y="788"/>
                </a:lnTo>
                <a:lnTo>
                  <a:pt x="999" y="755"/>
                </a:lnTo>
                <a:lnTo>
                  <a:pt x="1005" y="724"/>
                </a:lnTo>
                <a:lnTo>
                  <a:pt x="1012" y="699"/>
                </a:lnTo>
                <a:lnTo>
                  <a:pt x="1018" y="692"/>
                </a:lnTo>
                <a:lnTo>
                  <a:pt x="1024" y="688"/>
                </a:lnTo>
                <a:lnTo>
                  <a:pt x="1013" y="662"/>
                </a:lnTo>
                <a:lnTo>
                  <a:pt x="1011" y="647"/>
                </a:lnTo>
                <a:lnTo>
                  <a:pt x="1012" y="631"/>
                </a:lnTo>
                <a:lnTo>
                  <a:pt x="1017" y="625"/>
                </a:lnTo>
                <a:lnTo>
                  <a:pt x="1023" y="623"/>
                </a:lnTo>
                <a:lnTo>
                  <a:pt x="1008" y="599"/>
                </a:lnTo>
                <a:lnTo>
                  <a:pt x="1005" y="586"/>
                </a:lnTo>
                <a:lnTo>
                  <a:pt x="1003" y="569"/>
                </a:lnTo>
                <a:lnTo>
                  <a:pt x="1007" y="562"/>
                </a:lnTo>
                <a:lnTo>
                  <a:pt x="1013" y="558"/>
                </a:lnTo>
                <a:lnTo>
                  <a:pt x="1006" y="548"/>
                </a:lnTo>
                <a:lnTo>
                  <a:pt x="1000" y="544"/>
                </a:lnTo>
                <a:lnTo>
                  <a:pt x="990" y="534"/>
                </a:lnTo>
                <a:lnTo>
                  <a:pt x="980" y="521"/>
                </a:lnTo>
                <a:lnTo>
                  <a:pt x="972" y="506"/>
                </a:lnTo>
                <a:lnTo>
                  <a:pt x="983" y="500"/>
                </a:lnTo>
                <a:lnTo>
                  <a:pt x="984" y="496"/>
                </a:lnTo>
                <a:lnTo>
                  <a:pt x="975" y="493"/>
                </a:lnTo>
                <a:lnTo>
                  <a:pt x="962" y="495"/>
                </a:lnTo>
                <a:lnTo>
                  <a:pt x="948" y="498"/>
                </a:lnTo>
                <a:lnTo>
                  <a:pt x="927" y="495"/>
                </a:lnTo>
                <a:lnTo>
                  <a:pt x="915" y="490"/>
                </a:lnTo>
                <a:lnTo>
                  <a:pt x="920" y="484"/>
                </a:lnTo>
                <a:lnTo>
                  <a:pt x="912" y="482"/>
                </a:lnTo>
                <a:lnTo>
                  <a:pt x="901" y="486"/>
                </a:lnTo>
                <a:lnTo>
                  <a:pt x="886" y="499"/>
                </a:lnTo>
                <a:lnTo>
                  <a:pt x="871" y="505"/>
                </a:lnTo>
                <a:lnTo>
                  <a:pt x="854" y="502"/>
                </a:lnTo>
                <a:lnTo>
                  <a:pt x="832" y="493"/>
                </a:lnTo>
                <a:lnTo>
                  <a:pt x="812" y="487"/>
                </a:lnTo>
                <a:lnTo>
                  <a:pt x="796" y="491"/>
                </a:lnTo>
                <a:lnTo>
                  <a:pt x="783" y="500"/>
                </a:lnTo>
                <a:lnTo>
                  <a:pt x="775" y="515"/>
                </a:lnTo>
                <a:lnTo>
                  <a:pt x="770" y="537"/>
                </a:lnTo>
                <a:lnTo>
                  <a:pt x="774" y="560"/>
                </a:lnTo>
                <a:lnTo>
                  <a:pt x="775" y="572"/>
                </a:lnTo>
                <a:lnTo>
                  <a:pt x="770" y="590"/>
                </a:lnTo>
                <a:lnTo>
                  <a:pt x="762" y="604"/>
                </a:lnTo>
                <a:lnTo>
                  <a:pt x="748" y="621"/>
                </a:lnTo>
                <a:lnTo>
                  <a:pt x="729" y="639"/>
                </a:lnTo>
                <a:lnTo>
                  <a:pt x="704" y="655"/>
                </a:lnTo>
                <a:lnTo>
                  <a:pt x="671" y="672"/>
                </a:lnTo>
                <a:lnTo>
                  <a:pt x="631" y="684"/>
                </a:lnTo>
                <a:lnTo>
                  <a:pt x="585" y="692"/>
                </a:lnTo>
                <a:lnTo>
                  <a:pt x="530" y="695"/>
                </a:lnTo>
                <a:lnTo>
                  <a:pt x="476" y="690"/>
                </a:lnTo>
                <a:lnTo>
                  <a:pt x="426" y="676"/>
                </a:lnTo>
                <a:lnTo>
                  <a:pt x="383" y="655"/>
                </a:lnTo>
                <a:lnTo>
                  <a:pt x="344" y="629"/>
                </a:lnTo>
                <a:lnTo>
                  <a:pt x="312" y="602"/>
                </a:lnTo>
                <a:lnTo>
                  <a:pt x="285" y="575"/>
                </a:lnTo>
                <a:lnTo>
                  <a:pt x="262" y="551"/>
                </a:lnTo>
                <a:lnTo>
                  <a:pt x="227" y="512"/>
                </a:lnTo>
                <a:lnTo>
                  <a:pt x="166" y="458"/>
                </a:lnTo>
                <a:lnTo>
                  <a:pt x="113" y="402"/>
                </a:lnTo>
                <a:lnTo>
                  <a:pt x="98" y="380"/>
                </a:lnTo>
                <a:lnTo>
                  <a:pt x="78" y="350"/>
                </a:lnTo>
                <a:lnTo>
                  <a:pt x="58" y="312"/>
                </a:lnTo>
                <a:lnTo>
                  <a:pt x="38" y="267"/>
                </a:lnTo>
                <a:lnTo>
                  <a:pt x="21" y="214"/>
                </a:lnTo>
                <a:lnTo>
                  <a:pt x="7" y="154"/>
                </a:lnTo>
                <a:lnTo>
                  <a:pt x="0" y="86"/>
                </a:lnTo>
                <a:lnTo>
                  <a:pt x="0" y="3"/>
                </a:lnTo>
                <a:lnTo>
                  <a:pt x="450" y="0"/>
                </a:lnTo>
                <a:close/>
              </a:path>
            </a:pathLst>
          </a:custGeom>
          <a:solidFill>
            <a:srgbClr val="00FFFF"/>
          </a:solidFill>
          <a:ln w="1588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795713" y="6324600"/>
            <a:ext cx="1141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latin typeface="+mj-lt"/>
              </a:rPr>
              <a:t>Organism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6200" y="1536918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+mj-lt"/>
              </a:rPr>
              <a:t>The physiological aim of drive reduction is </a:t>
            </a: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homeostasis</a:t>
            </a:r>
            <a:r>
              <a:rPr lang="en-US" altLang="en-US" sz="2800" dirty="0">
                <a:latin typeface="+mj-lt"/>
              </a:rPr>
              <a:t>, the maintenance of a steady internal state – balance. The regulation of any aspect of body chemistry around a particular level</a:t>
            </a:r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3816350" y="54864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+mj-lt"/>
              </a:rPr>
              <a:t>Stomach Full</a:t>
            </a: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3686641" y="5454650"/>
            <a:ext cx="174849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+mj-lt"/>
              </a:rPr>
              <a:t>Empty Stomach</a:t>
            </a:r>
          </a:p>
          <a:p>
            <a:pPr algn="ctr"/>
            <a:r>
              <a:rPr lang="en-US" altLang="en-US">
                <a:latin typeface="+mj-lt"/>
              </a:rPr>
              <a:t>(Food Deprived)</a:t>
            </a:r>
          </a:p>
        </p:txBody>
      </p:sp>
    </p:spTree>
    <p:extLst>
      <p:ext uri="{BB962C8B-B14F-4D97-AF65-F5344CB8AC3E}">
        <p14:creationId xmlns:p14="http://schemas.microsoft.com/office/powerpoint/2010/main" val="255884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/>
      <p:bldP spid="553989" grpId="0"/>
      <p:bldP spid="553995" grpId="0" animBg="1"/>
      <p:bldP spid="553998" grpId="0"/>
      <p:bldP spid="553992" grpId="0" animBg="1"/>
      <p:bldP spid="55399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Arial" charset="0"/>
              </a:rPr>
              <a:t>Drive Reduction Theory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effectLst/>
                <a:latin typeface="Arial" charset="0"/>
              </a:rPr>
              <a:t>We are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Arial" charset="0"/>
              </a:rPr>
              <a:t>pushed by internal drives</a:t>
            </a:r>
            <a:r>
              <a:rPr lang="en-US" sz="5400" b="1" dirty="0" smtClean="0">
                <a:effectLst/>
                <a:latin typeface="Arial" charset="0"/>
              </a:rPr>
              <a:t> &amp; </a:t>
            </a:r>
            <a:r>
              <a:rPr lang="en-US" sz="5400" b="1" dirty="0" smtClean="0">
                <a:solidFill>
                  <a:schemeClr val="accent1"/>
                </a:solidFill>
                <a:effectLst/>
                <a:latin typeface="Arial" charset="0"/>
              </a:rPr>
              <a:t>pulled by external incentives. </a:t>
            </a:r>
          </a:p>
        </p:txBody>
      </p:sp>
    </p:spTree>
    <p:extLst>
      <p:ext uri="{BB962C8B-B14F-4D97-AF65-F5344CB8AC3E}">
        <p14:creationId xmlns:p14="http://schemas.microsoft.com/office/powerpoint/2010/main" val="17071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DRIVE REDUCTION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3505200" cy="4625609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+mj-lt"/>
              </a:rPr>
              <a:t>Strengths</a:t>
            </a:r>
          </a:p>
          <a:p>
            <a:pPr lvl="1" eaLnBrk="1" hangingPunct="1"/>
            <a:r>
              <a:rPr lang="en-US" altLang="en-US" sz="2800" dirty="0" smtClean="0">
                <a:latin typeface="+mj-lt"/>
              </a:rPr>
              <a:t>Does a nice job explaining most primary drives</a:t>
            </a:r>
          </a:p>
          <a:p>
            <a:pPr eaLnBrk="1" hangingPunct="1"/>
            <a:endParaRPr lang="en-US" altLang="en-US" dirty="0" smtClean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9600" y="1752600"/>
            <a:ext cx="441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Weaknesses</a:t>
            </a:r>
          </a:p>
          <a:p>
            <a:pPr marL="896112" lvl="1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en-US" sz="2800" dirty="0" smtClean="0"/>
              <a:t>Falls apart with more complex behaviors/secondary drives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2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xQTEhUTExQUFhUXGRsZGBgYGBcaFxgcGhoWGRgdGBcYHCggHBwlHhcZITEhJSkrLi4uFx8zODMsNygtLisBCgoKDg0OGxAQGywkHyQsLCwsLywsLCwsLCwsLCwsLCwsLCwsLCwsLCwsLC8sLCwsLCwsLCwsLCwsLCwsLCwsLP/AABEIAMkA+wMBIgACEQEDEQH/xAAbAAACAwEBAQAAAAAAAAAAAAAEBQIDBgEHAP/EAEgQAAEDAgMECAMFBQMLBQAAAAECAxEAIQQSMQVBUXEGEyJhgZGhsTLB0RRCYnLwI1KC4fEzkqIHFSQ0U3OjsrPC4jVjg5Ok/8QAGgEAAwEBAQEAAAAAAAAAAAAAAAECAwQFBv/EACsRAAICAgIBBAEDBAMAAAAAAAABAhEDIRIxQQQTIlFhBTKBFHGh8BUzkf/aAAwDAQACEQMRAD8A8zbGv63f1qjDaRRLZuec+s/91UFMLI3H9e4rJG7OBNyOI9qsZPa5pnyqDllA9/varsOO0nnB5EEUMa7OAW5GPA3FArGVfjRjWihvFvpVGM3GiIpfYZhnAYnT61Zli3CQaEwh9vXWj8UbnkFfWpfZa6Bwmf1x/mDX2FBIPd+vlUXHQCFA2+v8wfOvkuhLpvrp7ijwLphzS7eNDYpEK/W8fUCu4h4CRI1t8veoYl2UpIIJFoGtqSWym9UUPJ9R6j9Cr9kPwvuWJ8d/r70OptRGivI1fs3Zzi1jKICTM8AdR505tKLslXeg/arRWm2o0oFOEVljOByBUfOw96evNIQJWq/640E5iEnQx51xRzyeo9G84q7YsVgj/tV/3R7URhkKTF0qiNLHyPdNEpfB+t/qallSdD5/UfSreWXkShEVLJSYII1g8iY9KGcfuSkHiPf3Ap4tBGunfcHkaFVhCVf2hQn8oseEiK2hmT0zOWN+APrFZyUhV9DpBsQRyiqiVAmconie6DTtey2EwXHVKjio+wqaV4dF0NA6XjjO88qvn9C9t+WZ1DJOhJ/KknW9DYhhQVEGeB1rS4nbhTZKB+jGgileO2hm+JAO8wYJ3X7quMn9Gcox+wNnZyjcyN9hNGMbObzDOokGDqJPjuoRLxKswsQLRajsQjMA4mJA7QG8cabbCKQWXWW/gSLTukmBOprj20zaBrxP0pe6fh5fPKfeiWsHmaQQoSrrITFwW0oUBP4pMd81HFeSuT8EzjVGb/0/RFD4hwkKufP83zAqlR15fU+8VI/e5fP+dVSJbbOOr7XP6ihXMNJnuHoAKuBnLyB/XlVraoAqkSWpd9vl/SuvOA5Tvsfr7VBvConVRtx+lTLSQgHKLGDr3xU6LV0UvPidd1Sw+JuLHUHTvmrFAZAQAD9K6yoyLmJ95oYLs+bJLijlICp146/L1r5WDWoFORXdYxfvq/HmFzz+n0q7DKCTnSTuTBO892mlTydWXSumK22lBRvEE7rxpRPUEgErMaaCqSs9aQr71EpVZQ7gR4Eg03ZMUipvDJULyT3nn9K6tpORKwmePhrFSQqJPj5m/qKsb1WjvkfxW96RVKhg0eqhTYAKkxoDofxT3VYnbgvmQyqNxbRv0uBQjDuZkHegif8AlPyqthtGfIUjMSSCRNtQKlNorimMtm7YYeWlBwaQVfeSRAsZJ7IgW41PaOPbZTkRlQkExGn8zS3aO3OpBSACqBljS+88uFZB95SzmUSTUSwvNJOWor/JHNY9Lsfv7cbnRSu/+tQTtxG9Kh5Vn6tW3EDjc1t/TwM/dkaZjHtr0UAeGh9aLbWN4rGFGnfejcLtBTdj2hwPyNZT9Nr4lxzfZsg0CJSaoU1/P9cKo2biwoZkGRvFMzCriuCScHTOtU1oS4ljVHG4uBp3k66V8plSUXBAJIndxSZFt1McYwMpJBOW+sGN/pQjDrRCklpQgycqyZIMT2geFd+GfOFswmqYvW12s3j6TS03T5/WtJtvCoa6xLZWoi1ykiAopkEAEcYI0rPoGo4Qfet4uzGaKWT2h5edMmJgRrJH69aXglCgoWKVAjuIM05wolfaMSsLKtwCjcx4k0SYY14BlI7SQeJTykCKYYdVgkD4SpxM3glCSRB1/sxVnSjZnUO5AZlKVjuOZSFDwKT4RQ3WytMGJT72NZ3a0axVMWuGAD+rX+Qq1CwCoHhryg+wqeKYy5QdUmFc80E8riqAm8frhVozapkQiJ4C3vXyXRvmasUf2ahvn5EH5UIpsm8KPhT/ALiaDgIt3x51Nw2IHPyJmq0HtcjPpU2l7iALkWEaiflSZSJM3kcvWoJskjh8iK60ntenlce9XrQMx4EBXz+VIEizaN1qHIeY+oqpBsPOrNoKlao3pSfIA/Oq80JB4H3/AK1K6Rb7ZRtdMZVjuNWtrEp5kHkofWuvozN8j/ShSLJPh5aehqvFEXTLkfHlPLz09QfOrUp7ae9BT4iIqC/iCv1oFD2VVz7kEK3GVDyB+tIrwX4H4lJ3L9Mw+ooPGv5IXvTHoatDsAK4QfUK+tL+kzn7XKNPi8/160RVyHJ1AUvLKiVHUmoAQb0Th2SogRaneG2aD31q5JGEMbmZoiisxUB2TmHdY1qWsGBbKOcVx7Dx3VHuo2/p2u2ZhxtQiUG3tVT0HSneISZpe6idQJqlIzlAGwGMLSwoabxxFbXCOZgFDQ3rCOJgxWl6JYuymzukjlefX3rn9XjuPJFYJ1KmPcYsBhxX3rJ8yP5+VJGxCxwUCDz0t7032qglISPzH2HufOlTibJtoZHpPzrL0yqH9zryVX5DMSpGbsyesQZEAAFQiAO5afI0jQg8LgfX5itItJDQOoBUY4EKSPZyfA8KE2ngwlSYOgi28HtD3rWEq0Zyx6E+IQhUqFp0B17we+meBYlttyZBJbI4HKFDz7X9w0AyxmVlNpJ9PqBWlxDKUsjKbyFEDTsgJCh3nMvzq5ypURjh5B+lLxc6le/qgD+YKVm/xA+dKcuU33JChyUNPP2p/hsEX3AwgZlKQ8UDSSGytAk8SI8aTYrCgNsrSc2frELTvSUkKTrxQtJ5hXCpxr40VNJMa9LtnLDOHdUCnMkoVNiokBwEp3EBWU7+wKVo2WVZzKQoNdeBOqMhcUOYANuNbUq+0bCVMrcZXY6qCg4VKJOv9k6B4UN0dwMuYN4pK2+qGGcQCAoqcVjWyBu+EEiTew3iqTpGb29mJaw0pX3X9JPsaO2TtotNJRAMTqkE3JOvjUNlJUoZUkSpCie/I2pZjvigkoqlt7G49URFioneQn5muBJ15HyMVZjGVSkkQCJHAwbn0rqbjxI9Jp+CEt0EPlKUgp1M5uYMg+QqtxJgn8JHqflXzgkkePmJojHJCoUnS0+UH1qLNEvIJiD+0SPwp9oPyrr6eyod369qrxaYIO8GD6UUpN+YBpsSW2c+1BLSSECCgE3Mkgwoz/Kqeq7Co3EH3SfSKsYRmbSPzpPI3r7AAwAd4ynyj3SKOgoqRoOXqkn6muvK7KSNx9D+jVoZymL6+hE+164LiDuMfKgEvATjMJCZIjMJEbxqD71m9rrlyfwp9AK26MPOGalJkEwRMkT8MdxvbcqsO8jM+U/ijwH9KMUrsWdUkNmWQhIMSrhHpRWzX3QoZsscIrrjpUMqCE8SflQXVuhUhQI/MPoKrsb+LVGuSAe1HGkm1kFZsogDW9vSvm8echBvy8d9Li8VSCYrKEXZtkmmqKswQY6wHnH1qbrOZMxXVMJXdRKjwAAFtLJ1tX3UqTvMVq6MEmJMUm9FbAeyvpmwV2TyP8wK+x7ZImlyBV/ujTMH8ZWejhwFRylJyqvBBAzdk6eFC4yMgTFs+aeEpgjlof4aE6LIUVLiPgi+msgelaRhCSiFAKztlIPBYLax/hKhXFL4Oj04vnGyrYjfXoWymMypKAbSYUlSZ/iSf4aVJUFhMzOg7wOPfceVNOjWIOHfWrLmygqg7oKTMcZv4UaxsRt37V2iksJUtkAjKu57J49lJiI0qlV19kNurfgyYw5SrNwUU+aZHnfyNMsAkQgCTmlogmwzDO2RzUkpqh8gJVP3kIUOaSLeIUuvi9lbSZsMyfGy0kHiCkEd4q4O2iJqk/8A0e9CDGLw6yCSgOiOJDLkDzAHjVW1NnNnHtNEBI+0vsuACL9Y6WlSNQW3Gr/gIqvo3tLLimXSI/apcPC5BUPImtL0jwAd2oUJgrVhziGyIMkNIgDd8QWoHWacNJonKvkn+BF0YfjZuOaEpWlxmImT1jgbUnxDaU/xGjehjJ+x7QyyHGHWHQN6erUuT4QrypfstxbGMU3ZQefwy+6PtDD49LeNbPophw1tfH4dSey6ox3gLQ5Hk8aXgT1v+Tz3ZuzsuJUVFKg2Ev3EBSVIbcI7uw4b/hoB7AhKlJN8qlJnjCiAfGJrSMYNDSy2qeypzDuKJkGU4loGN1uqEfhoBGzEuhLh1UlM8wAD6is5ZEtm2PHekVYtCVYBpKh2w4mDH3ShU+EwazrNgR3g+kVu8Rhut2YHIu0WmxFpy5iSZ1sfSss5gz1iQlJzQggeGb2vWqtIypN6AhZYPcPSxp/snZiXiWyqDCyD3pGaPQ0uxA6xanYBTJJAt8R3U9wOH6pxokmCQqN4BMHxrOcvBrjg6YuxmzOyysmcxWlQiLoEk9/xxPdQ+1WFJKAtICkoSFR+UEHxBFajbGzw6pvLKeraJgaqK3SkR38ao6XsSFOgAZm2zB17KuqUOelF00KNNMybKUgQk7wT3KMg/KoMJ7J4i8ciP50xOA0KSO0hGk2VJkc7TVZwpTuMSRPO8Ebt/lT5ISgyONUApNgSkQoKEgwTEjfYjyqDzGZouD7gSFjhdUHyFGYvDE9uJISlR5WBnxq7ZyJGIbizja8p3ZkQ4kTzEfxUWPj2PE5hhWrGEKOVXEoJSZPcMnPKa86fwpGNVmF1lSx/ECr6+Ven4DFj/N7RylUSs94WhSHLaWISqsltHZqlobeQP2iFkCdCAErCT5keNEJKEq+yZ4+UbS6ZH7Ekpg0C7hEiwkmm3gQDuOonce8UJj5zfEUojtACST3byaaey2lVi9XL6VDDIlRtPEzp4UW4831dgfIhXkaCZRdK0BaSDcEDTfpaK0RLGzDI/dvQ+JiaZFeZE76VPKqLtmjpIWbTbhomN4Hn/Q0pwzBkGDy49wrTuJCglPj4k/Sr+h+DCsSgqiUlS0JVEKykcd+8DeRWydI4ZK3bG2HwP2VgocUAsEO5ANVJCCoKOvwrUkDSmKmRcgiOsG/coHKR4EelPulWzUqIcISouoIBIuCDvIj7pjTdSNhACEgpghKUwNwEi39yuXJTXezvwQyNclHT6KE4NbTji1ZesSVNKQu5umAoQde3YjeAb1xLqnmH1RCkBtZ4HqHDnMAa5So+Jr7GrJxDszmVBBjUZUEctPSjuhzyULWVjsrBSeAKsyhIG45Y8aJLirW/I1CUvBndqYYlnPEFBCVDeD2vp61XgVFKXUFAVmCZSqwUklJIBmUnsjtAyKcPIW4HEkHKpYB/uW+UeNAu4RQyq0zhKTIj7pvyzJqotLRT9Pkb2j7YuAlxIQZEymSCpISkkhcWzQk6a24wN50JeQ7jSv7+GwuGaMj/AN1xK4/gI86y/RXAr68FN1CVCbBWQFZT4xHjWm6GbVw+GDnWmFvLkIy3Dam05BPElKbd81WlltdMj1HppwgoVbX1/Ih23slQxaZ+4VwIgEMtNu5R/wDHAB7q2fSTDdVj8NiQSAp0yQLkZUdmBrKQR/Sg9rw+ULaQoqCAtUjKbMKaeubE5SjnFN29pIcLCFnMpD+ZIO8JacAVymDSUdNfnRyPItP8UzF9JMJ1GKxCkyQXQ+meKcQvMB40PszFZUZUIzJC3MpyzI6xcX5UdkXiFdWZUErcTmAtlLilAknug0je6OYpClJFgCYhYAiTG+o4/J6NoTi4pN7NFg9jLLQwyhCSeun7sBuD/iI86UbK2OV43KqwQ0hV98BMjxBA8a9ZQylIsmbEW4bqUnYzfWddEKgI32Ay2j+EV0LE0jl9/vXZ5k3shJfDIsFJSTHEKIJPhTHG4chhK4GZpUG3Aitcjo2DiUuG6Q2UnnMj3pjjdhoUlaY1BmLX3ExWUvTuW0zaPrFHXhijAYNt91alwgFCAkjulXufSk3TrAJaYbSM3wZVEjVWYKVyun1rdbEw4ZaCbSQLxQ3STC9a0vrIIVkRpcS4kEg7jBq5YnJWcsMrU+9Hk8j7OWxbK8ZO8glIT5Xo9ezQcOtUmciVeIm/nI8a2e0+izLg3pClC40jrEiPI1LB9HP2LiNZ6xA/vKisZYJt6O6PqsaRg2WygLi4dwzg/wAKV27+zQuzcKpOJLWUklK8oB0zIkEd9ga0uL2IpDDZyqU631oWBplTa3GyqKw+AzusvhJENs9oahUCZG/sZ6qKdUxTyJ/Jf60S6AuAttoWlORK3U3H7yBI86BwWyUqViWB8Tby1J4QG0ZfMT5GthsjZpYdeITLanusRHAgZpFMQhpb5WhIBuVWHatlEnfofCtnC4pM5ve4zbj5PJ+kmFUnI6UZQqUjgSn9HyrPOm88f0K9y6XbB+14coTAWm7Y0GYDTxuJ75rwnGMKkpMpIJBGhBGoI7juqHj4aOiGbmm0TSE628x9aoceTxHmKp+xn7xVHIelqgrAzYAx+KaqkU7oIbftANVLTHrUkYcIgwLVJy9zpqe6TS8g3rYO9iQ0nOdY7I4nd4VX0Oxz/XpU1GdAKgopB+EKAB7lFWUjfmqOF2UrFuypWVEx3JTzNp5nzsK1+LwLeHbS0wkpggqN8ylC4zkiZ0MGI/dTN1myKMGvJhCLnK/BtE4kP4dlwCE5jHlCh4KkeFCt4Ido/rWfnUOjj4La2xoSHUjcCQErAG64SeZNMUjWubG1KNo+h9EksCj9GeGGzOlZ0y5Y7wa6xgihSlEiFBMd0Tbyijmk9o866vTlWtUdqxRi014ItNRNtSCe+NKWYpoK7O4EEeBkU1JgCgGkyud0019mihF9hWAeOHUl1IBKZsdLgg+9LX2phYEaQOEaAcvpTTFJ7JoV5PYFOyXjjbl5qhth9rBlaEOBRMZUkXjSJ46UFhscHVlaW1DIrKDJBJkg+BBPnRR2StRIJJWTZQ3b9eJo9vZQRYJlR4k68a2xxfGj4NrbAtmLCXHAkZTKDHARCvKnWM24hKykMpIECSBJgAXtWax+CUl5GYx1gyyOI0FPcPs7KkCCba2vvp8RO7tG1UIsm061ws2GgqCyCNfGuBybDdWtDO9SN01NtmJmKkhe86VTiCTMW4VLYiTuFSYiJnyq37PbKYMcRv3UPhjkGsnjVyHSTfTcd9NCB1YfsZTomNeY+lWJQM1iYHlVom+8cDVxjWBTGApwbZJNyVE5gTa9jHOrWcCEwMqQBoJ96ucSB2oqLICjIJANTaAsSiDcelUvPpSr4fIe9XqbJmTJi26qUsK1VA8aqwooS+FG4i8CdKzPTzoMl5K8Q1lS6BKh91yNZ4Kga79/EaN+SRvI0rmL2ipDTinBZIJtvtYHmbeNKVVscJNPR4K5KIChB3cOYO+qlvDfTzbCkofDmRJQ5dXZkAkwZGUj4gYJuYIAMTTvDNYe3YZSeGUJPkrL7VwuaSv7PSWR9NGEbwq3FwkGCdYMd99Kp27gQgZQSRxOTUfkWoetejuYC4Wi8bki9/8AdtqPjNY3p2wvPKiu40UXp/4sHyFOE7kjOb0wHoantpmwSSZEAgAX7RACeeZMX7QrUOPhbimVABMdmBGVVybQOegngJrOdDlhCsyrW7OpJJNg2LyoxbKkngR8SWbjC4Q8Rlz5lJ0MZVqSRbeCm9zrqda5/WK0/wCDT04z6MP5Hsit4UkczB90x41o3gRIHGsbjCTldTY924piflW4bfL7TLjQTB7LvFKkiT4GQR3Go9HLkuJ3r1kfTxuSbX4FeSD4188m576e4XBhGVThlSjZIEkAfWnDiG1IUkNAKKbGe7WeNeh7TH/zcG9QZh1pPCrcLs9YGYpPlTXopbrEOoC4USJmYIAieFaFUgAZUg2jj50/aZE/1trUYf5MXicEuE9kyTpBny1q0bEdWMiUwY37uflWsUIIVPa9davwuFUQddSZJjwqvaSRg/1nM+khe20EJANyIBi9+dTACjAKrxeLADWTRGKPVlFheRlnXvNDYhVze5sAD32FaJaPI7dsX9MNm9W225mCihYJAvA48tK0LTKiASwZN7EAXvpNI8dhwW3AogSnSdTQmzttENIC1LKgIPaO63yrOUqE+tj7AriBNhpNMEmLiLmhg2fvDSrmEmbC1bASxDhzJAPeaEbWSpR3DfVy8OZkVxGGOkwKnYz5rEDhXyXVAG3LuqYRlNr8TXSZt7VSJBJJVINHNvmO1VQQOFUOOk6igRe7jJTA32rjZM7/AJV8wdav3aGl0Uig4ki0yTQGMClGylCO/wCVMXWDAVv4UM63B0m000BZh3iRcyaU9Mn8rSUCJWqTyT/5FPlTPCOjNAEnfwFZXpjiyt08EDKOYBUr1t4VxfqGThgaXnRr6eF5EYfa8raUZMhUj/xuCDA+6QTFwsJ7DXo8+rqkHM4BA0OLSLW+4SPKPCkm3nsqFJsOzluYBkm1wU3j4ViFZbEKQk0R0USotg5JuYIbWfNTLnuK54K8EWdc/wDsZtMYwVtyUuKi8lGKV6uOJHpXnvTTDJEEJCZHBpPmkKUrzr0FWDloy1fj1Cz/ANVysJ0yahCTIH8OHb9EKKqrH+5EPpiPo+6EqkmJSRrEzFpR21Ax8KYmwkAmt3sJteJwa20gH7OtbkdnMEkdsAC0ApPZTYGBurzrZj2VQVbgblNiIgqT2445b1r+jG1jhMSFTA+FQgJhCoF24IQkQFBEzCTNzWmaKen0x43rRcoQCNxg8iNI9qY7B2p9mUZALTogj91X3SORPko8K5tzBhOV1uCy6CpBEwOKb3tO+/iDS1pOdtSd6TI9/qK8n54Mn5TOm1OP4PXdkBloIzJPWK0BuQY0HlVjmIK0kLFzuTEAd/fWZ6JbZ65oMrTLjQlKz8RToPEfCfDjTZxKpJFt3hxr3ceTnBSXR5k48ZULOv6vEmSMsQeHdTJe1mtyxm4DdB9KQbdwhcISN4EknUDlQuG2OG0z2jF4O/u860jtbJfZp3tuMfEkEqmwSJE1HD4wKQc+YkyUgEi8b6z7xWggISIjkZ7qs2eVk/tDH72U35CqJJ43bqEZQpRTe1idd/L6USl1KlGFXA+KYt86iplBQCIBBiDcxrmJ8aoWpQ+ACd2YTupMbZTtbFJQnN8VrAGSdL0KyU5QcpEiYOoJuaMwrLYSQ66Mw0BAk3jdutVSmUKJUVXPefDSueGKMLa7fYotLs3bLal3VYUW2QLCuOvADgKGceTeLmuqxFxM6GoF1ImVX3UI2qAb5iTA7udSLY30uwJtvhQtU0ETHGgysISACLbuNcDlzwHmKpAFLcF+71ri24GlVdakRxP6vVja95MjupgWBgXmpNDvNQcxIBixJ3Vc3pff6VLSHZaTu96oUzEnWjFBIAvVYSN6kjx050LQMDSpJneRuEX8dBXnuNbXPbStJUTmzJKRJubqEEX3TXoqUjNoNfOkPTfpAnCMqR2cyxZJglKb5l5TwGk8Cd1cfrfTe9FO6o2wZOEujyjpUcoUCdMosqJJ7Sk3sowUnKrUQUmUrBJ6N4UKaCsg5qw7sd/7RhV9N4msjt3GFbk5iCRBST2SAZGVeikEyRNwSeZ0nRxDgbSRh3FC5zpQs8fvMOQb8RNT7bhiUfo25XJs32EwMt9lCD+Vh5R/4qhWQ6VYNQataLEZGWYi29WY+FanZyVFHaw7oEb2sQb83HAKQ7bQerX2AlJm5GHbO/etaj5VlG1JFHmqHctpjvHyJEimjeOEAJTJmMqZCTxUdVrURNzoBYXFJnkwqZnvmf8AEQJ8KOwbwT+VYyrAJTMxIW4RMHeE6i1dkopozi2maLZu0FtN9StalMpkxYlC7ZiIMAKUoze+tPtm4FRQh5BC0uZgQiVFspIhLkDsqOYmNDBgmsaMUEC8FJukwQkgaZEq+7O83MbjNX/5yS23kSsgkJFiRmy5lagye24L78vgOOfplkb5efJt7iS0ew9CcOktFaEgQopKo13iFcLxA3ineIKQedeQbC6cP4XshfWNb21mw45Vap9QeFMcV/lNJUFJYhIEKJUZzX7IhJtEXMa1148ThBQOLI+Um0bfAuhxagRBSYB40Q8zG6gOje1cNiWuvaBTCsq0mCpKwASLayLg7x4gFY3aeUSAoqJIA3ADea16M7o7itnKzAheZMXSn2njQy8ObEx3ADTnRmExi3P2hGVIsExbgSeNEOIQlKQVm/a0iN1UmgsVN4TU7z+tKJdwMWEwBeiG0iRGWdQZJ041TjW8pChmJMk5ZJO8wKYxPiNlpUVWNx41A7GO4kCBHZ7q0ODW0uStUQn4e8/Oi+pV/tAO61FCB9pbTyJGcxI30NsraAdBUmfHfFTxTDa/7TVPH5UVsppAbhsdk2qFBcrFol1tiYFQwTapJkweNEpiYgEx4Vbk76vT2NAjuDlWarUt9mRqOO+r0qGhIr5TqGxGZS1HgLDxqugKupmCbVwYaLbqJDqTxv6V84opIEyOFAEVNJsoi4FXOKSMqt/CvgpI+9JO7hVcZlCBNIZxx9y0QByvU8OwR2jc91RecyJK3FJSlIkkmAKwe2uljr4LbEto0Krhaxv/ACp9T6UwG3SHpIGusS0qVJnMoXCLaD95XoO+vHdtY9edXWFQUohwGZXYQFJUr4lJhSSk6hR7q2i2crSExdbiB/in2BqeO6PNYhGR1P5VDVJ7jSlGyoujy3ZjJccASJKj8KCgGNTCHIT3gW4VvMFs0C5Y7p+w4ls//ncy+VCYrol9lhWfO2rsSptpxKSfhzpc3a3BEVSy60gwQ2kgkEDCPC4MEEIxIFjXNlT8m8PtHoezcOMpHUq/+jF+zq/nSjaSAhSpSlM3zEYRpQ8XM6hpuFJsP0gZSIgn8uDn/rYo1U/0gzfAnECP3U4Zj1QhR9axUS6Zl9uYNWcquoH7yVOuebykpR/d4UkQb6T4E+WY1rsa2Xu26FBIsFOuuvLJ/dbSSApXcAAN5G9vsLokmeseTA+63v5uHU/l09q6oRbRnN0ZPBbOeeF0kDeoySqIAzKN4EaC3dN6MRsAp/Ef3hr5H5GvQMS2lItAAFhuHKkaxrlv7VqoJGMpWZJ1pKTABm+uu/S2tENYUphJGYRChYj+etPV4UESq5r7CbMUJPHQcBTaEmV9BHFYbGpv+xdhpzuJ/s1FOoIVAngs1644wpJJbSmRYZrzxIHCvH8c2UKBEhXEVrei3TwyGsSASbB0WI/OBrzH86TQjWObJKlBS1qjeATl13DjNWYrDFR0BATlSDvjjRKlKUoSBl3X14VNTaDImLX1vyqaAXhgjKCSI/dGsbuVdymApGcqvaD2R/QUwCQk3VJAgW491SQ4tCcybb+cayPGmAu6oJM5Qd8nW+njRgMbqpO0UPLBCgrcQBAkfrWrlYgcR5UWLsXP4QFeZSjbd9aIYxKQklIISPC9SRhbXmRRTeFTYlMkcdxp0AGHSSMtuJo5CJEkxV3U3gCvupEdoGQaABUYcBXGd80Qlvt5bT6V3LviuKEEQYJ37/CmMtSAI1H1qZZVM286gHCO8/rWqnbmYEx2tx8KBMMUAEwoJnuufaqnMShptTjirJ1AEa6AcSd1A4ibZbb9SKzW38SVu9WTZuwH4oEnnuoqxIG2i4cXJWSlOqUA2HDMfvH9ClLWAKCbgjQcb0eDlWOBo1rDAmTuqihVtJk58OkGIXm/uoUP+6mjJnnS/aqP9IZ7krV55aa9VNxrSAi/hgtBQsSlQgivLtvlzDYkodMiAEqiMyRZCjxMCD+Xur1lscbUp6UbDGJa0BcRJQT6pngY84oaTVMabXTPOFbQA1UKhhcat5xLbLZcJNxcSBrJtlHFRip7O2JLmUjOowG29xJJBU4rclMaDU9016TsLYTeGT2QC4R21xc9w4JHDzqIwj2tlvNOS+gHZmxCghxyFuxAgfs2x+62N0cdfMywcwxOpI5UcqqnRWhm3YpdwKRu85NCGOFqPxh3A0Kqwga0ACZApQEWm9OEsCLUubw8KkWNOsPpQIzG1cNmVSN/D5TOlarHpAJmkIT1i5+6D50DRpOjfSot/sHeH7Mnd+E/I99P8dtB8wEIzOkglAFkpT+8d0m9ecbWbzaC4E+Wo8j6V6H0LxvW4ZLmq0nIpRv2kxBgfhymspR2JpMfYLGqU3nUjI4TMEgjl3zXcWS5lCyQbzktY6gCizgxBcKx2jmSnfGk864lKUgHUxMd/fTGABgptEwPGJ41PIjem/NVF9cgE5lQdbChlYpAO/1ooC1GKJQQDabkC5qCcW5cBpRHEwBUMTtphC8q0rT+UgiiGNuYXs9tSQZPaSq/jFLkl2FNk5J3x46mrJyiVK10qhL7Tk5X2lncMwBHhV42faR2u5Jn3pqcX0wpkzjAQQECecetDpaBOYovzmK+dbPZSG1g8YPrX0KGo8pHvT7EWOpAGqh3bvWqVqmBInfxFdQ4CIIIg6zJFfLRJgWGp0pjOLdCGutuoJEAExJ0HhMVk8QwT2iZUSSTxOpppt/FEZWxckyqDaBYW5/8tL0KhUHQ6U0IoxLOZPfqPnVmEfkRv0otabSOB+VB4JOdWbLGU7rA2vbukUwKMUQcVB3NH1J+lMBuPKlWuKWfwZfn86bi8flFJAzojnXz72RClRJAJjkJr5kTJoLby4w754Nq9bfOmC26Mr0JM4hxapzdWnUETmJWVXG+RHOtwBWJ6NNdWpSoy/tOriED4Umf7MlPDQxW0Sqjjx0VNbPlVSueFXKodbl4oJF2NURuoNKhM07cRNooF5oCgCltsniKYYZMChmEZj3CjX1ZG1rP3Uk+QoBmS2w+XHerT4/OiUYYJTA3UDshEys6mnTbebXShA2J8UzEL4H+vpWj/wAmDoDbovdSSCNxhQI9B5Uh6SrgBIOv9KO/yc4nJiOqOjiDb8SbjxgqqWNdHoQfHaSFSRuNpnTmKF2jtJDaM7lz+6AST4DSj8RjENoT1iQmTCVE7+X6FDBOY9iPhkkad4njUgJnNoF3tKC0AHsoEBUWuRw337qNaMgHOL8QZo1psKAMZio3ABnkY3CrFMGbpUD3FIHgJpJAXK2eiQSAe8CJr5GHI+GEp3ggE90UYPgNDr38xWhIqOyWs6itMknUp+ddOxkAyjMidSFKjw4UxxHxVYv4BzNTSZVtAbWGKZIfeABsM5I9aJXinACErJO4kj2ig8PovxqWzNBS4r6C2EDGOi5ShXHsivm9oCe02gHmUkjyq5ehpYfh8DRxGKMfjQ4+4U6HQboSALeM191IUmP6igdmanl9KYN/EK0qifIO2/lOVevuOIotsAAkaR/M+tL9sfE3+emS/hNACXCjtrO8+tMxZI4mgMB8R500GqeVJAzosKU9KP8AVFi8rKBaJutOk2nnam7mlIenf+pL8Kpdjh+5C3BJ/wBEzgR+2UrRIi4TGVNhHAWrSYNcpBrO7G/9LR4/8xp3sr4ByofY59h5oDGpjtUcaHxvwGkQdwzmYUHtRECrdk/DXdraGgDuzmrTQ/Sp3Lhlx96E+ZAo7Z/wilnTH+wT+dPvQNCfZKIF6Zh8JSVGwG/dSrZ3wmr9uf2bfMfKgGJNpvKcJXEJHGq9kYstOoe3pUFeA186t2j8CqEXr4UmM9iVh21gSCtMAgKJIUCJFW4fDrAMZEjLZJBjh48qD2P8GH/3SfZNNk6DmKgBVi3i2nM864G0TKU5W20p0lWWCok8SaFYVhlpClLgqEwVEEA6SN1orvTv/VlfnR7ikzenifc0iv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xQTEhUTExQUFhUXGRsZGBgYGBcaFxgcGhoWGRgdGBcYHCggHBwlHhcZITEhJSkrLi4uFx8zODMsNygtLisBCgoKDg0OGxAQGywkHyQsLCwsLywsLCwsLCwsLCwsLCwsLCwsLCwsLCwsLC8sLCwsLCwsLCwsLCwsLCwsLCwsLP/AABEIAMkA+wMBIgACEQEDEQH/xAAbAAACAwEBAQAAAAAAAAAAAAAEBQIDBgEHAP/EAEgQAAEDAgMECAMFBQMLBQAAAAECAxEAIQQSMQVBUXEGEyJhgZGhsTLB0RRCYnLwI1KC4fEzkqIHFSQ0U3OjsrPC4jVjg5Ok/8QAGgEAAwEBAQEAAAAAAAAAAAAAAAECAwQFBv/EACsRAAICAgIBBAEDBAMAAAAAAAABAhEDIRIxQQQTIlFhBTKBFHGh8BUzkf/aAAwDAQACEQMRAD8A8zbGv63f1qjDaRRLZuec+s/91UFMLI3H9e4rJG7OBNyOI9qsZPa5pnyqDllA9/varsOO0nnB5EEUMa7OAW5GPA3FArGVfjRjWihvFvpVGM3GiIpfYZhnAYnT61Zli3CQaEwh9vXWj8UbnkFfWpfZa6Bwmf1x/mDX2FBIPd+vlUXHQCFA2+v8wfOvkuhLpvrp7ijwLphzS7eNDYpEK/W8fUCu4h4CRI1t8veoYl2UpIIJFoGtqSWym9UUPJ9R6j9Cr9kPwvuWJ8d/r70OptRGivI1fs3Zzi1jKICTM8AdR505tKLslXeg/arRWm2o0oFOEVljOByBUfOw96evNIQJWq/640E5iEnQx51xRzyeo9G84q7YsVgj/tV/3R7URhkKTF0qiNLHyPdNEpfB+t/qallSdD5/UfSreWXkShEVLJSYII1g8iY9KGcfuSkHiPf3Ap4tBGunfcHkaFVhCVf2hQn8oseEiK2hmT0zOWN+APrFZyUhV9DpBsQRyiqiVAmconie6DTtey2EwXHVKjio+wqaV4dF0NA6XjjO88qvn9C9t+WZ1DJOhJ/KknW9DYhhQVEGeB1rS4nbhTZKB+jGgileO2hm+JAO8wYJ3X7quMn9Gcox+wNnZyjcyN9hNGMbObzDOokGDqJPjuoRLxKswsQLRajsQjMA4mJA7QG8cabbCKQWXWW/gSLTukmBOprj20zaBrxP0pe6fh5fPKfeiWsHmaQQoSrrITFwW0oUBP4pMd81HFeSuT8EzjVGb/0/RFD4hwkKufP83zAqlR15fU+8VI/e5fP+dVSJbbOOr7XP6ihXMNJnuHoAKuBnLyB/XlVraoAqkSWpd9vl/SuvOA5Tvsfr7VBvConVRtx+lTLSQgHKLGDr3xU6LV0UvPidd1Sw+JuLHUHTvmrFAZAQAD9K6yoyLmJ95oYLs+bJLijlICp146/L1r5WDWoFORXdYxfvq/HmFzz+n0q7DKCTnSTuTBO892mlTydWXSumK22lBRvEE7rxpRPUEgErMaaCqSs9aQr71EpVZQ7gR4Eg03ZMUipvDJULyT3nn9K6tpORKwmePhrFSQqJPj5m/qKsb1WjvkfxW96RVKhg0eqhTYAKkxoDofxT3VYnbgvmQyqNxbRv0uBQjDuZkHegif8AlPyqthtGfIUjMSSCRNtQKlNorimMtm7YYeWlBwaQVfeSRAsZJ7IgW41PaOPbZTkRlQkExGn8zS3aO3OpBSACqBljS+88uFZB95SzmUSTUSwvNJOWor/JHNY9Lsfv7cbnRSu/+tQTtxG9Kh5Vn6tW3EDjc1t/TwM/dkaZjHtr0UAeGh9aLbWN4rGFGnfejcLtBTdj2hwPyNZT9Nr4lxzfZsg0CJSaoU1/P9cKo2biwoZkGRvFMzCriuCScHTOtU1oS4ljVHG4uBp3k66V8plSUXBAJIndxSZFt1McYwMpJBOW+sGN/pQjDrRCklpQgycqyZIMT2geFd+GfOFswmqYvW12s3j6TS03T5/WtJtvCoa6xLZWoi1ykiAopkEAEcYI0rPoGo4Qfet4uzGaKWT2h5edMmJgRrJH69aXglCgoWKVAjuIM05wolfaMSsLKtwCjcx4k0SYY14BlI7SQeJTykCKYYdVgkD4SpxM3glCSRB1/sxVnSjZnUO5AZlKVjuOZSFDwKT4RQ3WytMGJT72NZ3a0axVMWuGAD+rX+Qq1CwCoHhryg+wqeKYy5QdUmFc80E8riqAm8frhVozapkQiJ4C3vXyXRvmasUf2ahvn5EH5UIpsm8KPhT/ALiaDgIt3x51Nw2IHPyJmq0HtcjPpU2l7iALkWEaiflSZSJM3kcvWoJskjh8iK60ntenlce9XrQMx4EBXz+VIEizaN1qHIeY+oqpBsPOrNoKlao3pSfIA/Oq80JB4H3/AK1K6Rb7ZRtdMZVjuNWtrEp5kHkofWuvozN8j/ShSLJPh5aehqvFEXTLkfHlPLz09QfOrUp7ae9BT4iIqC/iCv1oFD2VVz7kEK3GVDyB+tIrwX4H4lJ3L9Mw+ooPGv5IXvTHoatDsAK4QfUK+tL+kzn7XKNPi8/160RVyHJ1AUvLKiVHUmoAQb0Th2SogRaneG2aD31q5JGEMbmZoiisxUB2TmHdY1qWsGBbKOcVx7Dx3VHuo2/p2u2ZhxtQiUG3tVT0HSneISZpe6idQJqlIzlAGwGMLSwoabxxFbXCOZgFDQ3rCOJgxWl6JYuymzukjlefX3rn9XjuPJFYJ1KmPcYsBhxX3rJ8yP5+VJGxCxwUCDz0t7032qglISPzH2HufOlTibJtoZHpPzrL0yqH9zryVX5DMSpGbsyesQZEAAFQiAO5afI0jQg8LgfX5itItJDQOoBUY4EKSPZyfA8KE2ngwlSYOgi28HtD3rWEq0Zyx6E+IQhUqFp0B17we+meBYlttyZBJbI4HKFDz7X9w0AyxmVlNpJ9PqBWlxDKUsjKbyFEDTsgJCh3nMvzq5ypURjh5B+lLxc6le/qgD+YKVm/xA+dKcuU33JChyUNPP2p/hsEX3AwgZlKQ8UDSSGytAk8SI8aTYrCgNsrSc2frELTvSUkKTrxQtJ5hXCpxr40VNJMa9LtnLDOHdUCnMkoVNiokBwEp3EBWU7+wKVo2WVZzKQoNdeBOqMhcUOYANuNbUq+0bCVMrcZXY6qCg4VKJOv9k6B4UN0dwMuYN4pK2+qGGcQCAoqcVjWyBu+EEiTew3iqTpGb29mJaw0pX3X9JPsaO2TtotNJRAMTqkE3JOvjUNlJUoZUkSpCie/I2pZjvigkoqlt7G49URFioneQn5muBJ15HyMVZjGVSkkQCJHAwbn0rqbjxI9Jp+CEt0EPlKUgp1M5uYMg+QqtxJgn8JHqflXzgkkePmJojHJCoUnS0+UH1qLNEvIJiD+0SPwp9oPyrr6eyod369qrxaYIO8GD6UUpN+YBpsSW2c+1BLSSECCgE3Mkgwoz/Kqeq7Co3EH3SfSKsYRmbSPzpPI3r7AAwAd4ynyj3SKOgoqRoOXqkn6muvK7KSNx9D+jVoZymL6+hE+164LiDuMfKgEvATjMJCZIjMJEbxqD71m9rrlyfwp9AK26MPOGalJkEwRMkT8MdxvbcqsO8jM+U/ijwH9KMUrsWdUkNmWQhIMSrhHpRWzX3QoZsscIrrjpUMqCE8SflQXVuhUhQI/MPoKrsb+LVGuSAe1HGkm1kFZsogDW9vSvm8echBvy8d9Li8VSCYrKEXZtkmmqKswQY6wHnH1qbrOZMxXVMJXdRKjwAAFtLJ1tX3UqTvMVq6MEmJMUm9FbAeyvpmwV2TyP8wK+x7ZImlyBV/ujTMH8ZWejhwFRylJyqvBBAzdk6eFC4yMgTFs+aeEpgjlof4aE6LIUVLiPgi+msgelaRhCSiFAKztlIPBYLax/hKhXFL4Oj04vnGyrYjfXoWymMypKAbSYUlSZ/iSf4aVJUFhMzOg7wOPfceVNOjWIOHfWrLmygqg7oKTMcZv4UaxsRt37V2iksJUtkAjKu57J49lJiI0qlV19kNurfgyYw5SrNwUU+aZHnfyNMsAkQgCTmlogmwzDO2RzUkpqh8gJVP3kIUOaSLeIUuvi9lbSZsMyfGy0kHiCkEd4q4O2iJqk/8A0e9CDGLw6yCSgOiOJDLkDzAHjVW1NnNnHtNEBI+0vsuACL9Y6WlSNQW3Gr/gIqvo3tLLimXSI/apcPC5BUPImtL0jwAd2oUJgrVhziGyIMkNIgDd8QWoHWacNJonKvkn+BF0YfjZuOaEpWlxmImT1jgbUnxDaU/xGjehjJ+x7QyyHGHWHQN6erUuT4QrypfstxbGMU3ZQefwy+6PtDD49LeNbPophw1tfH4dSey6ox3gLQ5Hk8aXgT1v+Tz3ZuzsuJUVFKg2Ev3EBSVIbcI7uw4b/hoB7AhKlJN8qlJnjCiAfGJrSMYNDSy2qeypzDuKJkGU4loGN1uqEfhoBGzEuhLh1UlM8wAD6is5ZEtm2PHekVYtCVYBpKh2w4mDH3ShU+EwazrNgR3g+kVu8Rhut2YHIu0WmxFpy5iSZ1sfSss5gz1iQlJzQggeGb2vWqtIypN6AhZYPcPSxp/snZiXiWyqDCyD3pGaPQ0uxA6xanYBTJJAt8R3U9wOH6pxokmCQqN4BMHxrOcvBrjg6YuxmzOyysmcxWlQiLoEk9/xxPdQ+1WFJKAtICkoSFR+UEHxBFajbGzw6pvLKeraJgaqK3SkR38ao6XsSFOgAZm2zB17KuqUOelF00KNNMybKUgQk7wT3KMg/KoMJ7J4i8ciP50xOA0KSO0hGk2VJkc7TVZwpTuMSRPO8Ebt/lT5ISgyONUApNgSkQoKEgwTEjfYjyqDzGZouD7gSFjhdUHyFGYvDE9uJISlR5WBnxq7ZyJGIbizja8p3ZkQ4kTzEfxUWPj2PE5hhWrGEKOVXEoJSZPcMnPKa86fwpGNVmF1lSx/ECr6+Ven4DFj/N7RylUSs94WhSHLaWISqsltHZqlobeQP2iFkCdCAErCT5keNEJKEq+yZ4+UbS6ZH7Ekpg0C7hEiwkmm3gQDuOonce8UJj5zfEUojtACST3byaaey2lVi9XL6VDDIlRtPEzp4UW4831dgfIhXkaCZRdK0BaSDcEDTfpaK0RLGzDI/dvQ+JiaZFeZE76VPKqLtmjpIWbTbhomN4Hn/Q0pwzBkGDy49wrTuJCglPj4k/Sr+h+DCsSgqiUlS0JVEKykcd+8DeRWydI4ZK3bG2HwP2VgocUAsEO5ANVJCCoKOvwrUkDSmKmRcgiOsG/coHKR4EelPulWzUqIcISouoIBIuCDvIj7pjTdSNhACEgpghKUwNwEi39yuXJTXezvwQyNclHT6KE4NbTji1ZesSVNKQu5umAoQde3YjeAb1xLqnmH1RCkBtZ4HqHDnMAa5So+Jr7GrJxDszmVBBjUZUEctPSjuhzyULWVjsrBSeAKsyhIG45Y8aJLirW/I1CUvBndqYYlnPEFBCVDeD2vp61XgVFKXUFAVmCZSqwUklJIBmUnsjtAyKcPIW4HEkHKpYB/uW+UeNAu4RQyq0zhKTIj7pvyzJqotLRT9Pkb2j7YuAlxIQZEymSCpISkkhcWzQk6a24wN50JeQ7jSv7+GwuGaMj/AN1xK4/gI86y/RXAr68FN1CVCbBWQFZT4xHjWm6GbVw+GDnWmFvLkIy3Dam05BPElKbd81WlltdMj1HppwgoVbX1/Ih23slQxaZ+4VwIgEMtNu5R/wDHAB7q2fSTDdVj8NiQSAp0yQLkZUdmBrKQR/Sg9rw+ULaQoqCAtUjKbMKaeubE5SjnFN29pIcLCFnMpD+ZIO8JacAVymDSUdNfnRyPItP8UzF9JMJ1GKxCkyQXQ+meKcQvMB40PszFZUZUIzJC3MpyzI6xcX5UdkXiFdWZUErcTmAtlLilAknug0je6OYpClJFgCYhYAiTG+o4/J6NoTi4pN7NFg9jLLQwyhCSeun7sBuD/iI86UbK2OV43KqwQ0hV98BMjxBA8a9ZQylIsmbEW4bqUnYzfWddEKgI32Ay2j+EV0LE0jl9/vXZ5k3shJfDIsFJSTHEKIJPhTHG4chhK4GZpUG3Aitcjo2DiUuG6Q2UnnMj3pjjdhoUlaY1BmLX3ExWUvTuW0zaPrFHXhijAYNt91alwgFCAkjulXufSk3TrAJaYbSM3wZVEjVWYKVyun1rdbEw4ZaCbSQLxQ3STC9a0vrIIVkRpcS4kEg7jBq5YnJWcsMrU+9Hk8j7OWxbK8ZO8glIT5Xo9ezQcOtUmciVeIm/nI8a2e0+izLg3pClC40jrEiPI1LB9HP2LiNZ6xA/vKisZYJt6O6PqsaRg2WygLi4dwzg/wAKV27+zQuzcKpOJLWUklK8oB0zIkEd9ga0uL2IpDDZyqU631oWBplTa3GyqKw+AzusvhJENs9oahUCZG/sZ6qKdUxTyJ/Jf60S6AuAttoWlORK3U3H7yBI86BwWyUqViWB8Tby1J4QG0ZfMT5GthsjZpYdeITLanusRHAgZpFMQhpb5WhIBuVWHatlEnfofCtnC4pM5ve4zbj5PJ+kmFUnI6UZQqUjgSn9HyrPOm88f0K9y6XbB+14coTAWm7Y0GYDTxuJ75rwnGMKkpMpIJBGhBGoI7juqHj4aOiGbmm0TSE628x9aoceTxHmKp+xn7xVHIelqgrAzYAx+KaqkU7oIbftANVLTHrUkYcIgwLVJy9zpqe6TS8g3rYO9iQ0nOdY7I4nd4VX0Oxz/XpU1GdAKgopB+EKAB7lFWUjfmqOF2UrFuypWVEx3JTzNp5nzsK1+LwLeHbS0wkpggqN8ylC4zkiZ0MGI/dTN1myKMGvJhCLnK/BtE4kP4dlwCE5jHlCh4KkeFCt4Ido/rWfnUOjj4La2xoSHUjcCQErAG64SeZNMUjWubG1KNo+h9EksCj9GeGGzOlZ0y5Y7wa6xgihSlEiFBMd0Tbyijmk9o866vTlWtUdqxRi014ItNRNtSCe+NKWYpoK7O4EEeBkU1JgCgGkyud0019mihF9hWAeOHUl1IBKZsdLgg+9LX2phYEaQOEaAcvpTTFJ7JoV5PYFOyXjjbl5qhth9rBlaEOBRMZUkXjSJ46UFhscHVlaW1DIrKDJBJkg+BBPnRR2StRIJJWTZQ3b9eJo9vZQRYJlR4k68a2xxfGj4NrbAtmLCXHAkZTKDHARCvKnWM24hKykMpIECSBJgAXtWax+CUl5GYx1gyyOI0FPcPs7KkCCba2vvp8RO7tG1UIsm061ws2GgqCyCNfGuBybDdWtDO9SN01NtmJmKkhe86VTiCTMW4VLYiTuFSYiJnyq37PbKYMcRv3UPhjkGsnjVyHSTfTcd9NCB1YfsZTomNeY+lWJQM1iYHlVom+8cDVxjWBTGApwbZJNyVE5gTa9jHOrWcCEwMqQBoJ96ucSB2oqLICjIJANTaAsSiDcelUvPpSr4fIe9XqbJmTJi26qUsK1VA8aqwooS+FG4i8CdKzPTzoMl5K8Q1lS6BKh91yNZ4Kga79/EaN+SRvI0rmL2ipDTinBZIJtvtYHmbeNKVVscJNPR4K5KIChB3cOYO+qlvDfTzbCkofDmRJQ5dXZkAkwZGUj4gYJuYIAMTTvDNYe3YZSeGUJPkrL7VwuaSv7PSWR9NGEbwq3FwkGCdYMd99Kp27gQgZQSRxOTUfkWoetejuYC4Wi8bki9/8AdtqPjNY3p2wvPKiu40UXp/4sHyFOE7kjOb0wHoantpmwSSZEAgAX7RACeeZMX7QrUOPhbimVABMdmBGVVybQOegngJrOdDlhCsyrW7OpJJNg2LyoxbKkngR8SWbjC4Q8Rlz5lJ0MZVqSRbeCm9zrqda5/WK0/wCDT04z6MP5Hsit4UkczB90x41o3gRIHGsbjCTldTY924piflW4bfL7TLjQTB7LvFKkiT4GQR3Go9HLkuJ3r1kfTxuSbX4FeSD4188m576e4XBhGVThlSjZIEkAfWnDiG1IUkNAKKbGe7WeNeh7TH/zcG9QZh1pPCrcLs9YGYpPlTXopbrEOoC4USJmYIAieFaFUgAZUg2jj50/aZE/1trUYf5MXicEuE9kyTpBny1q0bEdWMiUwY37uflWsUIIVPa9davwuFUQddSZJjwqvaSRg/1nM+khe20EJANyIBi9+dTACjAKrxeLADWTRGKPVlFheRlnXvNDYhVze5sAD32FaJaPI7dsX9MNm9W225mCihYJAvA48tK0LTKiASwZN7EAXvpNI8dhwW3AogSnSdTQmzttENIC1LKgIPaO63yrOUqE+tj7AriBNhpNMEmLiLmhg2fvDSrmEmbC1bASxDhzJAPeaEbWSpR3DfVy8OZkVxGGOkwKnYz5rEDhXyXVAG3LuqYRlNr8TXSZt7VSJBJJVINHNvmO1VQQOFUOOk6igRe7jJTA32rjZM7/AJV8wdav3aGl0Uig4ki0yTQGMClGylCO/wCVMXWDAVv4UM63B0m000BZh3iRcyaU9Mn8rSUCJWqTyT/5FPlTPCOjNAEnfwFZXpjiyt08EDKOYBUr1t4VxfqGThgaXnRr6eF5EYfa8raUZMhUj/xuCDA+6QTFwsJ7DXo8+rqkHM4BA0OLSLW+4SPKPCkm3nsqFJsOzluYBkm1wU3j4ViFZbEKQk0R0USotg5JuYIbWfNTLnuK54K8EWdc/wDsZtMYwVtyUuKi8lGKV6uOJHpXnvTTDJEEJCZHBpPmkKUrzr0FWDloy1fj1Cz/ANVysJ0yahCTIH8OHb9EKKqrH+5EPpiPo+6EqkmJSRrEzFpR21Ax8KYmwkAmt3sJteJwa20gH7OtbkdnMEkdsAC0ApPZTYGBurzrZj2VQVbgblNiIgqT2445b1r+jG1jhMSFTA+FQgJhCoF24IQkQFBEzCTNzWmaKen0x43rRcoQCNxg8iNI9qY7B2p9mUZALTogj91X3SORPko8K5tzBhOV1uCy6CpBEwOKb3tO+/iDS1pOdtSd6TI9/qK8n54Mn5TOm1OP4PXdkBloIzJPWK0BuQY0HlVjmIK0kLFzuTEAd/fWZ6JbZ65oMrTLjQlKz8RToPEfCfDjTZxKpJFt3hxr3ceTnBSXR5k48ZULOv6vEmSMsQeHdTJe1mtyxm4DdB9KQbdwhcISN4EknUDlQuG2OG0z2jF4O/u860jtbJfZp3tuMfEkEqmwSJE1HD4wKQc+YkyUgEi8b6z7xWggISIjkZ7qs2eVk/tDH72U35CqJJ43bqEZQpRTe1idd/L6USl1KlGFXA+KYt86iplBQCIBBiDcxrmJ8aoWpQ+ACd2YTupMbZTtbFJQnN8VrAGSdL0KyU5QcpEiYOoJuaMwrLYSQ66Mw0BAk3jdutVSmUKJUVXPefDSueGKMLa7fYotLs3bLal3VYUW2QLCuOvADgKGceTeLmuqxFxM6GoF1ImVX3UI2qAb5iTA7udSLY30uwJtvhQtU0ETHGgysISACLbuNcDlzwHmKpAFLcF+71ri24GlVdakRxP6vVja95MjupgWBgXmpNDvNQcxIBixJ3Vc3pff6VLSHZaTu96oUzEnWjFBIAvVYSN6kjx050LQMDSpJneRuEX8dBXnuNbXPbStJUTmzJKRJubqEEX3TXoqUjNoNfOkPTfpAnCMqR2cyxZJglKb5l5TwGk8Cd1cfrfTe9FO6o2wZOEujyjpUcoUCdMosqJJ7Sk3sowUnKrUQUmUrBJ6N4UKaCsg5qw7sd/7RhV9N4msjt3GFbk5iCRBST2SAZGVeikEyRNwSeZ0nRxDgbSRh3FC5zpQs8fvMOQb8RNT7bhiUfo25XJs32EwMt9lCD+Vh5R/4qhWQ6VYNQataLEZGWYi29WY+FanZyVFHaw7oEb2sQb83HAKQ7bQerX2AlJm5GHbO/etaj5VlG1JFHmqHctpjvHyJEimjeOEAJTJmMqZCTxUdVrURNzoBYXFJnkwqZnvmf8AEQJ8KOwbwT+VYyrAJTMxIW4RMHeE6i1dkopozi2maLZu0FtN9StalMpkxYlC7ZiIMAKUoze+tPtm4FRQh5BC0uZgQiVFspIhLkDsqOYmNDBgmsaMUEC8FJukwQkgaZEq+7O83MbjNX/5yS23kSsgkJFiRmy5lagye24L78vgOOfplkb5efJt7iS0ew9CcOktFaEgQopKo13iFcLxA3ineIKQedeQbC6cP4XshfWNb21mw45Vap9QeFMcV/lNJUFJYhIEKJUZzX7IhJtEXMa1148ThBQOLI+Um0bfAuhxagRBSYB40Q8zG6gOje1cNiWuvaBTCsq0mCpKwASLayLg7x4gFY3aeUSAoqJIA3ADea16M7o7itnKzAheZMXSn2njQy8ObEx3ADTnRmExi3P2hGVIsExbgSeNEOIQlKQVm/a0iN1UmgsVN4TU7z+tKJdwMWEwBeiG0iRGWdQZJ041TjW8pChmJMk5ZJO8wKYxPiNlpUVWNx41A7GO4kCBHZ7q0ODW0uStUQn4e8/Oi+pV/tAO61FCB9pbTyJGcxI30NsraAdBUmfHfFTxTDa/7TVPH5UVsppAbhsdk2qFBcrFol1tiYFQwTapJkweNEpiYgEx4Vbk76vT2NAjuDlWarUt9mRqOO+r0qGhIr5TqGxGZS1HgLDxqugKupmCbVwYaLbqJDqTxv6V84opIEyOFAEVNJsoi4FXOKSMqt/CvgpI+9JO7hVcZlCBNIZxx9y0QByvU8OwR2jc91RecyJK3FJSlIkkmAKwe2uljr4LbEto0Krhaxv/ACp9T6UwG3SHpIGusS0qVJnMoXCLaD95XoO+vHdtY9edXWFQUohwGZXYQFJUr4lJhSSk6hR7q2i2crSExdbiB/in2BqeO6PNYhGR1P5VDVJ7jSlGyoujy3ZjJccASJKj8KCgGNTCHIT3gW4VvMFs0C5Y7p+w4ls//ncy+VCYrol9lhWfO2rsSptpxKSfhzpc3a3BEVSy60gwQ2kgkEDCPC4MEEIxIFjXNlT8m8PtHoezcOMpHUq/+jF+zq/nSjaSAhSpSlM3zEYRpQ8XM6hpuFJsP0gZSIgn8uDn/rYo1U/0gzfAnECP3U4Zj1QhR9axUS6Zl9uYNWcquoH7yVOuebykpR/d4UkQb6T4E+WY1rsa2Xu26FBIsFOuuvLJ/dbSSApXcAAN5G9vsLokmeseTA+63v5uHU/l09q6oRbRnN0ZPBbOeeF0kDeoySqIAzKN4EaC3dN6MRsAp/Ef3hr5H5GvQMS2lItAAFhuHKkaxrlv7VqoJGMpWZJ1pKTABm+uu/S2tENYUphJGYRChYj+etPV4UESq5r7CbMUJPHQcBTaEmV9BHFYbGpv+xdhpzuJ/s1FOoIVAngs1644wpJJbSmRYZrzxIHCvH8c2UKBEhXEVrei3TwyGsSASbB0WI/OBrzH86TQjWObJKlBS1qjeATl13DjNWYrDFR0BATlSDvjjRKlKUoSBl3X14VNTaDImLX1vyqaAXhgjKCSI/dGsbuVdymApGcqvaD2R/QUwCQk3VJAgW491SQ4tCcybb+cayPGmAu6oJM5Qd8nW+njRgMbqpO0UPLBCgrcQBAkfrWrlYgcR5UWLsXP4QFeZSjbd9aIYxKQklIISPC9SRhbXmRRTeFTYlMkcdxp0AGHSSMtuJo5CJEkxV3U3gCvupEdoGQaABUYcBXGd80Qlvt5bT6V3LviuKEEQYJ37/CmMtSAI1H1qZZVM286gHCO8/rWqnbmYEx2tx8KBMMUAEwoJnuufaqnMShptTjirJ1AEa6AcSd1A4ibZbb9SKzW38SVu9WTZuwH4oEnnuoqxIG2i4cXJWSlOqUA2HDMfvH9ClLWAKCbgjQcb0eDlWOBo1rDAmTuqihVtJk58OkGIXm/uoUP+6mjJnnS/aqP9IZ7krV55aa9VNxrSAi/hgtBQsSlQgivLtvlzDYkodMiAEqiMyRZCjxMCD+Xur1lscbUp6UbDGJa0BcRJQT6pngY84oaTVMabXTPOFbQA1UKhhcat5xLbLZcJNxcSBrJtlHFRip7O2JLmUjOowG29xJJBU4rclMaDU9016TsLYTeGT2QC4R21xc9w4JHDzqIwj2tlvNOS+gHZmxCghxyFuxAgfs2x+62N0cdfMywcwxOpI5UcqqnRWhm3YpdwKRu85NCGOFqPxh3A0Kqwga0ACZApQEWm9OEsCLUubw8KkWNOsPpQIzG1cNmVSN/D5TOlarHpAJmkIT1i5+6D50DRpOjfSot/sHeH7Mnd+E/I99P8dtB8wEIzOkglAFkpT+8d0m9ecbWbzaC4E+Wo8j6V6H0LxvW4ZLmq0nIpRv2kxBgfhymspR2JpMfYLGqU3nUjI4TMEgjl3zXcWS5lCyQbzktY6gCizgxBcKx2jmSnfGk864lKUgHUxMd/fTGABgptEwPGJ41PIjem/NVF9cgE5lQdbChlYpAO/1ooC1GKJQQDabkC5qCcW5cBpRHEwBUMTtphC8q0rT+UgiiGNuYXs9tSQZPaSq/jFLkl2FNk5J3x46mrJyiVK10qhL7Tk5X2lncMwBHhV42faR2u5Jn3pqcX0wpkzjAQQECecetDpaBOYovzmK+dbPZSG1g8YPrX0KGo8pHvT7EWOpAGqh3bvWqVqmBInfxFdQ4CIIIg6zJFfLRJgWGp0pjOLdCGutuoJEAExJ0HhMVk8QwT2iZUSSTxOpppt/FEZWxckyqDaBYW5/8tL0KhUHQ6U0IoxLOZPfqPnVmEfkRv0otabSOB+VB4JOdWbLGU7rA2vbukUwKMUQcVB3NH1J+lMBuPKlWuKWfwZfn86bi8flFJAzojnXz72RClRJAJjkJr5kTJoLby4w754Nq9bfOmC26Mr0JM4hxapzdWnUETmJWVXG+RHOtwBWJ6NNdWpSoy/tOriED4Umf7MlPDQxW0Sqjjx0VNbPlVSueFXKodbl4oJF2NURuoNKhM07cRNooF5oCgCltsniKYYZMChmEZj3CjX1ZG1rP3Uk+QoBmS2w+XHerT4/OiUYYJTA3UDshEys6mnTbebXShA2J8UzEL4H+vpWj/wAmDoDbovdSSCNxhQI9B5Uh6SrgBIOv9KO/yc4nJiOqOjiDb8SbjxgqqWNdHoQfHaSFSRuNpnTmKF2jtJDaM7lz+6AST4DSj8RjENoT1iQmTCVE7+X6FDBOY9iPhkkad4njUgJnNoF3tKC0AHsoEBUWuRw337qNaMgHOL8QZo1psKAMZio3ABnkY3CrFMGbpUD3FIHgJpJAXK2eiQSAe8CJr5GHI+GEp3ggE90UYPgNDr38xWhIqOyWs6itMknUp+ddOxkAyjMidSFKjw4UxxHxVYv4BzNTSZVtAbWGKZIfeABsM5I9aJXinACErJO4kj2ig8PovxqWzNBS4r6C2EDGOi5ShXHsivm9oCe02gHmUkjyq5ehpYfh8DRxGKMfjQ4+4U6HQboSALeM191IUmP6igdmanl9KYN/EK0qifIO2/lOVevuOIotsAAkaR/M+tL9sfE3+emS/hNACXCjtrO8+tMxZI4mgMB8R500GqeVJAzosKU9KP8AVFi8rKBaJutOk2nnam7mlIenf+pL8Kpdjh+5C3BJ/wBEzgR+2UrRIi4TGVNhHAWrSYNcpBrO7G/9LR4/8xp3sr4ByofY59h5oDGpjtUcaHxvwGkQdwzmYUHtRECrdk/DXdraGgDuzmrTQ/Sp3Lhlx96E+ZAo7Z/wilnTH+wT+dPvQNCfZKIF6Zh8JSVGwG/dSrZ3wmr9uf2bfMfKgGJNpvKcJXEJHGq9kYstOoe3pUFeA186t2j8CqEXr4UmM9iVh21gSCtMAgKJIUCJFW4fDrAMZEjLZJBjh48qD2P8GH/3SfZNNk6DmKgBVi3i2nM864G0TKU5W20p0lWWCok8SaFYVhlpClLgqEwVEEA6SN1orvTv/VlfnR7ikzenifc0iv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xQTEhUTExQUFhUXGRsZGBgYGBcaFxgcGhoWGRgdGBcYHCggHBwlHhcZITEhJSkrLi4uFx8zODMsNygtLisBCgoKDg0OGxAQGywkHyQsLCwsLywsLCwsLCwsLCwsLCwsLCwsLCwsLCwsLC8sLCwsLCwsLCwsLCwsLCwsLCwsLP/AABEIAMkA+wMBIgACEQEDEQH/xAAbAAACAwEBAQAAAAAAAAAAAAAEBQIDBgEHAP/EAEgQAAEDAgMECAMFBQMLBQAAAAECAxEAIQQSMQVBUXEGEyJhgZGhsTLB0RRCYnLwI1KC4fEzkqIHFSQ0U3OjsrPC4jVjg5Ok/8QAGgEAAwEBAQEAAAAAAAAAAAAAAAECAwQFBv/EACsRAAICAgIBBAEDBAMAAAAAAAABAhEDIRIxQQQTIlFhBTKBFHGh8BUzkf/aAAwDAQACEQMRAD8A8zbGv63f1qjDaRRLZuec+s/91UFMLI3H9e4rJG7OBNyOI9qsZPa5pnyqDllA9/varsOO0nnB5EEUMa7OAW5GPA3FArGVfjRjWihvFvpVGM3GiIpfYZhnAYnT61Zli3CQaEwh9vXWj8UbnkFfWpfZa6Bwmf1x/mDX2FBIPd+vlUXHQCFA2+v8wfOvkuhLpvrp7ijwLphzS7eNDYpEK/W8fUCu4h4CRI1t8veoYl2UpIIJFoGtqSWym9UUPJ9R6j9Cr9kPwvuWJ8d/r70OptRGivI1fs3Zzi1jKICTM8AdR505tKLslXeg/arRWm2o0oFOEVljOByBUfOw96evNIQJWq/640E5iEnQx51xRzyeo9G84q7YsVgj/tV/3R7URhkKTF0qiNLHyPdNEpfB+t/qallSdD5/UfSreWXkShEVLJSYII1g8iY9KGcfuSkHiPf3Ap4tBGunfcHkaFVhCVf2hQn8oseEiK2hmT0zOWN+APrFZyUhV9DpBsQRyiqiVAmconie6DTtey2EwXHVKjio+wqaV4dF0NA6XjjO88qvn9C9t+WZ1DJOhJ/KknW9DYhhQVEGeB1rS4nbhTZKB+jGgileO2hm+JAO8wYJ3X7quMn9Gcox+wNnZyjcyN9hNGMbObzDOokGDqJPjuoRLxKswsQLRajsQjMA4mJA7QG8cabbCKQWXWW/gSLTukmBOprj20zaBrxP0pe6fh5fPKfeiWsHmaQQoSrrITFwW0oUBP4pMd81HFeSuT8EzjVGb/0/RFD4hwkKufP83zAqlR15fU+8VI/e5fP+dVSJbbOOr7XP6ihXMNJnuHoAKuBnLyB/XlVraoAqkSWpd9vl/SuvOA5Tvsfr7VBvConVRtx+lTLSQgHKLGDr3xU6LV0UvPidd1Sw+JuLHUHTvmrFAZAQAD9K6yoyLmJ95oYLs+bJLijlICp146/L1r5WDWoFORXdYxfvq/HmFzz+n0q7DKCTnSTuTBO892mlTydWXSumK22lBRvEE7rxpRPUEgErMaaCqSs9aQr71EpVZQ7gR4Eg03ZMUipvDJULyT3nn9K6tpORKwmePhrFSQqJPj5m/qKsb1WjvkfxW96RVKhg0eqhTYAKkxoDofxT3VYnbgvmQyqNxbRv0uBQjDuZkHegif8AlPyqthtGfIUjMSSCRNtQKlNorimMtm7YYeWlBwaQVfeSRAsZJ7IgW41PaOPbZTkRlQkExGn8zS3aO3OpBSACqBljS+88uFZB95SzmUSTUSwvNJOWor/JHNY9Lsfv7cbnRSu/+tQTtxG9Kh5Vn6tW3EDjc1t/TwM/dkaZjHtr0UAeGh9aLbWN4rGFGnfejcLtBTdj2hwPyNZT9Nr4lxzfZsg0CJSaoU1/P9cKo2biwoZkGRvFMzCriuCScHTOtU1oS4ljVHG4uBp3k66V8plSUXBAJIndxSZFt1McYwMpJBOW+sGN/pQjDrRCklpQgycqyZIMT2geFd+GfOFswmqYvW12s3j6TS03T5/WtJtvCoa6xLZWoi1ykiAopkEAEcYI0rPoGo4Qfet4uzGaKWT2h5edMmJgRrJH69aXglCgoWKVAjuIM05wolfaMSsLKtwCjcx4k0SYY14BlI7SQeJTykCKYYdVgkD4SpxM3glCSRB1/sxVnSjZnUO5AZlKVjuOZSFDwKT4RQ3WytMGJT72NZ3a0axVMWuGAD+rX+Qq1CwCoHhryg+wqeKYy5QdUmFc80E8riqAm8frhVozapkQiJ4C3vXyXRvmasUf2ahvn5EH5UIpsm8KPhT/ALiaDgIt3x51Nw2IHPyJmq0HtcjPpU2l7iALkWEaiflSZSJM3kcvWoJskjh8iK60ntenlce9XrQMx4EBXz+VIEizaN1qHIeY+oqpBsPOrNoKlao3pSfIA/Oq80JB4H3/AK1K6Rb7ZRtdMZVjuNWtrEp5kHkofWuvozN8j/ShSLJPh5aehqvFEXTLkfHlPLz09QfOrUp7ae9BT4iIqC/iCv1oFD2VVz7kEK3GVDyB+tIrwX4H4lJ3L9Mw+ooPGv5IXvTHoatDsAK4QfUK+tL+kzn7XKNPi8/160RVyHJ1AUvLKiVHUmoAQb0Th2SogRaneG2aD31q5JGEMbmZoiisxUB2TmHdY1qWsGBbKOcVx7Dx3VHuo2/p2u2ZhxtQiUG3tVT0HSneISZpe6idQJqlIzlAGwGMLSwoabxxFbXCOZgFDQ3rCOJgxWl6JYuymzukjlefX3rn9XjuPJFYJ1KmPcYsBhxX3rJ8yP5+VJGxCxwUCDz0t7032qglISPzH2HufOlTibJtoZHpPzrL0yqH9zryVX5DMSpGbsyesQZEAAFQiAO5afI0jQg8LgfX5itItJDQOoBUY4EKSPZyfA8KE2ngwlSYOgi28HtD3rWEq0Zyx6E+IQhUqFp0B17we+meBYlttyZBJbI4HKFDz7X9w0AyxmVlNpJ9PqBWlxDKUsjKbyFEDTsgJCh3nMvzq5ypURjh5B+lLxc6le/qgD+YKVm/xA+dKcuU33JChyUNPP2p/hsEX3AwgZlKQ8UDSSGytAk8SI8aTYrCgNsrSc2frELTvSUkKTrxQtJ5hXCpxr40VNJMa9LtnLDOHdUCnMkoVNiokBwEp3EBWU7+wKVo2WVZzKQoNdeBOqMhcUOYANuNbUq+0bCVMrcZXY6qCg4VKJOv9k6B4UN0dwMuYN4pK2+qGGcQCAoqcVjWyBu+EEiTew3iqTpGb29mJaw0pX3X9JPsaO2TtotNJRAMTqkE3JOvjUNlJUoZUkSpCie/I2pZjvigkoqlt7G49URFioneQn5muBJ15HyMVZjGVSkkQCJHAwbn0rqbjxI9Jp+CEt0EPlKUgp1M5uYMg+QqtxJgn8JHqflXzgkkePmJojHJCoUnS0+UH1qLNEvIJiD+0SPwp9oPyrr6eyod369qrxaYIO8GD6UUpN+YBpsSW2c+1BLSSECCgE3Mkgwoz/Kqeq7Co3EH3SfSKsYRmbSPzpPI3r7AAwAd4ynyj3SKOgoqRoOXqkn6muvK7KSNx9D+jVoZymL6+hE+164LiDuMfKgEvATjMJCZIjMJEbxqD71m9rrlyfwp9AK26MPOGalJkEwRMkT8MdxvbcqsO8jM+U/ijwH9KMUrsWdUkNmWQhIMSrhHpRWzX3QoZsscIrrjpUMqCE8SflQXVuhUhQI/MPoKrsb+LVGuSAe1HGkm1kFZsogDW9vSvm8echBvy8d9Li8VSCYrKEXZtkmmqKswQY6wHnH1qbrOZMxXVMJXdRKjwAAFtLJ1tX3UqTvMVq6MEmJMUm9FbAeyvpmwV2TyP8wK+x7ZImlyBV/ujTMH8ZWejhwFRylJyqvBBAzdk6eFC4yMgTFs+aeEpgjlof4aE6LIUVLiPgi+msgelaRhCSiFAKztlIPBYLax/hKhXFL4Oj04vnGyrYjfXoWymMypKAbSYUlSZ/iSf4aVJUFhMzOg7wOPfceVNOjWIOHfWrLmygqg7oKTMcZv4UaxsRt37V2iksJUtkAjKu57J49lJiI0qlV19kNurfgyYw5SrNwUU+aZHnfyNMsAkQgCTmlogmwzDO2RzUkpqh8gJVP3kIUOaSLeIUuvi9lbSZsMyfGy0kHiCkEd4q4O2iJqk/8A0e9CDGLw6yCSgOiOJDLkDzAHjVW1NnNnHtNEBI+0vsuACL9Y6WlSNQW3Gr/gIqvo3tLLimXSI/apcPC5BUPImtL0jwAd2oUJgrVhziGyIMkNIgDd8QWoHWacNJonKvkn+BF0YfjZuOaEpWlxmImT1jgbUnxDaU/xGjehjJ+x7QyyHGHWHQN6erUuT4QrypfstxbGMU3ZQefwy+6PtDD49LeNbPophw1tfH4dSey6ox3gLQ5Hk8aXgT1v+Tz3ZuzsuJUVFKg2Ev3EBSVIbcI7uw4b/hoB7AhKlJN8qlJnjCiAfGJrSMYNDSy2qeypzDuKJkGU4loGN1uqEfhoBGzEuhLh1UlM8wAD6is5ZEtm2PHekVYtCVYBpKh2w4mDH3ShU+EwazrNgR3g+kVu8Rhut2YHIu0WmxFpy5iSZ1sfSss5gz1iQlJzQggeGb2vWqtIypN6AhZYPcPSxp/snZiXiWyqDCyD3pGaPQ0uxA6xanYBTJJAt8R3U9wOH6pxokmCQqN4BMHxrOcvBrjg6YuxmzOyysmcxWlQiLoEk9/xxPdQ+1WFJKAtICkoSFR+UEHxBFajbGzw6pvLKeraJgaqK3SkR38ao6XsSFOgAZm2zB17KuqUOelF00KNNMybKUgQk7wT3KMg/KoMJ7J4i8ciP50xOA0KSO0hGk2VJkc7TVZwpTuMSRPO8Ebt/lT5ISgyONUApNgSkQoKEgwTEjfYjyqDzGZouD7gSFjhdUHyFGYvDE9uJISlR5WBnxq7ZyJGIbizja8p3ZkQ4kTzEfxUWPj2PE5hhWrGEKOVXEoJSZPcMnPKa86fwpGNVmF1lSx/ECr6+Ven4DFj/N7RylUSs94WhSHLaWISqsltHZqlobeQP2iFkCdCAErCT5keNEJKEq+yZ4+UbS6ZH7Ekpg0C7hEiwkmm3gQDuOonce8UJj5zfEUojtACST3byaaey2lVi9XL6VDDIlRtPEzp4UW4831dgfIhXkaCZRdK0BaSDcEDTfpaK0RLGzDI/dvQ+JiaZFeZE76VPKqLtmjpIWbTbhomN4Hn/Q0pwzBkGDy49wrTuJCglPj4k/Sr+h+DCsSgqiUlS0JVEKykcd+8DeRWydI4ZK3bG2HwP2VgocUAsEO5ANVJCCoKOvwrUkDSmKmRcgiOsG/coHKR4EelPulWzUqIcISouoIBIuCDvIj7pjTdSNhACEgpghKUwNwEi39yuXJTXezvwQyNclHT6KE4NbTji1ZesSVNKQu5umAoQde3YjeAb1xLqnmH1RCkBtZ4HqHDnMAa5So+Jr7GrJxDszmVBBjUZUEctPSjuhzyULWVjsrBSeAKsyhIG45Y8aJLirW/I1CUvBndqYYlnPEFBCVDeD2vp61XgVFKXUFAVmCZSqwUklJIBmUnsjtAyKcPIW4HEkHKpYB/uW+UeNAu4RQyq0zhKTIj7pvyzJqotLRT9Pkb2j7YuAlxIQZEymSCpISkkhcWzQk6a24wN50JeQ7jSv7+GwuGaMj/AN1xK4/gI86y/RXAr68FN1CVCbBWQFZT4xHjWm6GbVw+GDnWmFvLkIy3Dam05BPElKbd81WlltdMj1HppwgoVbX1/Ih23slQxaZ+4VwIgEMtNu5R/wDHAB7q2fSTDdVj8NiQSAp0yQLkZUdmBrKQR/Sg9rw+ULaQoqCAtUjKbMKaeubE5SjnFN29pIcLCFnMpD+ZIO8JacAVymDSUdNfnRyPItP8UzF9JMJ1GKxCkyQXQ+meKcQvMB40PszFZUZUIzJC3MpyzI6xcX5UdkXiFdWZUErcTmAtlLilAknug0je6OYpClJFgCYhYAiTG+o4/J6NoTi4pN7NFg9jLLQwyhCSeun7sBuD/iI86UbK2OV43KqwQ0hV98BMjxBA8a9ZQylIsmbEW4bqUnYzfWddEKgI32Ay2j+EV0LE0jl9/vXZ5k3shJfDIsFJSTHEKIJPhTHG4chhK4GZpUG3Aitcjo2DiUuG6Q2UnnMj3pjjdhoUlaY1BmLX3ExWUvTuW0zaPrFHXhijAYNt91alwgFCAkjulXufSk3TrAJaYbSM3wZVEjVWYKVyun1rdbEw4ZaCbSQLxQ3STC9a0vrIIVkRpcS4kEg7jBq5YnJWcsMrU+9Hk8j7OWxbK8ZO8glIT5Xo9ezQcOtUmciVeIm/nI8a2e0+izLg3pClC40jrEiPI1LB9HP2LiNZ6xA/vKisZYJt6O6PqsaRg2WygLi4dwzg/wAKV27+zQuzcKpOJLWUklK8oB0zIkEd9ga0uL2IpDDZyqU631oWBplTa3GyqKw+AzusvhJENs9oahUCZG/sZ6qKdUxTyJ/Jf60S6AuAttoWlORK3U3H7yBI86BwWyUqViWB8Tby1J4QG0ZfMT5GthsjZpYdeITLanusRHAgZpFMQhpb5WhIBuVWHatlEnfofCtnC4pM5ve4zbj5PJ+kmFUnI6UZQqUjgSn9HyrPOm88f0K9y6XbB+14coTAWm7Y0GYDTxuJ75rwnGMKkpMpIJBGhBGoI7juqHj4aOiGbmm0TSE628x9aoceTxHmKp+xn7xVHIelqgrAzYAx+KaqkU7oIbftANVLTHrUkYcIgwLVJy9zpqe6TS8g3rYO9iQ0nOdY7I4nd4VX0Oxz/XpU1GdAKgopB+EKAB7lFWUjfmqOF2UrFuypWVEx3JTzNp5nzsK1+LwLeHbS0wkpggqN8ylC4zkiZ0MGI/dTN1myKMGvJhCLnK/BtE4kP4dlwCE5jHlCh4KkeFCt4Ido/rWfnUOjj4La2xoSHUjcCQErAG64SeZNMUjWubG1KNo+h9EksCj9GeGGzOlZ0y5Y7wa6xgihSlEiFBMd0Tbyijmk9o866vTlWtUdqxRi014ItNRNtSCe+NKWYpoK7O4EEeBkU1JgCgGkyud0019mihF9hWAeOHUl1IBKZsdLgg+9LX2phYEaQOEaAcvpTTFJ7JoV5PYFOyXjjbl5qhth9rBlaEOBRMZUkXjSJ46UFhscHVlaW1DIrKDJBJkg+BBPnRR2StRIJJWTZQ3b9eJo9vZQRYJlR4k68a2xxfGj4NrbAtmLCXHAkZTKDHARCvKnWM24hKykMpIECSBJgAXtWax+CUl5GYx1gyyOI0FPcPs7KkCCba2vvp8RO7tG1UIsm061ws2GgqCyCNfGuBybDdWtDO9SN01NtmJmKkhe86VTiCTMW4VLYiTuFSYiJnyq37PbKYMcRv3UPhjkGsnjVyHSTfTcd9NCB1YfsZTomNeY+lWJQM1iYHlVom+8cDVxjWBTGApwbZJNyVE5gTa9jHOrWcCEwMqQBoJ96ucSB2oqLICjIJANTaAsSiDcelUvPpSr4fIe9XqbJmTJi26qUsK1VA8aqwooS+FG4i8CdKzPTzoMl5K8Q1lS6BKh91yNZ4Kga79/EaN+SRvI0rmL2ipDTinBZIJtvtYHmbeNKVVscJNPR4K5KIChB3cOYO+qlvDfTzbCkofDmRJQ5dXZkAkwZGUj4gYJuYIAMTTvDNYe3YZSeGUJPkrL7VwuaSv7PSWR9NGEbwq3FwkGCdYMd99Kp27gQgZQSRxOTUfkWoetejuYC4Wi8bki9/8AdtqPjNY3p2wvPKiu40UXp/4sHyFOE7kjOb0wHoantpmwSSZEAgAX7RACeeZMX7QrUOPhbimVABMdmBGVVybQOegngJrOdDlhCsyrW7OpJJNg2LyoxbKkngR8SWbjC4Q8Rlz5lJ0MZVqSRbeCm9zrqda5/WK0/wCDT04z6MP5Hsit4UkczB90x41o3gRIHGsbjCTldTY924piflW4bfL7TLjQTB7LvFKkiT4GQR3Go9HLkuJ3r1kfTxuSbX4FeSD4188m576e4XBhGVThlSjZIEkAfWnDiG1IUkNAKKbGe7WeNeh7TH/zcG9QZh1pPCrcLs9YGYpPlTXopbrEOoC4USJmYIAieFaFUgAZUg2jj50/aZE/1trUYf5MXicEuE9kyTpBny1q0bEdWMiUwY37uflWsUIIVPa9davwuFUQddSZJjwqvaSRg/1nM+khe20EJANyIBi9+dTACjAKrxeLADWTRGKPVlFheRlnXvNDYhVze5sAD32FaJaPI7dsX9MNm9W225mCihYJAvA48tK0LTKiASwZN7EAXvpNI8dhwW3AogSnSdTQmzttENIC1LKgIPaO63yrOUqE+tj7AriBNhpNMEmLiLmhg2fvDSrmEmbC1bASxDhzJAPeaEbWSpR3DfVy8OZkVxGGOkwKnYz5rEDhXyXVAG3LuqYRlNr8TXSZt7VSJBJJVINHNvmO1VQQOFUOOk6igRe7jJTA32rjZM7/AJV8wdav3aGl0Uig4ki0yTQGMClGylCO/wCVMXWDAVv4UM63B0m000BZh3iRcyaU9Mn8rSUCJWqTyT/5FPlTPCOjNAEnfwFZXpjiyt08EDKOYBUr1t4VxfqGThgaXnRr6eF5EYfa8raUZMhUj/xuCDA+6QTFwsJ7DXo8+rqkHM4BA0OLSLW+4SPKPCkm3nsqFJsOzluYBkm1wU3j4ViFZbEKQk0R0USotg5JuYIbWfNTLnuK54K8EWdc/wDsZtMYwVtyUuKi8lGKV6uOJHpXnvTTDJEEJCZHBpPmkKUrzr0FWDloy1fj1Cz/ANVysJ0yahCTIH8OHb9EKKqrH+5EPpiPo+6EqkmJSRrEzFpR21Ax8KYmwkAmt3sJteJwa20gH7OtbkdnMEkdsAC0ApPZTYGBurzrZj2VQVbgblNiIgqT2445b1r+jG1jhMSFTA+FQgJhCoF24IQkQFBEzCTNzWmaKen0x43rRcoQCNxg8iNI9qY7B2p9mUZALTogj91X3SORPko8K5tzBhOV1uCy6CpBEwOKb3tO+/iDS1pOdtSd6TI9/qK8n54Mn5TOm1OP4PXdkBloIzJPWK0BuQY0HlVjmIK0kLFzuTEAd/fWZ6JbZ65oMrTLjQlKz8RToPEfCfDjTZxKpJFt3hxr3ceTnBSXR5k48ZULOv6vEmSMsQeHdTJe1mtyxm4DdB9KQbdwhcISN4EknUDlQuG2OG0z2jF4O/u860jtbJfZp3tuMfEkEqmwSJE1HD4wKQc+YkyUgEi8b6z7xWggISIjkZ7qs2eVk/tDH72U35CqJJ43bqEZQpRTe1idd/L6USl1KlGFXA+KYt86iplBQCIBBiDcxrmJ8aoWpQ+ACd2YTupMbZTtbFJQnN8VrAGSdL0KyU5QcpEiYOoJuaMwrLYSQ66Mw0BAk3jdutVSmUKJUVXPefDSueGKMLa7fYotLs3bLal3VYUW2QLCuOvADgKGceTeLmuqxFxM6GoF1ImVX3UI2qAb5iTA7udSLY30uwJtvhQtU0ETHGgysISACLbuNcDlzwHmKpAFLcF+71ri24GlVdakRxP6vVja95MjupgWBgXmpNDvNQcxIBixJ3Vc3pff6VLSHZaTu96oUzEnWjFBIAvVYSN6kjx050LQMDSpJneRuEX8dBXnuNbXPbStJUTmzJKRJubqEEX3TXoqUjNoNfOkPTfpAnCMqR2cyxZJglKb5l5TwGk8Cd1cfrfTe9FO6o2wZOEujyjpUcoUCdMosqJJ7Sk3sowUnKrUQUmUrBJ6N4UKaCsg5qw7sd/7RhV9N4msjt3GFbk5iCRBST2SAZGVeikEyRNwSeZ0nRxDgbSRh3FC5zpQs8fvMOQb8RNT7bhiUfo25XJs32EwMt9lCD+Vh5R/4qhWQ6VYNQataLEZGWYi29WY+FanZyVFHaw7oEb2sQb83HAKQ7bQerX2AlJm5GHbO/etaj5VlG1JFHmqHctpjvHyJEimjeOEAJTJmMqZCTxUdVrURNzoBYXFJnkwqZnvmf8AEQJ8KOwbwT+VYyrAJTMxIW4RMHeE6i1dkopozi2maLZu0FtN9StalMpkxYlC7ZiIMAKUoze+tPtm4FRQh5BC0uZgQiVFspIhLkDsqOYmNDBgmsaMUEC8FJukwQkgaZEq+7O83MbjNX/5yS23kSsgkJFiRmy5lagye24L78vgOOfplkb5efJt7iS0ew9CcOktFaEgQopKo13iFcLxA3ineIKQedeQbC6cP4XshfWNb21mw45Vap9QeFMcV/lNJUFJYhIEKJUZzX7IhJtEXMa1148ThBQOLI+Um0bfAuhxagRBSYB40Q8zG6gOje1cNiWuvaBTCsq0mCpKwASLayLg7x4gFY3aeUSAoqJIA3ADea16M7o7itnKzAheZMXSn2njQy8ObEx3ADTnRmExi3P2hGVIsExbgSeNEOIQlKQVm/a0iN1UmgsVN4TU7z+tKJdwMWEwBeiG0iRGWdQZJ041TjW8pChmJMk5ZJO8wKYxPiNlpUVWNx41A7GO4kCBHZ7q0ODW0uStUQn4e8/Oi+pV/tAO61FCB9pbTyJGcxI30NsraAdBUmfHfFTxTDa/7TVPH5UVsppAbhsdk2qFBcrFol1tiYFQwTapJkweNEpiYgEx4Vbk76vT2NAjuDlWarUt9mRqOO+r0qGhIr5TqGxGZS1HgLDxqugKupmCbVwYaLbqJDqTxv6V84opIEyOFAEVNJsoi4FXOKSMqt/CvgpI+9JO7hVcZlCBNIZxx9y0QByvU8OwR2jc91RecyJK3FJSlIkkmAKwe2uljr4LbEto0Krhaxv/ACp9T6UwG3SHpIGusS0qVJnMoXCLaD95XoO+vHdtY9edXWFQUohwGZXYQFJUr4lJhSSk6hR7q2i2crSExdbiB/in2BqeO6PNYhGR1P5VDVJ7jSlGyoujy3ZjJccASJKj8KCgGNTCHIT3gW4VvMFs0C5Y7p+w4ls//ncy+VCYrol9lhWfO2rsSptpxKSfhzpc3a3BEVSy60gwQ2kgkEDCPC4MEEIxIFjXNlT8m8PtHoezcOMpHUq/+jF+zq/nSjaSAhSpSlM3zEYRpQ8XM6hpuFJsP0gZSIgn8uDn/rYo1U/0gzfAnECP3U4Zj1QhR9axUS6Zl9uYNWcquoH7yVOuebykpR/d4UkQb6T4E+WY1rsa2Xu26FBIsFOuuvLJ/dbSSApXcAAN5G9vsLokmeseTA+63v5uHU/l09q6oRbRnN0ZPBbOeeF0kDeoySqIAzKN4EaC3dN6MRsAp/Ef3hr5H5GvQMS2lItAAFhuHKkaxrlv7VqoJGMpWZJ1pKTABm+uu/S2tENYUphJGYRChYj+etPV4UESq5r7CbMUJPHQcBTaEmV9BHFYbGpv+xdhpzuJ/s1FOoIVAngs1644wpJJbSmRYZrzxIHCvH8c2UKBEhXEVrei3TwyGsSASbB0WI/OBrzH86TQjWObJKlBS1qjeATl13DjNWYrDFR0BATlSDvjjRKlKUoSBl3X14VNTaDImLX1vyqaAXhgjKCSI/dGsbuVdymApGcqvaD2R/QUwCQk3VJAgW491SQ4tCcybb+cayPGmAu6oJM5Qd8nW+njRgMbqpO0UPLBCgrcQBAkfrWrlYgcR5UWLsXP4QFeZSjbd9aIYxKQklIISPC9SRhbXmRRTeFTYlMkcdxp0AGHSSMtuJo5CJEkxV3U3gCvupEdoGQaABUYcBXGd80Qlvt5bT6V3LviuKEEQYJ37/CmMtSAI1H1qZZVM286gHCO8/rWqnbmYEx2tx8KBMMUAEwoJnuufaqnMShptTjirJ1AEa6AcSd1A4ibZbb9SKzW38SVu9WTZuwH4oEnnuoqxIG2i4cXJWSlOqUA2HDMfvH9ClLWAKCbgjQcb0eDlWOBo1rDAmTuqihVtJk58OkGIXm/uoUP+6mjJnnS/aqP9IZ7krV55aa9VNxrSAi/hgtBQsSlQgivLtvlzDYkodMiAEqiMyRZCjxMCD+Xur1lscbUp6UbDGJa0BcRJQT6pngY84oaTVMabXTPOFbQA1UKhhcat5xLbLZcJNxcSBrJtlHFRip7O2JLmUjOowG29xJJBU4rclMaDU9016TsLYTeGT2QC4R21xc9w4JHDzqIwj2tlvNOS+gHZmxCghxyFuxAgfs2x+62N0cdfMywcwxOpI5UcqqnRWhm3YpdwKRu85NCGOFqPxh3A0Kqwga0ACZApQEWm9OEsCLUubw8KkWNOsPpQIzG1cNmVSN/D5TOlarHpAJmkIT1i5+6D50DRpOjfSot/sHeH7Mnd+E/I99P8dtB8wEIzOkglAFkpT+8d0m9ecbWbzaC4E+Wo8j6V6H0LxvW4ZLmq0nIpRv2kxBgfhymspR2JpMfYLGqU3nUjI4TMEgjl3zXcWS5lCyQbzktY6gCizgxBcKx2jmSnfGk864lKUgHUxMd/fTGABgptEwPGJ41PIjem/NVF9cgE5lQdbChlYpAO/1ooC1GKJQQDabkC5qCcW5cBpRHEwBUMTtphC8q0rT+UgiiGNuYXs9tSQZPaSq/jFLkl2FNk5J3x46mrJyiVK10qhL7Tk5X2lncMwBHhV42faR2u5Jn3pqcX0wpkzjAQQECecetDpaBOYovzmK+dbPZSG1g8YPrX0KGo8pHvT7EWOpAGqh3bvWqVqmBInfxFdQ4CIIIg6zJFfLRJgWGp0pjOLdCGutuoJEAExJ0HhMVk8QwT2iZUSSTxOpppt/FEZWxckyqDaBYW5/8tL0KhUHQ6U0IoxLOZPfqPnVmEfkRv0otabSOB+VB4JOdWbLGU7rA2vbukUwKMUQcVB3NH1J+lMBuPKlWuKWfwZfn86bi8flFJAzojnXz72RClRJAJjkJr5kTJoLby4w754Nq9bfOmC26Mr0JM4hxapzdWnUETmJWVXG+RHOtwBWJ6NNdWpSoy/tOriED4Umf7MlPDQxW0Sqjjx0VNbPlVSueFXKodbl4oJF2NURuoNKhM07cRNooF5oCgCltsniKYYZMChmEZj3CjX1ZG1rP3Uk+QoBmS2w+XHerT4/OiUYYJTA3UDshEys6mnTbebXShA2J8UzEL4H+vpWj/wAmDoDbovdSSCNxhQI9B5Uh6SrgBIOv9KO/yc4nJiOqOjiDb8SbjxgqqWNdHoQfHaSFSRuNpnTmKF2jtJDaM7lz+6AST4DSj8RjENoT1iQmTCVE7+X6FDBOY9iPhkkad4njUgJnNoF3tKC0AHsoEBUWuRw337qNaMgHOL8QZo1psKAMZio3ABnkY3CrFMGbpUD3FIHgJpJAXK2eiQSAe8CJr5GHI+GEp3ggE90UYPgNDr38xWhIqOyWs6itMknUp+ddOxkAyjMidSFKjw4UxxHxVYv4BzNTSZVtAbWGKZIfeABsM5I9aJXinACErJO4kj2ig8PovxqWzNBS4r6C2EDGOi5ShXHsivm9oCe02gHmUkjyq5ehpYfh8DRxGKMfjQ4+4U6HQboSALeM191IUmP6igdmanl9KYN/EK0qifIO2/lOVevuOIotsAAkaR/M+tL9sfE3+emS/hNACXCjtrO8+tMxZI4mgMB8R500GqeVJAzosKU9KP8AVFi8rKBaJutOk2nnam7mlIenf+pL8Kpdjh+5C3BJ/wBEzgR+2UrRIi4TGVNhHAWrSYNcpBrO7G/9LR4/8xp3sr4ByofY59h5oDGpjtUcaHxvwGkQdwzmYUHtRECrdk/DXdraGgDuzmrTQ/Sp3Lhlx96E+ZAo7Z/wilnTH+wT+dPvQNCfZKIF6Zh8JSVGwG/dSrZ3wmr9uf2bfMfKgGJNpvKcJXEJHGq9kYstOoe3pUFeA186t2j8CqEXr4UmM9iVh21gSCtMAgKJIUCJFW4fDrAMZEjLZJBjh48qD2P8GH/3SfZNNk6DmKgBVi3i2nM864G0TKU5W20p0lWWCok8SaFYVhlpClLgqEwVEEA6SN1orvTv/VlfnR7ikzenifc0iv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eg;base64,/9j/4AAQSkZJRgABAQAAAQABAAD/2wCEAAkGBxQTEhUUExQWFBUWGRUXGBgWFBcXFxQWGBcaGBgUFhUYHiggGBolHBYXITEhJSkrLi4uFx8zODMsNygtLisBCgoKDg0OGxAQGywkICQ0LC8sLCwsLC8sLCwsNCwsLCwsLCwsLCwsLCwsLCwsLCwsLCwsLCwsLCwsLCwsLCwsLP/AABEIARMAtwMBIgACEQEDEQH/xAAcAAACAgMBAQAAAAAAAAAAAAAFBgMEAAIHAQj/xABEEAABAgQDBQUECAUCBQUAAAABAhEAAwQhBRIxBkFRYXETIoGRoQcyscEUI0JSYnLR8DOCkuHxorIWJENzwjRTY4PD/8QAGgEAAgMBAQAAAAAAAAAAAAAAAgMBBAUGAP/EADURAAIBAwMCBAUACQUAAAAAAAABAgMEERIhMQVBIjJRcRMjYZHwFDNCQ6GxwdHhJFKBovH/2gAMAwEAAhEDEQA/AK+Ah5Dco5ziYCJ6083jouy63kjg0c/2jQBVqe2hhtwvAVemSarJFySoKSxivXyu4d9omp0gpsY8rZfcPSMSLxM66SzAW8L/AIiesdMpKZSwMotHMaD309R8Y7LgtPMVLSLJDRYuqSqNJmFF4Qh7SUplz0OWeDC5h7HuqBtxih7QBLTMQAsLWDdKbnpbfA3DcLrZ9pMmYBvKhlT/AFKYeUaNrJUqeGeUkWtmKoCeQbPxjp/0iWJR+sS7Es9/KEKj9nM93m1MmSeDlZ8rCGum2K7YJQuvKyl2CZSEnRizu/8AaBm1nLBxKedK4OW4jMCpq1JLupRHMPrE9OZgGjiOiL9kiL9nVqCvxISpvBJEUJfs1rJS8vaylyrkqD5h/IRv6xrQ6jBRSkihUtaktopMRKReWoQSGvHZcJvJflAKRsJTghUwzJi3DMpKUi+9IBJ84bafDhLlqTLOYAGx95vnFKpdU5yaizQpUKlKn4kce2jObtfzKhMTDjjsz+K33lQnp0inGLUnkrQeUZJUygeBjquBT3kE8o5QI6bgJ/5YjlB5wenDU0hQrlutbaOYM7HS7vArsR3up+MH9jwMzQyy3qM0urUpRtosG7f+8nr+sCNnVfWCCu3/AL6evygXs0h5qYm587M6yyoDniEhwLRkEsZlZEJPSPIGm/CLuFmZZ2OD0/gIQNqC9WroI6BscXlDoIRNr5TVaoOv5BPTn89P3B0maUuBGKqCxDxtUSsrHjEeWKKw9zrd8YKmHFpqXYAFy8dCm4tOqUCXTHsZAsucqxXa4QOHOEjCcN7VZUu0pJ7x+9+EQ0yVKmkJSMqE6J0AHFUW6ND4jy9kc9cVVTXGW+F6lzDpNPTqzSUGbN/92ZcvxSN3hDFJlVM28yYpCTuu5H5R84XZWOyKf+G02Z98+4k/hG/rEU7aWoX3hMH8qRbo7tFzaO1FL3Yy36VWuPFcSwv9qePvgbZFJTpXlJWpQDkkhAe1mF4u0VRJkqzFQSp+6CCtubC46xzGoxWYfeUVNo8YnFEGy3T0LjyN/IwipQlVadWWccGzbWFtbxcYeHPP1+52ahx1CiQVSwAHB0BZ9x0MTSseQmytDoXBBfTvC3rHFhiwlnVK0cQq/in+0FKLE5a/cXlJ43B5EcOkQ7PbaX3Hq0t5PCe/odMm4SozHlqUl+9ldJB6F/nFTaaqVS05miVMUlwlf/xpN1TFbwLAcL7hCbh+KzpcxLkhSbouVIWOTM5H3Sx6R0XZvaeVVjs5gEueB7r2mDQlBPvD8J6ERWVo6b1MRe0q0afh3X8Th2LsZa1C4JJ8DcQopEdt9o2wJEtc+kTYJJXJSN2ueUNw1dG7dwjioTZ4fOSlujm6NN08pkY1jpeAF6Y9I5nHT9lZKjSnpCcZHatLQtoHvdT8YLbLKZcCCCCoHcSPWDWyEt1mGdPWKrybnWpp2kMfQH+0AOUnnAzZYfWiDvtGlNl6iF3Zs/WpgrvzmLZbxOh7VVOWQnwjyNNpZeaSkdIyEQ4PVMai1sAp6cdBC9j+HCfWlJmJlAJJzKFuQ8YPezj/ANOOkK214P0s3aH1XinuUrOPz0l9Qr/wwkpA+k06v52+ML2O4DMkAHNLUFKCQULCrnSwi0hNrh+cV6iQlLK3guL6HpGfSqU3LSk8s6OrCvCDk5LC+hPIkvlkpshGp3PvUYqYhXlY7OV3ZW86GYeKjw5R7UVPZo7Me8od48Afs9YoJVoAHJ4RqpZ8Pb+ZUtaCWa1Tl/wRqabmPKJqHDVzCchYD7VwH4BtYI4fhZURmufu7gPxH9iC/wBNRKYS0CariXTKSONrr9BDXCnT3n9u5WuL11fDar3k+F7epFhOzBXZeaad7OAPL5wclUFLIsuZTSiNxmIKvEJcwsYxU1M5DKmFlaIT3EAbhlT83MDjQBlHQfZ6D/HxgXeSXkil/FlCdl8V5r1JSfvhHQ5eJ0DB6iW245JxTzD9m0XZVFh1T3Uqppqj9xaETPD3V+UcuTQWuWGXg9ybP6xWNAcoO97f1AfH4wDu6r5wTCwt4PME0/VNnT8R2LWkESJhIP8A0pzgjgUL16EjxhfkzVZyicDLnSz3gQyraTUt7xbVveGmgils/tDV04SkTCuWS3ZzBnQDyBunUDukQ5UuKUuIpEuansJ49x1BwohwZM4/7F68YONxGW0tjXtr64otanrj/wBl/cZtjNqTMIkVB+s0St3C7WvvLb/tDmDHGfaTgX0OvnSwnLLWe1l8Mi7kDklWZPgIZ6ymmSJnZzO6tF0LDgKAOqX0vfLqlVtFPDPjFPJxihQZqiifIUxUhGdQfulk70q7p8AYVWpaXlFm9t4Sgrij5Xz+fmDgO+OqbJ1X1BbRoqL9lqdRWEfmpVjzIVDFhuzPYSVJNRLVbUhaN2lxqYThoxZYlg51Xz8y1/mMMOwsq784X1SASo/iPxhq2OltB2TzUZs9XpTjaxb+hV9pY7g8IUtm/wCKIbPaUvueXxhQ2bV9cgQV2vGZHT9ovJ0uqQChLxkWsUlhMpJ6R5CaeMDK2dWxX9nMtpI6QubYyCKwvvDw17AJaSnoIFbdKAnpO8CCuc/BeCp03e5XuwIhNooYlNAIB3MYKS56SL2gbiaUstWo7g6cT8IzbKS+I8rfB1HUYOVJRXDaz7cgdUwklR1JJMFsNlMCom7OSdEJ+UC5Urv5dWPnw87R7ilc4yIPdGpH2lceg3ecbManw1q79jFu38XFJPw9/r6IJ1OMpCWT7u8NdfNR4cExWlYotRsBzt5J+J8OcB5gcJHEj1/fpF+Sw8gf6v0yiKzk28sBJJYXAQTVKJc33eIZ/inzEYqbdI47uQ/Y9YHTarLbgx81A/IRuuo76DuYDwNohvBKiXpk4mzu6r+Qb4xJNDFIfQH0BP8A5CB2e56g8bfsnyiVVQc2mot1AZQ9PFhEaidIbly7huKT/q/RvKLP0EKcb8qjpwXa8UZM9wCOXpp8xBnDpjqI+8kgcXOg6uIFsOKCNPXdtJTKqTa3ZzTrKWAwSonVJsz7lMbNlH4TVqR2skkypmbsyofjBCVX1YhN9+UQXl0AVIUNxYjqHH/knyhXxFas0twy0kIWfvJT7hPMAN0aLVtVz4JF2zqaJuD8suV9fzkCq2zrkKKDNIUklJDaEFiLR0DDcRnTaVRmzFKcXB0teOf7SUbYiRumZJnioAn/AFPHQKGU0ggcITPwtpmbVpONRw9GIwHvdT8YcNi0d14TaqYQtQ5mHrZmkKZcMslmTZr9crR/RqcRZ9pq/dHMQtbNy/rkHnDD7R5RsTxgVszJdYgrvzGRYpSix92kntJSBraMinjAIyg8I9hNNZiRWeJYCewq3lII0KRAjb6X9cg7iGi/sAWlgcIz2iSDkQobj8YZV8VHP0Kli9F0vcT5kv5RUxObkTl1zF/ARfG88oF4+PcPI/KMyhP5mDsLmPy8lSpWEIdNyQwU4ZlaA8FABQI5CBcw2/fGPZ00tl3Ak+J/s0acIvN5OelyzebNLg8PlE9PMf0+Y+cQZHEeoQoXaByeSLE0OOev6j98oyWvMAOGhjdCiqzF/jFhGDTT7qYFtdwlF9jxBJN+6ribP16sL8otgJOrg8NGI0IMWqLZWpWL6DTj/aCUvY2ZbNcc7bojWg9EmC5ZAvmsemvAj18OGhClqkhnOlwQbDx1EGaPYRSvtNx6QQlez0uXmODo2v8Anxj2tEfDa7nuCYilWYE2VfoeXI28ooYnShTqGoUD03/KLFVsbOkF5ZzJ32v14+XKxgP9LXKmKlzPeDfzaMR++MehJatiWmlkH131tek/cAR5b/U+kdEo5LSj0gLSyUTglZAdPuq3gbgeIZoZqZPdyxYqJ+b1BuIT1Kq+Jd/qcuqZH/MKf74jpmESWliEXaOmMucTxv5Q9bOz88kdIKye7Ra65FSt6U4id7Sqd5b8ICbDIeb0hw29pCuSptwfyvCr7PR9afCG3q4M3pkvDNDZjdFnUOkZBrEKe7xkBQS0CbmT17Cl7Pap3D6CGjamlM2QoAOWcRy7BKtVPMCgS28co6BSbXSSAFkjqIXSfg0yEVFirrj7iaZZAuCDAvaA91PG8dMmVFJMBU40JJ4AamOSY1VCZNUpIZLnKOCd0VVa6Jak9joKXUXXpOLjhglZiVKe70MVzG8pbQ4zs7l6mlPBSgoM5vp8oo0Qdmg5Tryht8KkWYIK0lDKl3OsG6evkps3wtCnKROmnugDc5LDwiY7PTRcqBP5oDbuG89h6w3EEKNjBadOGR+Y9S3zjmNPnlG4aGSgrVKlNwY3vpygG8BqL7jPT1gQb/v9tFau2qlSywU5eAGKT1KAAIffe3jAulwyXMX9bNA/nCR5mJiyJROh4VtAmbYt+sJ3tSw4ICKiWLF0q5HV/EPBSl2dlgAy5ikq3Pv5AjurtuEEazC1z6SbIUO8UnKd2cXSz8w3jBZ3A04QgbG4iSCg6gg9Q1/gDDbSYrkmhB3hx4bo5TgVcqTNSdCDodzHQj0hsrqkidmH2SNI0qDUouLL9hCNejOjLgZ9opKJqQsXaF7DdpPo7hu78IuzZ5SCB7iu8OT6jwL+kVqjDEGWTaGUKLg3IwbqrUX+mnxFmuL7aSpssteAOxVaET3Ngf1ihNoQlwIo08pSVPFWtWdTZli2pxpp47nZa7GEZQxj2OWpxEpDExkTBxisFWopylnAKVWqS0YrESWcaH0itURGgQllqEExtrsXlqpgiX7yiArkkXbxLQFTJBTfUj+0VpGkWZUwZejj5gxNVvQixTpKnDCAqheMTG9QO8Y8k6xHYqY3GDBJYbnB4yyNEZiXunS3Ww84DYKkD974ccNmJUUu/mf3uivJ7lyC2F4S61T9iEJ8QVeZDRP9BxHK6lTCoEMlORiOqd/WHKbgaFB0v4WI5P8AOPJWEKG9Wl+8WiVLY9oWc5FCaZ2VJmJLOysycqgd7jTxaHHZGjQoF0p1+4D8QYE4tTDMElR1F9YZNnEhNhrABdmDtrMKLdwhJY6Bgo9d0IiNk1TFOuYHcBw6urvpHb6ukTMDKDg200hdqtnEgukg8MwBa/MQayuAdpcgnAtj6aUl+1nFTC6VhAH8g1vvVDfhtMpA/jKmNvOR25nLc+UD6KTkbhy3fv5QWlzgd7j4QOc8ktY4OF7aUPZYnPQkMCvOP/sAU3mYLTpdy8GNqMPE3Fn1AlySeo0+UUFXJHrGnaxeMmj0uk4pyLEsFVOpIupHeH5ftel/5YFirWzPaDGGLyrvpp4GBmJUnZzFJ3ap5pNx+nhBXKksSTFdUt1qVXHPJQVLeIKqUAItmIaw2ijgywFPMZGtRHsSAV6gRpLiWoFogTEyCpstyx3Y8C2L68RxEbgWERTdIdJeHBekvCQ1idCNNx4jdFZMW5Sg2VWh9DEC5BBYwhehnzW+UMWHoCQN8MNFM3jf+2hYw/3QDuEFqae1orzLcGPGH1CiGJcWGuv94Mrnd3XdCdh1f/aCFfjAly82pcAtdgTc+AgUw5Ip180Z7kD4jpBzZ6amzF97np/aE2nUJ6ySpwSWOluJghhdSJK2d252giFujrAIyP8A5irKUhY1B4t8+EDKPH5YSDMUANOMCsZrPo9QJss/VTWJbcrQ+dj1iXICNNvYYJ1IxtEKhljJFaJiQRv5xSx2pUiQtY1At+Y2HqX8IFLU0l3GQi28Comr7Stmr3ZsoPJIy/J/GAqV8I3wc5Jqbb/SNayTkWocCfjG7COmCR0apqnFJehflK0MT4tJ7SUFj3pdjzR/Y/EwOkzIIUlSUnlvfTm/GDlFTjpYqtTVWDgxeWqKlSq0MGKYSUd9IeUq4OuV/sq4X0O+AdZLtGTKLi8M5ipTlCTjIA1BvGRk9DmMiBR5P0isgXi1OForyBeJfIVHkuKiJUSmIpukWZGhLgroS58zG8mbqlel2PAgWHTd4xLhkpyeQitVyu8W/doXKHgTMh1fmtBalW4BEXnf9/vjALDJ/wBg+HXhByXFOawy7TllBTDi8FK2W6W8bQEo1MXgoKp2JbX9iF43G52BQw6YQUglIO8Fj0fdEmGbO1APcdQ/EdPGComvoLs/Xwhl2fmOHzJD8xazwYPfIOlbFduEmfNIbRI0B3nmecNS8Cl9h2AfKAwJuX49Y3+kykWXMSknmIq1mMykB+0Seig+tt8Qz2WDsLBlEoVuJD8T/hj4xPtPN+pSOKvgC/qR5RYkTkzFg2IWkh7EEpunxYq8oix+VmSkDcVHpoIbZrNZFu2WqrEWpKQbtcRDXy8y1Bt8SS5akzGY+IsfGN6+WUqKuenGN7GdjcbWNwOUZVceQ+Ziwr3QVeAHCDeK4MtEntUpB++GcoB+1048LQtqMVK9b4fhXJi1uqQnlUXn6ntTUqVY6Ddu/wAxSqxaJFKiOeq0UJScnlmXKbk8tgWYi8ZEs1F49jwsoTdIgpReLU8WiGlTrBxWZDbdZmSmIp5tExitUaQ5l2q8RLmCpso9BGuIUxKnHDyaLOEI7j8SY2xIEJChusehh+j5aOYnUf6Q8FKnpkTUPcKH3W9QW37+e6CshCgkZtW1Gim4GAVEplFPHdDHRrBSQoi29iG8R83F4zqsdjSp1dMsMlTofLzP6RHULVoLNvN4kbKH+FxHsoA3MVi8nlFRU6bvbdo8TUNNPWQBkL9QfK/GLZlbxE1NTrUe6w8P0glImIwUeCyyAqfMWsgDuJ+rS2t1PmJ58oKT8AkzUMJaU8CBcc8xuYpYLhKiXXMKuQZrdIY5Zyv5boByzwG2Atm5RllctVihteRdwTyfzivMxsKmzM38NTJSoXCWtmbgdfGI9pKrOSmUQDotQ1UGHc83fw5xHsNknTJklaQopSlY8Cx/3ekaHT9EZ+Lkz7y7r0cVKPbkrAzTM7igQOF42q1KKhmDc9CeTcI6FTYVLQO6kCB+N4N2ibajSNqnOGoyL7q97cU3FtJPsv7lfZ/FXZCr2bqGuDxhf2uwLsF55d5S9PwK3o6cI0lqUhV3BBhtp50qdIWmcRkynOTbK18w+MBeWyksoy+nXkqU9LOXpF49nyg0bzUAEsXDltzjcW3RsC4jEUTq9WwImojIt1MuMg9DB1AKoFo1kS2Eb1GkaSCopcktBUksj6NWFJ5meqEU6gxfWIg+jZoc4Z4GVryk47ML0MpkJHIRLNTbi1/KJxLYCNFCLcltg5N1MzchZQl5hfjv/XcYO0mYMxI1+02vPdpvgMj+Krqf3z6QYojr8tf6TGZNbM1pS8aYSRKc+65PFOV/50uDF6dg6ixQkudUjvN46+kU6GYHsx/KooPTIbPDT2LpSogbtZaVK14lUZzbyalLgXfos2XZSFDwPoREsha9wcdIOTZ43huZlrRpwY3glgchExWYGVbgJxV1ydqfhEKeRsnpANJVzgQyVA9CyusGMYqFyqVcya6LONH8BqX/AFhgFOoutDgJ1X2cuQgc1TJgKwejRzv2n1ByBDu5BJ7xzF7F1uTZPHrDqazLJWq1sx0+oq/8Rd1shB6houez7GOxxCWtfuzHlKvpn90/1ZYWQmMCiC41Fx1FxFqD0yyJqQ1wcT6iziIpiYV8K2hzS0LUpASpIJJLNZwXNr34aQF2h9p8qV3aYCdM+8X7JJ42uvwYc405YgstmBBSqPCQyY/h0sIMxSghtSbPy6xzfEdrAypUn3DZSmuofdHAceMA8Z2rn1QInMpwG1GQgu6QCzM4ykNv1DwHSYTVvJSjojwXLXpsIz+JNb+nYOnE3j0Ym0CJESTkiKcXuaklsMMuZmEZFCnmMkR7Eym0wFEH1I7sXZFOAhI5RXRLzlKeJHlvgxOlgRbtIJptlG+qYxFA9UgRrLl3AiwuPKdTKfg8WMJMpqTwF1I7obhFGptfrE9PiaFkIbKTYPofHdEOKpGUg2B7vnaJqyWMorUoS+IotcizT3UTq5JZ9eh4wVpEOoDXkTlV4GBdGnp0Pyg1QgH7p5THB8FBvjGTKWxtNZmXULIN1C26ej/z3w14Y2S3YP8AhDk/zdmojzhUlKKSzzUdUiYgdC2kN2CKGX3zzyyWHjmWIotbmnHyni0KzWSp7+7OmHyYBoZcFkHLrOmK+6Uy1kdFzUhUAqooJAdBJOhlyx5HO7w3YfSLKAOznkfjnKTL8QDMAEBBbk1JbGtXKAJMwoSse72kxVROFm7so92T4gjnHJPaRMdYHeADDvcQP8/31jrs8pyqlpXLF/4VLLcvwmTHIB8UflOkcj9olOxQpjlUpTEm5IAJ6s4D6aDcRFqnyV8ZE1rRCYsERARDiS4upKpSZe5JJuXc6JsdAkOABxJ3wPIuYuAd2KWpghbJZSImAjynTG6heBkHTZLKEYol49p1RdkFJN4KESZsySS0ZFlZG6Mj0nuAgbNLDhGorVu+Y7ubtvYxDOnWip2sQ3JcMZBRfmQXRiBPvAHpaPPpYOjwJ7Qx6gKhka1ThvImpbUXvFYL0yLFfiGeXl1IHefe1rc7gxWpaVUws7aOeH92BjefJzLShCXCghQAF7vpzyj0iJVnwiIW0cqT7cFjDaLuFZYpFlJz5VoO5QBFxcaPzaLtI5BAyr/CuyvBRYnwJjWvVlQlDpmJAGSYLLCR9hYfddrn8KhpElMg5fsr4pVZfQKsf90VnLK3JcMMlpkFJHdny/ynMPMw74OhQSCTUdRLUlvHJ84T8PWElimejkkuOgcOfKHWhmJZwZ8s8VJFxz7ifiYryLa4LkpapkwJBqF7ykZg/k/whhk0ACXVIQniZ6yzcxMQh/OAFEAtbEz53KyW8HV8IZaej7MA9ihHOasJy/i7qEP5x6IMzWoUVoCUqXOSbZZSOzkNzXfOOQMwdNYR9tNnzPpwpOsvMSTcneWa2RCQokvcqNy4KuhTkKmIIJXP/ChPYyLby4Kpg8VjpFCfSJVTznIAY5lINlAEES0EksFKAcuX3kgEwxPDFnzxPkFBKVWI/biKa9YfMVwEOBOdBWgLSRfKlROTOnc+rasoQtYns5Pld5SCpG5aO8kjw0iyt1kXKrCMtMnjPH1KCvdinLEXlp7sVpSYIiTLVOi0eLEWqdNohnCPNEUWzynDmLSJJBtEFIbxamVWUwxYwNlwWkyS0ZEkmodIjIF8gpgxdGGioKQPBhItFJQuYUixNEApxG2QC3InoAHJjcqiA2Ul7Auk8goM/rEvgq/FTnpLqJol3AcS5oz8ShcvLm/3ekVpyWUlIUXHurRfOgqcANvBNr62sRG8hBfcFgZJiVOQpItmtcsGdr2cPBJFIiUljqQVJUFOFDkRZrjvJzpOhSDeFluawitiJZSVdoFq3kAoUojevelfEqAJ4q1M0ye6e8kHl7h80kRWCTM76nIu2rjof0MW+81lhX4VgfFQB9YhpYEdy1hSlFQyicDwT3h8AfjD7hsxSU95VSm2pQw8nBjn1BKmbpIJOhSop8HQst5Q84D9IDAoyht9XNWXHIkNCGvQe3sHMPl9oq4nzhaxBy+oWPQQ1UFBlHcp0SzxcJ8TkCCfIwoLqp+buplJ/EuqUNN9wTDBhlROUz1XhKSqanpmRJlkf1REI77gT9Q/OpwEkzCVjeLIlj8zsD1U8BVgTF5QE5eADywPvKKm7Sw/KwYqI7pvS8PzEKyKmKH2pq8qU80++sdHEbT0BveEw7ky05Zb7uIUX4lba5RDGu4sXNqMHTOS+jd5cwjvLa6EAliSpQDcs50aFbAFBCxKnumXOzdmrQoGYdmtjqhSVpv4x0eZJKy0wP8AgBOn4+D9XPIMUgdpsG7bMEsZqu5m3SkAEHxHeJYWCEp1BgoycXlC6lOFWGiosoTNqNj0JmdnNHZqVdE1A7i+o0J4jWEXGdmJ1MXbOjctNw3Mbo+mcUwdFRIMqaNQGO9CwPeTwvHMghdPNVTzrs7E6KHFouLEuTCuHWsHmL1QfZ9v+TlFMbREs3jq1bsnTzgSkdmqz5dAenCEvaPZaZT9730cRu6iPTi0XrPqFGrtw2AaRN4nr5YaIKcsY8rlGzQqHJpyexZl+7HkayFnKI9hj5ALslFopTUOvKNT6RNNqCLJ8+EZhUv61jvBgMbi7u6UYtR7EUqmZRESIowpWUhwbRfTK75PBRSYty5H1ieoiUtzIVxiabB8iVkGXMXDah3ALpANnbdcKH2TugdVzSonQh3s4Yn7wtfmQDzMPVLhySshSQQbFxFyr2QSoZkgHkoO3RQZQ82iZUccG4qrfIi06gB9pJ4o/QsT1cxutL7pa+oZXmR84OVOzeW4zyzxAC0+LZSPIwOn4LMJt2E3qrs1f6gD8Yryi1yNhjJLhdN3v4CgeAnKynoyyB6Q84SVWGRLX/6ylHz7SE+gwSckh6dbfgmqy9QTaG/DjlYKQ2tjNAPi88X8IQ1v+f5G+gSpVsoMJQL6rmA/6e1v5QzUlbo85XSTSnL0KuzU3XMIW6eoSk3ygc15/wD9iPSC6cfkoF6hQ5IkP4OlA+MRHb8/8Bl+fm4cHe+wtf8A3C46s6m8hGTqkJuuYANAmVZ/wmY7v/Ml+EK0/bCmOsyctrN3EueRdS/SIU7STFH/AJeRlP3iHUR/3ZoJH9B6w5Z/Pz+oiTS5GSfPLAgdhLf3lOFKJ+yhIGbMeCQC+8xawylCmU2VAbKC2ZZGilAWSAQCEjRg+gAX8PpJkwqVOU6+6LEkst2BUbtZVnbkIdJSAkADQADyhsafdnk01klhG9pmDlctM9A76Dfnw8w48odgYgraYTZakH7QIfgdx84NPDK91R+LSce/b3OU4HiWdIL3bzT+o1gwoAuhfeBtfeDCtU05p5riyVE2+6rek+MHkzApCVjcWPyi3F52ZxEm6bzHgSNqNjlSlGZJBVL1IF1J8N4hYUxjskqrBLG404vHONt8J7GdmQGQu44A7xCnDDydF07qXxcU5cgUpDaRkYkEiMhc3ubaLGHU2d4wyskxB5sfGL+CoyljFzGqF0Ejr4x7Tsc3KvirpfDK82Uy1cwlY+BieaGUlXSNJas6ZK+LoPk/xEWa1DISeHyjyK0pNNJ+39P6F2jxQZiNFAkXGrWsTrDVguLpJyqs8A8Mw9NRIKkhpksjN+IEOCed/SIBLKSxhx0lCWqnF/Qf5mHpVcaGBdXs4hT928RYHjBDJUYbadQUHgWPTOeTdlgC6Q3QMfSK1Vs5NUO7NmpUNGmzADyIBjps2lBiuKccIHCDUmjlasInKJBXMEwaoMxTTA2qb66W0MS4PgUmcGdSFBiQs5gVCxbXLppHS6zC0TUsbEaK3iFDEsNmS5mZwibZlaJmAaAnjwPgYhwT3QFWOtZj9ilT0yaKqUjsTMlzAlaClBVlUzLSGezjwtxhvolKU2VBQn8bA+ABPq0VMAxTtQtCwBMlm/q4/wBJ8o3x/HUUshUw94ggJSNVKOg5QnEtWldwqcYTjrfbkPYbKuneVLVMPQMgf7PWDkL+zFcJ8tE4JKQUJACtQfteo9YOiZDpRcfC+xLae6NlRgXHqVAxBMsYE8Ie2VGBOmJOimWOWbU6/eBgPhBIzS1bww66gw5ba0+ZMtfHMg/7huPA8ISJa7v9pB8xFiLykziOoU/hXE49s5+5kqf9YRG2NUPbUqxqUupP8u7xihVTWnqb7Rt4wfw+cCnL4eESnkr0vlVIyRyqQoECMixi9H2U+YjcFFuhuPjGRVnyd7SanBSXcNSaUG41HmII0/eSUnWBOGVT2BL/AHVXf8qt/Q36wWkqu4hsWcVcRknhgXssgmI+4pMxP5Sb/OCy0Og+cVcTtNb7yFDrw+cT0ZeWOaRELnAVSTlGM/z82Cvsxqh2k+Ud+U+jQyYthAJ0jmWAVxkVyS9l90/EfD1jtciamYkHiImL2OptWnTRz6ppVSzy+EM2y+Jk90mL1fhwINoXaOnMucBzgnhlk6APQxBPlbxG1Ot0iNZpgMEmqYq4xRCfJXLNiQQFb0ncRE6JkbvEp4PZOEyJ0/CqwCoBWh/ev30l3UCd/eLvzi7tZi4q5siTJUVhRSr+ZVgOod46rtDs/KrJRRNSDwLXSeIjnuzWy6aasKFLzFBCgm7BypJsRez31i3CcJyU5reIdOi5KSi0k+f8HU8FpxLkoSNAAPAAAegEX3iGVMBtE2WKcnl5BNZNReLM0uHgNWApuImw6ucMYjB482glZqZfFBSsa7jfS+hMc4xBOSYFMwNjZvjHVJiAsKQdFpUnzBEctrkkyyNCnlwLGGQ4OZ65TxVhP1WPz7g6ulNOSr8LerfAxcwWr+syvEC1hSEk/ZcHy/tFHZhbzM3Ex7Pi9zKjHMMv9kz2hUmVSJwFlDKeo09IyDWP0Zn060DXMFC34r+keQM4bnQ9P6jCNBKQlITZJ3vByhUVIBNy5D8hHsZERMu58pBj3vSDvdQ/0mPcNP1KOkZGRL8zE/uI/nqL+Ifx0HmPjHYdnZh7MX4RkZEQOksf1aGGZdIeANQkdqm0ZGQSLwfkaR6oxkZAkkcYTGRkSQWpGkIFSsjE1sWdKX5sotGRkMpcst2nmfsxxrjlWGtf5wbl3TGRkKZWB+IJ7pgFRrIXGRke7HhkplXEc8xFI7eeGtnmhv5jGRkHT5MDr/6uHuLUxREmdyBaIdk9U+EZGQP7SMn9zP3X8huodfOMjIyHPkr0P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xQTEhUUExQWFBUWGRUXGBgWFBcXFxQWGBcaGBgUFhUYHiggGBolHBYXITEhJSkrLi4uFx8zODMsNygtLisBCgoKDg0OGxAQGywkICQ0LC8sLCwsLC8sLCwsNCwsLCwsLCwsLCwsLCwsLCwsLCwsLCwsLCwsLCwsLCwsLCwsLP/AABEIARMAtwMBIgACEQEDEQH/xAAcAAACAgMBAQAAAAAAAAAAAAAFBgMEAAIHAQj/xABEEAABAgQDBQUECAUCBQUAAAABAhEAAwQhBRIxBkFRYXETIoGRoQcyscEUI0JSYnLR8DOCkuHxorIWJENzwjRTY4PD/8QAGgEAAgMBAQAAAAAAAAAAAAAAAgMBBAUGAP/EADURAAIBAwMCBAUACQUAAAAAAAABAgMEERIhMQVBIjJRcRMjYZHwFDNCQ6GxwdHhJFKBovH/2gAMAwEAAhEDEQA/AK+Ah5Dco5ziYCJ6083jouy63kjg0c/2jQBVqe2hhtwvAVemSarJFySoKSxivXyu4d9omp0gpsY8rZfcPSMSLxM66SzAW8L/AIiesdMpKZSwMotHMaD309R8Y7LgtPMVLSLJDRYuqSqNJmFF4Qh7SUplz0OWeDC5h7HuqBtxih7QBLTMQAsLWDdKbnpbfA3DcLrZ9pMmYBvKhlT/AFKYeUaNrJUqeGeUkWtmKoCeQbPxjp/0iWJR+sS7Es9/KEKj9nM93m1MmSeDlZ8rCGum2K7YJQuvKyl2CZSEnRizu/8AaBm1nLBxKedK4OW4jMCpq1JLupRHMPrE9OZgGjiOiL9kiL9nVqCvxISpvBJEUJfs1rJS8vaylyrkqD5h/IRv6xrQ6jBRSkihUtaktopMRKReWoQSGvHZcJvJflAKRsJTghUwzJi3DMpKUi+9IBJ84bafDhLlqTLOYAGx95vnFKpdU5yaizQpUKlKn4kce2jObtfzKhMTDjjsz+K33lQnp0inGLUnkrQeUZJUygeBjquBT3kE8o5QI6bgJ/5YjlB5wenDU0hQrlutbaOYM7HS7vArsR3up+MH9jwMzQyy3qM0urUpRtosG7f+8nr+sCNnVfWCCu3/AL6evygXs0h5qYm587M6yyoDniEhwLRkEsZlZEJPSPIGm/CLuFmZZ2OD0/gIQNqC9WroI6BscXlDoIRNr5TVaoOv5BPTn89P3B0maUuBGKqCxDxtUSsrHjEeWKKw9zrd8YKmHFpqXYAFy8dCm4tOqUCXTHsZAsucqxXa4QOHOEjCcN7VZUu0pJ7x+9+EQ0yVKmkJSMqE6J0AHFUW6ND4jy9kc9cVVTXGW+F6lzDpNPTqzSUGbN/92ZcvxSN3hDFJlVM28yYpCTuu5H5R84XZWOyKf+G02Z98+4k/hG/rEU7aWoX3hMH8qRbo7tFzaO1FL3Yy36VWuPFcSwv9qePvgbZFJTpXlJWpQDkkhAe1mF4u0VRJkqzFQSp+6CCtubC46xzGoxWYfeUVNo8YnFEGy3T0LjyN/IwipQlVadWWccGzbWFtbxcYeHPP1+52ahx1CiQVSwAHB0BZ9x0MTSseQmytDoXBBfTvC3rHFhiwlnVK0cQq/in+0FKLE5a/cXlJ43B5EcOkQ7PbaX3Hq0t5PCe/odMm4SozHlqUl+9ldJB6F/nFTaaqVS05miVMUlwlf/xpN1TFbwLAcL7hCbh+KzpcxLkhSbouVIWOTM5H3Sx6R0XZvaeVVjs5gEueB7r2mDQlBPvD8J6ERWVo6b1MRe0q0afh3X8Th2LsZa1C4JJ8DcQopEdt9o2wJEtc+kTYJJXJSN2ueUNw1dG7dwjioTZ4fOSlujm6NN08pkY1jpeAF6Y9I5nHT9lZKjSnpCcZHatLQtoHvdT8YLbLKZcCCCCoHcSPWDWyEt1mGdPWKrybnWpp2kMfQH+0AOUnnAzZYfWiDvtGlNl6iF3Zs/WpgrvzmLZbxOh7VVOWQnwjyNNpZeaSkdIyEQ4PVMai1sAp6cdBC9j+HCfWlJmJlAJJzKFuQ8YPezj/ANOOkK214P0s3aH1XinuUrOPz0l9Qr/wwkpA+k06v52+ML2O4DMkAHNLUFKCQULCrnSwi0hNrh+cV6iQlLK3guL6HpGfSqU3LSk8s6OrCvCDk5LC+hPIkvlkpshGp3PvUYqYhXlY7OV3ZW86GYeKjw5R7UVPZo7Me8od48Afs9YoJVoAHJ4RqpZ8Pb+ZUtaCWa1Tl/wRqabmPKJqHDVzCchYD7VwH4BtYI4fhZURmufu7gPxH9iC/wBNRKYS0CariXTKSONrr9BDXCnT3n9u5WuL11fDar3k+F7epFhOzBXZeaad7OAPL5wclUFLIsuZTSiNxmIKvEJcwsYxU1M5DKmFlaIT3EAbhlT83MDjQBlHQfZ6D/HxgXeSXkil/FlCdl8V5r1JSfvhHQ5eJ0DB6iW245JxTzD9m0XZVFh1T3Uqppqj9xaETPD3V+UcuTQWuWGXg9ybP6xWNAcoO97f1AfH4wDu6r5wTCwt4PME0/VNnT8R2LWkESJhIP8A0pzgjgUL16EjxhfkzVZyicDLnSz3gQyraTUt7xbVveGmgils/tDV04SkTCuWS3ZzBnQDyBunUDukQ5UuKUuIpEuansJ49x1BwohwZM4/7F68YONxGW0tjXtr64otanrj/wBl/cZtjNqTMIkVB+s0St3C7WvvLb/tDmDHGfaTgX0OvnSwnLLWe1l8Mi7kDklWZPgIZ6ymmSJnZzO6tF0LDgKAOqX0vfLqlVtFPDPjFPJxihQZqiifIUxUhGdQfulk70q7p8AYVWpaXlFm9t4Sgrij5Xz+fmDgO+OqbJ1X1BbRoqL9lqdRWEfmpVjzIVDFhuzPYSVJNRLVbUhaN2lxqYThoxZYlg51Xz8y1/mMMOwsq784X1SASo/iPxhq2OltB2TzUZs9XpTjaxb+hV9pY7g8IUtm/wCKIbPaUvueXxhQ2bV9cgQV2vGZHT9ovJ0uqQChLxkWsUlhMpJ6R5CaeMDK2dWxX9nMtpI6QubYyCKwvvDw17AJaSnoIFbdKAnpO8CCuc/BeCp03e5XuwIhNooYlNAIB3MYKS56SL2gbiaUstWo7g6cT8IzbKS+I8rfB1HUYOVJRXDaz7cgdUwklR1JJMFsNlMCom7OSdEJ+UC5Urv5dWPnw87R7ilc4yIPdGpH2lceg3ecbManw1q79jFu38XFJPw9/r6IJ1OMpCWT7u8NdfNR4cExWlYotRsBzt5J+J8OcB5gcJHEj1/fpF+Sw8gf6v0yiKzk28sBJJYXAQTVKJc33eIZ/inzEYqbdI47uQ/Y9YHTarLbgx81A/IRuuo76DuYDwNohvBKiXpk4mzu6r+Qb4xJNDFIfQH0BP8A5CB2e56g8bfsnyiVVQc2mot1AZQ9PFhEaidIbly7huKT/q/RvKLP0EKcb8qjpwXa8UZM9wCOXpp8xBnDpjqI+8kgcXOg6uIFsOKCNPXdtJTKqTa3ZzTrKWAwSonVJsz7lMbNlH4TVqR2skkypmbsyofjBCVX1YhN9+UQXl0AVIUNxYjqHH/knyhXxFas0twy0kIWfvJT7hPMAN0aLVtVz4JF2zqaJuD8suV9fzkCq2zrkKKDNIUklJDaEFiLR0DDcRnTaVRmzFKcXB0teOf7SUbYiRumZJnioAn/AFPHQKGU0ggcITPwtpmbVpONRw9GIwHvdT8YcNi0d14TaqYQtQ5mHrZmkKZcMslmTZr9crR/RqcRZ9pq/dHMQtbNy/rkHnDD7R5RsTxgVszJdYgrvzGRYpSix92kntJSBraMinjAIyg8I9hNNZiRWeJYCewq3lII0KRAjb6X9cg7iGi/sAWlgcIz2iSDkQobj8YZV8VHP0Kli9F0vcT5kv5RUxObkTl1zF/ARfG88oF4+PcPI/KMyhP5mDsLmPy8lSpWEIdNyQwU4ZlaA8FABQI5CBcw2/fGPZ00tl3Ak+J/s0acIvN5OelyzebNLg8PlE9PMf0+Y+cQZHEeoQoXaByeSLE0OOev6j98oyWvMAOGhjdCiqzF/jFhGDTT7qYFtdwlF9jxBJN+6ribP16sL8otgJOrg8NGI0IMWqLZWpWL6DTj/aCUvY2ZbNcc7bojWg9EmC5ZAvmsemvAj18OGhClqkhnOlwQbDx1EGaPYRSvtNx6QQlez0uXmODo2v8Anxj2tEfDa7nuCYilWYE2VfoeXI28ooYnShTqGoUD03/KLFVsbOkF5ZzJ32v14+XKxgP9LXKmKlzPeDfzaMR++MehJatiWmlkH131tek/cAR5b/U+kdEo5LSj0gLSyUTglZAdPuq3gbgeIZoZqZPdyxYqJ+b1BuIT1Kq+Jd/qcuqZH/MKf74jpmESWliEXaOmMucTxv5Q9bOz88kdIKye7Ra65FSt6U4id7Sqd5b8ICbDIeb0hw29pCuSptwfyvCr7PR9afCG3q4M3pkvDNDZjdFnUOkZBrEKe7xkBQS0CbmT17Cl7Pap3D6CGjamlM2QoAOWcRy7BKtVPMCgS28co6BSbXSSAFkjqIXSfg0yEVFirrj7iaZZAuCDAvaA91PG8dMmVFJMBU40JJ4AamOSY1VCZNUpIZLnKOCd0VVa6Jak9joKXUXXpOLjhglZiVKe70MVzG8pbQ4zs7l6mlPBSgoM5vp8oo0Qdmg5Tryht8KkWYIK0lDKl3OsG6evkps3wtCnKROmnugDc5LDwiY7PTRcqBP5oDbuG89h6w3EEKNjBadOGR+Y9S3zjmNPnlG4aGSgrVKlNwY3vpygG8BqL7jPT1gQb/v9tFau2qlSywU5eAGKT1KAAIffe3jAulwyXMX9bNA/nCR5mJiyJROh4VtAmbYt+sJ3tSw4ICKiWLF0q5HV/EPBSl2dlgAy5ikq3Pv5AjurtuEEazC1z6SbIUO8UnKd2cXSz8w3jBZ3A04QgbG4iSCg6gg9Q1/gDDbSYrkmhB3hx4bo5TgVcqTNSdCDodzHQj0hsrqkidmH2SNI0qDUouLL9hCNejOjLgZ9opKJqQsXaF7DdpPo7hu78IuzZ5SCB7iu8OT6jwL+kVqjDEGWTaGUKLg3IwbqrUX+mnxFmuL7aSpssteAOxVaET3Ngf1ihNoQlwIo08pSVPFWtWdTZli2pxpp47nZa7GEZQxj2OWpxEpDExkTBxisFWopylnAKVWqS0YrESWcaH0itURGgQllqEExtrsXlqpgiX7yiArkkXbxLQFTJBTfUj+0VpGkWZUwZejj5gxNVvQixTpKnDCAqheMTG9QO8Y8k6xHYqY3GDBJYbnB4yyNEZiXunS3Ww84DYKkD974ccNmJUUu/mf3uivJ7lyC2F4S61T9iEJ8QVeZDRP9BxHK6lTCoEMlORiOqd/WHKbgaFB0v4WI5P8AOPJWEKG9Wl+8WiVLY9oWc5FCaZ2VJmJLOysycqgd7jTxaHHZGjQoF0p1+4D8QYE4tTDMElR1F9YZNnEhNhrABdmDtrMKLdwhJY6Bgo9d0IiNk1TFOuYHcBw6urvpHb6ukTMDKDg200hdqtnEgukg8MwBa/MQayuAdpcgnAtj6aUl+1nFTC6VhAH8g1vvVDfhtMpA/jKmNvOR25nLc+UD6KTkbhy3fv5QWlzgd7j4QOc8ktY4OF7aUPZYnPQkMCvOP/sAU3mYLTpdy8GNqMPE3Fn1AlySeo0+UUFXJHrGnaxeMmj0uk4pyLEsFVOpIupHeH5ftel/5YFirWzPaDGGLyrvpp4GBmJUnZzFJ3ap5pNx+nhBXKksSTFdUt1qVXHPJQVLeIKqUAItmIaw2ijgywFPMZGtRHsSAV6gRpLiWoFogTEyCpstyx3Y8C2L68RxEbgWERTdIdJeHBekvCQ1idCNNx4jdFZMW5Sg2VWh9DEC5BBYwhehnzW+UMWHoCQN8MNFM3jf+2hYw/3QDuEFqae1orzLcGPGH1CiGJcWGuv94Mrnd3XdCdh1f/aCFfjAly82pcAtdgTc+AgUw5Ip180Z7kD4jpBzZ6amzF97np/aE2nUJ6ySpwSWOluJghhdSJK2d252giFujrAIyP8A5irKUhY1B4t8+EDKPH5YSDMUANOMCsZrPo9QJss/VTWJbcrQ+dj1iXICNNvYYJ1IxtEKhljJFaJiQRv5xSx2pUiQtY1At+Y2HqX8IFLU0l3GQi28Comr7Stmr3ZsoPJIy/J/GAqV8I3wc5Jqbb/SNayTkWocCfjG7COmCR0apqnFJehflK0MT4tJ7SUFj3pdjzR/Y/EwOkzIIUlSUnlvfTm/GDlFTjpYqtTVWDgxeWqKlSq0MGKYSUd9IeUq4OuV/sq4X0O+AdZLtGTKLi8M5ipTlCTjIA1BvGRk9DmMiBR5P0isgXi1OForyBeJfIVHkuKiJUSmIpukWZGhLgroS58zG8mbqlel2PAgWHTd4xLhkpyeQitVyu8W/doXKHgTMh1fmtBalW4BEXnf9/vjALDJ/wBg+HXhByXFOawy7TllBTDi8FK2W6W8bQEo1MXgoKp2JbX9iF43G52BQw6YQUglIO8Fj0fdEmGbO1APcdQ/EdPGComvoLs/Xwhl2fmOHzJD8xazwYPfIOlbFduEmfNIbRI0B3nmecNS8Cl9h2AfKAwJuX49Y3+kykWXMSknmIq1mMykB+0Seig+tt8Qz2WDsLBlEoVuJD8T/hj4xPtPN+pSOKvgC/qR5RYkTkzFg2IWkh7EEpunxYq8oix+VmSkDcVHpoIbZrNZFu2WqrEWpKQbtcRDXy8y1Bt8SS5akzGY+IsfGN6+WUqKuenGN7GdjcbWNwOUZVceQ+Ziwr3QVeAHCDeK4MtEntUpB++GcoB+1048LQtqMVK9b4fhXJi1uqQnlUXn6ntTUqVY6Ddu/wAxSqxaJFKiOeq0UJScnlmXKbk8tgWYi8ZEs1F49jwsoTdIgpReLU8WiGlTrBxWZDbdZmSmIp5tExitUaQ5l2q8RLmCpso9BGuIUxKnHDyaLOEI7j8SY2xIEJChusehh+j5aOYnUf6Q8FKnpkTUPcKH3W9QW37+e6CshCgkZtW1Gim4GAVEplFPHdDHRrBSQoi29iG8R83F4zqsdjSp1dMsMlTofLzP6RHULVoLNvN4kbKH+FxHsoA3MVi8nlFRU6bvbdo8TUNNPWQBkL9QfK/GLZlbxE1NTrUe6w8P0glImIwUeCyyAqfMWsgDuJ+rS2t1PmJ58oKT8AkzUMJaU8CBcc8xuYpYLhKiXXMKuQZrdIY5Zyv5boByzwG2Atm5RllctVihteRdwTyfzivMxsKmzM38NTJSoXCWtmbgdfGI9pKrOSmUQDotQ1UGHc83fw5xHsNknTJklaQopSlY8Cx/3ekaHT9EZ+Lkz7y7r0cVKPbkrAzTM7igQOF42q1KKhmDc9CeTcI6FTYVLQO6kCB+N4N2ibajSNqnOGoyL7q97cU3FtJPsv7lfZ/FXZCr2bqGuDxhf2uwLsF55d5S9PwK3o6cI0lqUhV3BBhtp50qdIWmcRkynOTbK18w+MBeWyksoy+nXkqU9LOXpF49nyg0bzUAEsXDltzjcW3RsC4jEUTq9WwImojIt1MuMg9DB1AKoFo1kS2Eb1GkaSCopcktBUksj6NWFJ5meqEU6gxfWIg+jZoc4Z4GVryk47ML0MpkJHIRLNTbi1/KJxLYCNFCLcltg5N1MzchZQl5hfjv/XcYO0mYMxI1+02vPdpvgMj+Krqf3z6QYojr8tf6TGZNbM1pS8aYSRKc+65PFOV/50uDF6dg6ixQkudUjvN46+kU6GYHsx/KooPTIbPDT2LpSogbtZaVK14lUZzbyalLgXfos2XZSFDwPoREsha9wcdIOTZ43huZlrRpwY3glgchExWYGVbgJxV1ydqfhEKeRsnpANJVzgQyVA9CyusGMYqFyqVcya6LONH8BqX/AFhgFOoutDgJ1X2cuQgc1TJgKwejRzv2n1ByBDu5BJ7xzF7F1uTZPHrDqazLJWq1sx0+oq/8Rd1shB6houez7GOxxCWtfuzHlKvpn90/1ZYWQmMCiC41Fx1FxFqD0yyJqQ1wcT6iziIpiYV8K2hzS0LUpASpIJJLNZwXNr34aQF2h9p8qV3aYCdM+8X7JJ42uvwYc405YgstmBBSqPCQyY/h0sIMxSghtSbPy6xzfEdrAypUn3DZSmuofdHAceMA8Z2rn1QInMpwG1GQgu6QCzM4ykNv1DwHSYTVvJSjojwXLXpsIz+JNb+nYOnE3j0Ym0CJESTkiKcXuaklsMMuZmEZFCnmMkR7Eym0wFEH1I7sXZFOAhI5RXRLzlKeJHlvgxOlgRbtIJptlG+qYxFA9UgRrLl3AiwuPKdTKfg8WMJMpqTwF1I7obhFGptfrE9PiaFkIbKTYPofHdEOKpGUg2B7vnaJqyWMorUoS+IotcizT3UTq5JZ9eh4wVpEOoDXkTlV4GBdGnp0Pyg1QgH7p5THB8FBvjGTKWxtNZmXULIN1C26ej/z3w14Y2S3YP8AhDk/zdmojzhUlKKSzzUdUiYgdC2kN2CKGX3zzyyWHjmWIotbmnHyni0KzWSp7+7OmHyYBoZcFkHLrOmK+6Uy1kdFzUhUAqooJAdBJOhlyx5HO7w3YfSLKAOznkfjnKTL8QDMAEBBbk1JbGtXKAJMwoSse72kxVROFm7so92T4gjnHJPaRMdYHeADDvcQP8/31jrs8pyqlpXLF/4VLLcvwmTHIB8UflOkcj9olOxQpjlUpTEm5IAJ6s4D6aDcRFqnyV8ZE1rRCYsERARDiS4upKpSZe5JJuXc6JsdAkOABxJ3wPIuYuAd2KWpghbJZSImAjynTG6heBkHTZLKEYol49p1RdkFJN4KESZsySS0ZFlZG6Mj0nuAgbNLDhGorVu+Y7ubtvYxDOnWip2sQ3JcMZBRfmQXRiBPvAHpaPPpYOjwJ7Qx6gKhka1ThvImpbUXvFYL0yLFfiGeXl1IHefe1rc7gxWpaVUws7aOeH92BjefJzLShCXCghQAF7vpzyj0iJVnwiIW0cqT7cFjDaLuFZYpFlJz5VoO5QBFxcaPzaLtI5BAyr/CuyvBRYnwJjWvVlQlDpmJAGSYLLCR9hYfddrn8KhpElMg5fsr4pVZfQKsf90VnLK3JcMMlpkFJHdny/ynMPMw74OhQSCTUdRLUlvHJ84T8PWElimejkkuOgcOfKHWhmJZwZ8s8VJFxz7ifiYryLa4LkpapkwJBqF7ykZg/k/whhk0ACXVIQniZ6yzcxMQh/OAFEAtbEz53KyW8HV8IZaej7MA9ihHOasJy/i7qEP5x6IMzWoUVoCUqXOSbZZSOzkNzXfOOQMwdNYR9tNnzPpwpOsvMSTcneWa2RCQokvcqNy4KuhTkKmIIJXP/ChPYyLby4Kpg8VjpFCfSJVTznIAY5lINlAEES0EksFKAcuX3kgEwxPDFnzxPkFBKVWI/biKa9YfMVwEOBOdBWgLSRfKlROTOnc+rasoQtYns5Pld5SCpG5aO8kjw0iyt1kXKrCMtMnjPH1KCvdinLEXlp7sVpSYIiTLVOi0eLEWqdNohnCPNEUWzynDmLSJJBtEFIbxamVWUwxYwNlwWkyS0ZEkmodIjIF8gpgxdGGioKQPBhItFJQuYUixNEApxG2QC3InoAHJjcqiA2Ul7Auk8goM/rEvgq/FTnpLqJol3AcS5oz8ShcvLm/3ekVpyWUlIUXHurRfOgqcANvBNr62sRG8hBfcFgZJiVOQpItmtcsGdr2cPBJFIiUljqQVJUFOFDkRZrjvJzpOhSDeFluawitiJZSVdoFq3kAoUojevelfEqAJ4q1M0ye6e8kHl7h80kRWCTM76nIu2rjof0MW+81lhX4VgfFQB9YhpYEdy1hSlFQyicDwT3h8AfjD7hsxSU95VSm2pQw8nBjn1BKmbpIJOhSop8HQst5Q84D9IDAoyht9XNWXHIkNCGvQe3sHMPl9oq4nzhaxBy+oWPQQ1UFBlHcp0SzxcJ8TkCCfIwoLqp+buplJ/EuqUNN9wTDBhlROUz1XhKSqanpmRJlkf1REI77gT9Q/OpwEkzCVjeLIlj8zsD1U8BVgTF5QE5eADywPvKKm7Sw/KwYqI7pvS8PzEKyKmKH2pq8qU80++sdHEbT0BveEw7ky05Zb7uIUX4lba5RDGu4sXNqMHTOS+jd5cwjvLa6EAliSpQDcs50aFbAFBCxKnumXOzdmrQoGYdmtjqhSVpv4x0eZJKy0wP8AgBOn4+D9XPIMUgdpsG7bMEsZqu5m3SkAEHxHeJYWCEp1BgoycXlC6lOFWGiosoTNqNj0JmdnNHZqVdE1A7i+o0J4jWEXGdmJ1MXbOjctNw3Mbo+mcUwdFRIMqaNQGO9CwPeTwvHMghdPNVTzrs7E6KHFouLEuTCuHWsHmL1QfZ9v+TlFMbREs3jq1bsnTzgSkdmqz5dAenCEvaPZaZT9730cRu6iPTi0XrPqFGrtw2AaRN4nr5YaIKcsY8rlGzQqHJpyexZl+7HkayFnKI9hj5ALslFopTUOvKNT6RNNqCLJ8+EZhUv61jvBgMbi7u6UYtR7EUqmZRESIowpWUhwbRfTK75PBRSYty5H1ieoiUtzIVxiabB8iVkGXMXDah3ALpANnbdcKH2TugdVzSonQh3s4Yn7wtfmQDzMPVLhySshSQQbFxFyr2QSoZkgHkoO3RQZQ82iZUccG4qrfIi06gB9pJ4o/QsT1cxutL7pa+oZXmR84OVOzeW4zyzxAC0+LZSPIwOn4LMJt2E3qrs1f6gD8Yryi1yNhjJLhdN3v4CgeAnKynoyyB6Q84SVWGRLX/6ylHz7SE+gwSckh6dbfgmqy9QTaG/DjlYKQ2tjNAPi88X8IQ1v+f5G+gSpVsoMJQL6rmA/6e1v5QzUlbo85XSTSnL0KuzU3XMIW6eoSk3ygc15/wD9iPSC6cfkoF6hQ5IkP4OlA+MRHb8/8Bl+fm4cHe+wtf8A3C46s6m8hGTqkJuuYANAmVZ/wmY7v/Ml+EK0/bCmOsyctrN3EueRdS/SIU7STFH/AJeRlP3iHUR/3ZoJH9B6w5Z/Pz+oiTS5GSfPLAgdhLf3lOFKJ+yhIGbMeCQC+8xawylCmU2VAbKC2ZZGilAWSAQCEjRg+gAX8PpJkwqVOU6+6LEkst2BUbtZVnbkIdJSAkADQADyhsafdnk01klhG9pmDlctM9A76Dfnw8w48odgYgraYTZakH7QIfgdx84NPDK91R+LSce/b3OU4HiWdIL3bzT+o1gwoAuhfeBtfeDCtU05p5riyVE2+6rek+MHkzApCVjcWPyi3F52ZxEm6bzHgSNqNjlSlGZJBVL1IF1J8N4hYUxjskqrBLG404vHONt8J7GdmQGQu44A7xCnDDydF07qXxcU5cgUpDaRkYkEiMhc3ubaLGHU2d4wyskxB5sfGL+CoyljFzGqF0Ejr4x7Tsc3KvirpfDK82Uy1cwlY+BieaGUlXSNJas6ZK+LoPk/xEWa1DISeHyjyK0pNNJ+39P6F2jxQZiNFAkXGrWsTrDVguLpJyqs8A8Mw9NRIKkhpksjN+IEOCed/SIBLKSxhx0lCWqnF/Qf5mHpVcaGBdXs4hT928RYHjBDJUYbadQUHgWPTOeTdlgC6Q3QMfSK1Vs5NUO7NmpUNGmzADyIBjps2lBiuKccIHCDUmjlasInKJBXMEwaoMxTTA2qb66W0MS4PgUmcGdSFBiQs5gVCxbXLppHS6zC0TUsbEaK3iFDEsNmS5mZwibZlaJmAaAnjwPgYhwT3QFWOtZj9ilT0yaKqUjsTMlzAlaClBVlUzLSGezjwtxhvolKU2VBQn8bA+ABPq0VMAxTtQtCwBMlm/q4/wBJ8o3x/HUUshUw94ggJSNVKOg5QnEtWldwqcYTjrfbkPYbKuneVLVMPQMgf7PWDkL+zFcJ8tE4JKQUJACtQfteo9YOiZDpRcfC+xLae6NlRgXHqVAxBMsYE8Ie2VGBOmJOimWOWbU6/eBgPhBIzS1bww66gw5ba0+ZMtfHMg/7huPA8ISJa7v9pB8xFiLykziOoU/hXE49s5+5kqf9YRG2NUPbUqxqUupP8u7xihVTWnqb7Rt4wfw+cCnL4eESnkr0vlVIyRyqQoECMixi9H2U+YjcFFuhuPjGRVnyd7SanBSXcNSaUG41HmII0/eSUnWBOGVT2BL/AHVXf8qt/Q36wWkqu4hsWcVcRknhgXssgmI+4pMxP5Sb/OCy0Og+cVcTtNb7yFDrw+cT0ZeWOaRELnAVSTlGM/z82Cvsxqh2k+Ud+U+jQyYthAJ0jmWAVxkVyS9l90/EfD1jtciamYkHiImL2OptWnTRz6ppVSzy+EM2y+Jk90mL1fhwINoXaOnMucBzgnhlk6APQxBPlbxG1Ot0iNZpgMEmqYq4xRCfJXLNiQQFb0ncRE6JkbvEp4PZOEyJ0/CqwCoBWh/ev30l3UCd/eLvzi7tZi4q5siTJUVhRSr+ZVgOod46rtDs/KrJRRNSDwLXSeIjnuzWy6aasKFLzFBCgm7BypJsRez31i3CcJyU5reIdOi5KSi0k+f8HU8FpxLkoSNAAPAAAegEX3iGVMBtE2WKcnl5BNZNReLM0uHgNWApuImw6ucMYjB482glZqZfFBSsa7jfS+hMc4xBOSYFMwNjZvjHVJiAsKQdFpUnzBEctrkkyyNCnlwLGGQ4OZ65TxVhP1WPz7g6ulNOSr8LerfAxcwWr+syvEC1hSEk/ZcHy/tFHZhbzM3Ex7Pi9zKjHMMv9kz2hUmVSJwFlDKeo09IyDWP0Zn060DXMFC34r+keQM4bnQ9P6jCNBKQlITZJ3vByhUVIBNy5D8hHsZERMu58pBj3vSDvdQ/0mPcNP1KOkZGRL8zE/uI/nqL+Ifx0HmPjHYdnZh7MX4RkZEQOksf1aGGZdIeANQkdqm0ZGQSLwfkaR6oxkZAkkcYTGRkSQWpGkIFSsjE1sWdKX5sotGRkMpcst2nmfsxxrjlWGtf5wbl3TGRkKZWB+IJ7pgFRrIXGRke7HhkplXEc8xFI7eeGtnmhv5jGRkHT5MDr/6uHuLUxREmdyBaIdk9U+EZGQP7SMn9zP3X8huodfOMjIyHPkr0P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8" name="Picture 12" descr="http://worth1000.s3.amazonaws.com/submissions/6995000/6995180_af5c_1024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3117003" cy="5638800"/>
          </a:xfrm>
          <a:prstGeom prst="rect">
            <a:avLst/>
          </a:prstGeom>
          <a:noFill/>
        </p:spPr>
      </p:pic>
      <p:pic>
        <p:nvPicPr>
          <p:cNvPr id="45070" name="Picture 14" descr="http://www.alternativelooks.com/wp-content/uploads/2012/03/neckstre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264036" cy="39624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5473700"/>
            <a:ext cx="91440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Drive reduction doesn’t explain…</a:t>
            </a:r>
          </a:p>
        </p:txBody>
      </p:sp>
    </p:spTree>
    <p:extLst>
      <p:ext uri="{BB962C8B-B14F-4D97-AF65-F5344CB8AC3E}">
        <p14:creationId xmlns:p14="http://schemas.microsoft.com/office/powerpoint/2010/main" val="13784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Drive reduction doesn’t explain…</a:t>
            </a:r>
          </a:p>
        </p:txBody>
      </p:sp>
      <p:pic>
        <p:nvPicPr>
          <p:cNvPr id="149508" name="Picture 4" descr="COAST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95450"/>
            <a:ext cx="5257800" cy="5114925"/>
          </a:xfrm>
          <a:noFill/>
        </p:spPr>
      </p:pic>
    </p:spTree>
    <p:extLst>
      <p:ext uri="{BB962C8B-B14F-4D97-AF65-F5344CB8AC3E}">
        <p14:creationId xmlns:p14="http://schemas.microsoft.com/office/powerpoint/2010/main" val="296584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3. Arousal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5052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 are motivated to seek an optimum level of arousal.</a:t>
            </a:r>
          </a:p>
        </p:txBody>
      </p:sp>
      <p:pic>
        <p:nvPicPr>
          <p:cNvPr id="7" name="Picture 6" descr="rela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430" y="1371600"/>
            <a:ext cx="329752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ressed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23923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aking-test-0407-m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2095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69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AROUSAL THEORY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altLang="en-US" sz="3200" dirty="0" smtClean="0">
                <a:solidFill>
                  <a:schemeClr val="accent1"/>
                </a:solidFill>
                <a:latin typeface="+mj-lt"/>
              </a:rPr>
              <a:t>People do things in order to seek out an optimal level of arousal for a given moment</a:t>
            </a:r>
          </a:p>
          <a:p>
            <a:endParaRPr lang="en-US" altLang="en-US" sz="3200" dirty="0" smtClean="0">
              <a:latin typeface="+mj-lt"/>
            </a:endParaRPr>
          </a:p>
          <a:p>
            <a:r>
              <a:rPr lang="en-US" altLang="en-US" sz="3200" dirty="0" smtClean="0">
                <a:latin typeface="+mj-lt"/>
              </a:rPr>
              <a:t>I want a high level or arousal – let’s do something epic tonight.</a:t>
            </a:r>
          </a:p>
          <a:p>
            <a:r>
              <a:rPr lang="en-US" altLang="en-US" sz="3200" dirty="0" smtClean="0">
                <a:latin typeface="+mj-lt"/>
              </a:rPr>
              <a:t>I want a low level of arousal – let’s stay in tonight.</a:t>
            </a:r>
          </a:p>
          <a:p>
            <a:r>
              <a:rPr lang="en-US" altLang="en-US" sz="3200" dirty="0" smtClean="0">
                <a:latin typeface="+mj-lt"/>
              </a:rPr>
              <a:t>I am bored with my life I need a new job.</a:t>
            </a:r>
          </a:p>
          <a:p>
            <a:r>
              <a:rPr lang="en-US" altLang="en-US" sz="3200" dirty="0" smtClean="0">
                <a:latin typeface="+mj-lt"/>
              </a:rPr>
              <a:t>I am stressed at work, let’s take a vacation.</a:t>
            </a:r>
          </a:p>
        </p:txBody>
      </p:sp>
    </p:spTree>
    <p:extLst>
      <p:ext uri="{BB962C8B-B14F-4D97-AF65-F5344CB8AC3E}">
        <p14:creationId xmlns:p14="http://schemas.microsoft.com/office/powerpoint/2010/main" val="82215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aringzero.net/screen_res/nz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249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56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YERKES-DODSON LAW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746251"/>
            <a:ext cx="8686800" cy="4876800"/>
          </a:xfrm>
        </p:spPr>
        <p:txBody>
          <a:bodyPr/>
          <a:lstStyle/>
          <a:p>
            <a:pPr lvl="1"/>
            <a:r>
              <a:rPr lang="en-US" altLang="en-US" dirty="0" smtClean="0">
                <a:latin typeface="+mj-lt"/>
              </a:rPr>
              <a:t>States that there is an optimal level of arousal for best performance on any task</a:t>
            </a:r>
          </a:p>
          <a:p>
            <a:pPr lvl="1"/>
            <a:r>
              <a:rPr lang="en-US" altLang="en-US" dirty="0" smtClean="0">
                <a:latin typeface="+mj-lt"/>
              </a:rPr>
              <a:t>The more complex the task, the lower the level of arousal that can be tolerated without interfering with performance</a:t>
            </a:r>
          </a:p>
          <a:p>
            <a:endParaRPr lang="en-US" altLang="en-US" dirty="0" smtClean="0">
              <a:latin typeface="+mj-lt"/>
            </a:endParaRPr>
          </a:p>
        </p:txBody>
      </p:sp>
      <p:pic>
        <p:nvPicPr>
          <p:cNvPr id="21508" name="Picture 3" descr="Fig09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78486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10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72831-C6F7-42F6-9D1A-39D4C145496D}" type="slidenum">
              <a:rPr lang="en-US"/>
              <a:pPr/>
              <a:t>21</a:t>
            </a:fld>
            <a:endParaRPr lang="en-US"/>
          </a:p>
        </p:txBody>
      </p:sp>
      <p:pic>
        <p:nvPicPr>
          <p:cNvPr id="15364" name="Picture 3" descr="Fig09-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48000"/>
            <a:ext cx="9144000" cy="2862696"/>
          </a:xfrm>
          <a:noFill/>
        </p:spPr>
      </p:pic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2400"/>
            <a:ext cx="3657600" cy="28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87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tfiles.art.com/images/-/Jacob-Halaska/Bungee-Jumper-Kuta-Beach-Bali-Indonesia-Photographic-Print-C12724802.jpeg"/>
          <p:cNvPicPr>
            <a:picLocks noChangeAspect="1" noChangeArrowheads="1"/>
          </p:cNvPicPr>
          <p:nvPr/>
        </p:nvPicPr>
        <p:blipFill>
          <a:blip r:embed="rId2" cstate="print"/>
          <a:srcRect l="11913" t="6741" r="10442" b="4370"/>
          <a:stretch>
            <a:fillRect/>
          </a:stretch>
        </p:blipFill>
        <p:spPr bwMode="auto">
          <a:xfrm>
            <a:off x="-152400" y="0"/>
            <a:ext cx="44958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imagecache2.allposters.com/images/pic/EUR/2400-1295~Take-Risks-Extreme-Sport-Posters.jpg"/>
          <p:cNvPicPr>
            <a:picLocks noChangeAspect="1" noChangeArrowheads="1"/>
          </p:cNvPicPr>
          <p:nvPr/>
        </p:nvPicPr>
        <p:blipFill>
          <a:blip r:embed="rId3" cstate="print"/>
          <a:srcRect l="8000" t="5333" r="9332" b="14667"/>
          <a:stretch>
            <a:fillRect/>
          </a:stretch>
        </p:blipFill>
        <p:spPr bwMode="auto">
          <a:xfrm>
            <a:off x="4267200" y="-220663"/>
            <a:ext cx="4876800" cy="70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kihaussteamboat.com/clim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513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www.jacoozi.com/blog/wp-content/uploads/2007/01/rock-cli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543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08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igitalfreak.net/wp-content/uploads/2007/01/04shang5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764" y="320675"/>
            <a:ext cx="9210764" cy="609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33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Abraham Maslow </a:t>
            </a:r>
          </a:p>
        </p:txBody>
      </p:sp>
      <p:pic>
        <p:nvPicPr>
          <p:cNvPr id="123908" name="Picture 4" descr="mas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066800"/>
            <a:ext cx="3994150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2562889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4. Maslow’s Hierarchy of Needs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524000"/>
            <a:ext cx="35052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Abraham Maslow said we are motivated by needs, and all needs are not created equal.</a:t>
            </a:r>
          </a:p>
          <a:p>
            <a:r>
              <a:rPr lang="en-US" dirty="0" smtClean="0">
                <a:latin typeface="Arial"/>
                <a:cs typeface="Arial"/>
              </a:rPr>
              <a:t>We are driven to satisfy the lower level needs first.</a:t>
            </a:r>
          </a:p>
          <a:p>
            <a:endParaRPr lang="en-US" dirty="0" smtClean="0"/>
          </a:p>
        </p:txBody>
      </p:sp>
      <p:pic>
        <p:nvPicPr>
          <p:cNvPr id="5" name="Picture 5" descr="mas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5958122" cy="5257800"/>
          </a:xfrm>
        </p:spPr>
      </p:pic>
    </p:spTree>
    <p:extLst>
      <p:ext uri="{BB962C8B-B14F-4D97-AF65-F5344CB8AC3E}">
        <p14:creationId xmlns:p14="http://schemas.microsoft.com/office/powerpoint/2010/main" val="28627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4582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</a:rPr>
              <a:t>Criticisms of Maslow’s Hierarchy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Seen as far too simplistic.</a:t>
            </a:r>
          </a:p>
          <a:p>
            <a:pPr eaLnBrk="1" hangingPunct="1">
              <a:defRPr/>
            </a:pPr>
            <a:r>
              <a:rPr lang="en-US" smtClean="0"/>
              <a:t>Does not predict or explain.</a:t>
            </a:r>
          </a:p>
          <a:p>
            <a:pPr eaLnBrk="1" hangingPunct="1">
              <a:defRPr/>
            </a:pPr>
            <a:r>
              <a:rPr lang="en-US" smtClean="0"/>
              <a:t>People may not have to satisfy one kind of need before addressing another.</a:t>
            </a:r>
          </a:p>
          <a:p>
            <a:pPr eaLnBrk="1" hangingPunct="1">
              <a:defRPr/>
            </a:pPr>
            <a:r>
              <a:rPr lang="en-US" smtClean="0"/>
              <a:t>The needs that are most important to people’s satisfaction with life do not always correspond to Maslow’s hierarchy.</a:t>
            </a:r>
          </a:p>
          <a:p>
            <a:pPr eaLnBrk="1" hangingPunct="1">
              <a:defRPr/>
            </a:pPr>
            <a:r>
              <a:rPr lang="en-US" smtClean="0"/>
              <a:t>Ordering of needs varies among cultures.</a:t>
            </a:r>
          </a:p>
        </p:txBody>
      </p:sp>
    </p:spTree>
    <p:extLst>
      <p:ext uri="{BB962C8B-B14F-4D97-AF65-F5344CB8AC3E}">
        <p14:creationId xmlns:p14="http://schemas.microsoft.com/office/powerpoint/2010/main" val="69293324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OfficeSpaceMotiv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8"/>
          <p:cNvSpPr>
            <a:spLocks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171" name="Rectangle 56"/>
          <p:cNvSpPr>
            <a:spLocks noChangeArrowheads="1"/>
          </p:cNvSpPr>
          <p:nvPr/>
        </p:nvSpPr>
        <p:spPr bwMode="auto">
          <a:xfrm>
            <a:off x="0" y="0"/>
            <a:ext cx="1500188" cy="1066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575" y="76200"/>
            <a:ext cx="9115425" cy="6489700"/>
            <a:chOff x="70660" y="99352"/>
            <a:chExt cx="8956964" cy="5975296"/>
          </a:xfrm>
        </p:grpSpPr>
        <p:sp>
          <p:nvSpPr>
            <p:cNvPr id="12" name="Oval 11"/>
            <p:cNvSpPr/>
            <p:nvPr/>
          </p:nvSpPr>
          <p:spPr>
            <a:xfrm>
              <a:off x="3908022" y="1961516"/>
              <a:ext cx="1856286" cy="98954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Motivation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&amp;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Emotion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28160" y="2171996"/>
              <a:ext cx="1294720" cy="53350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2000" b="1" dirty="0">
                  <a:latin typeface="+mj-lt"/>
                </a:rPr>
                <a:t>Stress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2" idx="6"/>
              <a:endCxn id="13" idx="1"/>
            </p:cNvCxnSpPr>
            <p:nvPr/>
          </p:nvCxnSpPr>
          <p:spPr>
            <a:xfrm flipV="1">
              <a:off x="5764307" y="2438751"/>
              <a:ext cx="1063853" cy="1754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895338" y="1242376"/>
              <a:ext cx="1143410" cy="4575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Sources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92181" y="1220451"/>
              <a:ext cx="1193326" cy="45750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Measures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51559" y="466231"/>
              <a:ext cx="1230763" cy="45750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Theories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246317" y="3084077"/>
              <a:ext cx="990538" cy="4575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Effects</a:t>
              </a:r>
            </a:p>
          </p:txBody>
        </p:sp>
        <p:cxnSp>
          <p:nvCxnSpPr>
            <p:cNvPr id="19" name="Straight Arrow Connector 18"/>
            <p:cNvCxnSpPr>
              <a:stCxn id="13" idx="0"/>
              <a:endCxn id="17" idx="2"/>
            </p:cNvCxnSpPr>
            <p:nvPr/>
          </p:nvCxnSpPr>
          <p:spPr>
            <a:xfrm flipH="1" flipV="1">
              <a:off x="7466161" y="923732"/>
              <a:ext cx="9359" cy="124826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0"/>
              <a:endCxn id="16" idx="2"/>
            </p:cNvCxnSpPr>
            <p:nvPr/>
          </p:nvCxnSpPr>
          <p:spPr>
            <a:xfrm flipV="1">
              <a:off x="7475521" y="1677953"/>
              <a:ext cx="914103" cy="49404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7820259" y="2951065"/>
              <a:ext cx="1207365" cy="60366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Coping</a:t>
              </a:r>
            </a:p>
          </p:txBody>
        </p:sp>
        <p:cxnSp>
          <p:nvCxnSpPr>
            <p:cNvPr id="22" name="Straight Arrow Connector 21"/>
            <p:cNvCxnSpPr>
              <a:stCxn id="13" idx="2"/>
              <a:endCxn id="21" idx="0"/>
            </p:cNvCxnSpPr>
            <p:nvPr/>
          </p:nvCxnSpPr>
          <p:spPr>
            <a:xfrm>
              <a:off x="7475520" y="2705505"/>
              <a:ext cx="948422" cy="24556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527610" y="2171996"/>
              <a:ext cx="1509986" cy="571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Motivation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21497" y="748332"/>
              <a:ext cx="1188646" cy="74398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>
                  <a:latin typeface="+mj-lt"/>
                </a:rPr>
                <a:t>Maslow’s Hierarchy of Needs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1580" y="99352"/>
              <a:ext cx="1277560" cy="7322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Drive Reduction Theory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744437" y="309832"/>
              <a:ext cx="1077893" cy="6139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Arousal Theory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0660" y="2063833"/>
              <a:ext cx="1102852" cy="63290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>
                  <a:latin typeface="+mj-lt"/>
                </a:rPr>
                <a:t>Intrinsic/</a:t>
              </a:r>
            </a:p>
            <a:p>
              <a:pPr algn="ctr" eaLnBrk="1" hangingPunct="1">
                <a:defRPr/>
              </a:pPr>
              <a:r>
                <a:rPr lang="en-US" sz="1400" b="1" dirty="0">
                  <a:latin typeface="+mj-lt"/>
                </a:rPr>
                <a:t>Extrinsic Motivation</a:t>
              </a:r>
            </a:p>
          </p:txBody>
        </p:sp>
        <p:cxnSp>
          <p:nvCxnSpPr>
            <p:cNvPr id="28" name="Straight Arrow Connector 27"/>
            <p:cNvCxnSpPr>
              <a:stCxn id="23" idx="0"/>
              <a:endCxn id="26" idx="2"/>
            </p:cNvCxnSpPr>
            <p:nvPr/>
          </p:nvCxnSpPr>
          <p:spPr>
            <a:xfrm flipV="1">
              <a:off x="2282603" y="923732"/>
              <a:ext cx="780" cy="124826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1"/>
              <a:endCxn id="27" idx="3"/>
            </p:cNvCxnSpPr>
            <p:nvPr/>
          </p:nvCxnSpPr>
          <p:spPr>
            <a:xfrm flipH="1" flipV="1">
              <a:off x="1173512" y="2380284"/>
              <a:ext cx="354098" cy="77469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0"/>
              <a:endCxn id="24" idx="2"/>
            </p:cNvCxnSpPr>
            <p:nvPr/>
          </p:nvCxnSpPr>
          <p:spPr>
            <a:xfrm flipV="1">
              <a:off x="2282603" y="1492321"/>
              <a:ext cx="1633218" cy="67967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33" idx="0"/>
              <a:endCxn id="25" idx="2"/>
            </p:cNvCxnSpPr>
            <p:nvPr/>
          </p:nvCxnSpPr>
          <p:spPr>
            <a:xfrm flipH="1" flipV="1">
              <a:off x="719580" y="831648"/>
              <a:ext cx="15599" cy="23386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0"/>
              <a:endCxn id="33" idx="3"/>
            </p:cNvCxnSpPr>
            <p:nvPr/>
          </p:nvCxnSpPr>
          <p:spPr>
            <a:xfrm flipH="1" flipV="1">
              <a:off x="1251507" y="1360771"/>
              <a:ext cx="1031095" cy="8112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218851" y="1065515"/>
              <a:ext cx="1032656" cy="5905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Human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Drives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981338" y="3931844"/>
              <a:ext cx="1371154" cy="4575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Theories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of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Emotion</a:t>
              </a:r>
            </a:p>
          </p:txBody>
        </p:sp>
        <p:cxnSp>
          <p:nvCxnSpPr>
            <p:cNvPr id="35" name="Straight Arrow Connector 34"/>
            <p:cNvCxnSpPr>
              <a:stCxn id="12" idx="4"/>
              <a:endCxn id="34" idx="0"/>
            </p:cNvCxnSpPr>
            <p:nvPr/>
          </p:nvCxnSpPr>
          <p:spPr>
            <a:xfrm flipH="1">
              <a:off x="4666915" y="2951065"/>
              <a:ext cx="169250" cy="98077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619746" y="4675833"/>
              <a:ext cx="1662857" cy="3990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James-Lange 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764307" y="4860003"/>
              <a:ext cx="1372715" cy="60951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Cognitive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Appraisal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10975" y="5472441"/>
              <a:ext cx="1358676" cy="6022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 err="1">
                  <a:latin typeface="+mj-lt"/>
                </a:rPr>
                <a:t>Schachter</a:t>
              </a:r>
              <a:r>
                <a:rPr lang="en-US" dirty="0">
                  <a:latin typeface="+mj-lt"/>
                </a:rPr>
                <a:t> </a:t>
              </a:r>
              <a:r>
                <a:rPr lang="en-US" b="1" dirty="0">
                  <a:latin typeface="+mj-lt"/>
                </a:rPr>
                <a:t>two-factor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536969" y="5430053"/>
              <a:ext cx="1491267" cy="5335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Cannon-Bard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723647" y="3933306"/>
              <a:ext cx="1449150" cy="49550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+mj-lt"/>
                </a:rPr>
                <a:t>Opponent Process</a:t>
              </a:r>
            </a:p>
          </p:txBody>
        </p:sp>
        <p:cxnSp>
          <p:nvCxnSpPr>
            <p:cNvPr id="41" name="Straight Arrow Connector 40"/>
            <p:cNvCxnSpPr>
              <a:stCxn id="34" idx="2"/>
              <a:endCxn id="36" idx="0"/>
            </p:cNvCxnSpPr>
            <p:nvPr/>
          </p:nvCxnSpPr>
          <p:spPr>
            <a:xfrm flipH="1">
              <a:off x="1451175" y="4389346"/>
              <a:ext cx="3216520" cy="28648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2"/>
              <a:endCxn id="37" idx="0"/>
            </p:cNvCxnSpPr>
            <p:nvPr/>
          </p:nvCxnSpPr>
          <p:spPr>
            <a:xfrm>
              <a:off x="4667695" y="4389346"/>
              <a:ext cx="1782969" cy="47065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2"/>
              <a:endCxn id="38" idx="0"/>
            </p:cNvCxnSpPr>
            <p:nvPr/>
          </p:nvCxnSpPr>
          <p:spPr>
            <a:xfrm>
              <a:off x="4667695" y="4389346"/>
              <a:ext cx="23398" cy="108309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2"/>
              <a:endCxn id="39" idx="0"/>
            </p:cNvCxnSpPr>
            <p:nvPr/>
          </p:nvCxnSpPr>
          <p:spPr>
            <a:xfrm flipH="1">
              <a:off x="2282603" y="4389346"/>
              <a:ext cx="2385092" cy="1040707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3"/>
              <a:endCxn id="40" idx="1"/>
            </p:cNvCxnSpPr>
            <p:nvPr/>
          </p:nvCxnSpPr>
          <p:spPr>
            <a:xfrm>
              <a:off x="5352492" y="4159864"/>
              <a:ext cx="1371155" cy="20463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0"/>
              <a:endCxn id="15" idx="2"/>
            </p:cNvCxnSpPr>
            <p:nvPr/>
          </p:nvCxnSpPr>
          <p:spPr>
            <a:xfrm flipH="1" flipV="1">
              <a:off x="6466263" y="1699878"/>
              <a:ext cx="1009258" cy="47211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2"/>
              <a:endCxn id="18" idx="0"/>
            </p:cNvCxnSpPr>
            <p:nvPr/>
          </p:nvCxnSpPr>
          <p:spPr>
            <a:xfrm flipH="1">
              <a:off x="6742366" y="2705505"/>
              <a:ext cx="733154" cy="37857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/>
          <p:cNvCxnSpPr>
            <a:stCxn id="12" idx="2"/>
            <a:endCxn id="23" idx="3"/>
          </p:cNvCxnSpPr>
          <p:nvPr/>
        </p:nvCxnSpPr>
        <p:spPr bwMode="auto">
          <a:xfrm flipH="1">
            <a:off x="3048000" y="2636044"/>
            <a:ext cx="885825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23" idx="2"/>
            <a:endCxn id="170" idx="0"/>
          </p:cNvCxnSpPr>
          <p:nvPr/>
        </p:nvCxnSpPr>
        <p:spPr bwMode="auto">
          <a:xfrm flipH="1">
            <a:off x="2147888" y="2947988"/>
            <a:ext cx="131762" cy="42386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 bwMode="auto">
          <a:xfrm>
            <a:off x="1066800" y="3371850"/>
            <a:ext cx="2162175" cy="593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latin typeface="+mj-lt"/>
              </a:rPr>
              <a:t>Explain complex motives</a:t>
            </a:r>
            <a:r>
              <a:rPr lang="en-US" b="1" dirty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(eating, aggression, achievement and sex)</a:t>
            </a:r>
            <a:endParaRPr lang="en-US" b="1" dirty="0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202">
            <a:off x="1214368" y="1060054"/>
            <a:ext cx="963825" cy="986441"/>
          </a:xfrm>
          <a:prstGeom prst="ellipse">
            <a:avLst/>
          </a:prstGeom>
        </p:spPr>
      </p:pic>
      <p:sp>
        <p:nvSpPr>
          <p:cNvPr id="51" name="AutoShape 55"/>
          <p:cNvSpPr>
            <a:spLocks noChangeArrowheads="1"/>
          </p:cNvSpPr>
          <p:nvPr/>
        </p:nvSpPr>
        <p:spPr bwMode="auto">
          <a:xfrm>
            <a:off x="2057400" y="990600"/>
            <a:ext cx="990600" cy="609600"/>
          </a:xfrm>
          <a:prstGeom prst="wedgeRoundRectCallout">
            <a:avLst>
              <a:gd name="adj1" fmla="val -62311"/>
              <a:gd name="adj2" fmla="val 8948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Franklin Gothic Medium" panose="020B060302010202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9125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Arial" charset="0"/>
              </a:rPr>
              <a:t>Motivation Theories/Perspectives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" charset="0"/>
              </a:rPr>
              <a:t>1.  Instinct/Evolutionary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" charset="0"/>
              </a:rPr>
              <a:t>2.  Drive Reduction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" charset="0"/>
              </a:rPr>
              <a:t>3.  Optimum Arousal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" charset="0"/>
              </a:rPr>
              <a:t>4.  Maslow’s Hierarchy </a:t>
            </a:r>
            <a:endParaRPr lang="en-US" b="1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motiva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2349500"/>
            <a:ext cx="52768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40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1. Instinct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Instinct Perspective</a:t>
            </a:r>
            <a:r>
              <a:rPr lang="en-US" dirty="0" smtClean="0">
                <a:latin typeface="Comic Sans MS" pitchFamily="66" charset="0"/>
              </a:rPr>
              <a:t>: we are motivated by our inborn, automated behaviors.</a:t>
            </a:r>
          </a:p>
          <a:p>
            <a:pPr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INFANT Reflexes:</a:t>
            </a:r>
          </a:p>
          <a:p>
            <a:pPr>
              <a:buFontTx/>
              <a:buNone/>
            </a:pPr>
            <a:r>
              <a:rPr lang="en-US" dirty="0" smtClean="0"/>
              <a:t>Rooting:	Grasping:</a:t>
            </a:r>
          </a:p>
          <a:p>
            <a:pPr>
              <a:buFontTx/>
              <a:buNone/>
            </a:pPr>
            <a:r>
              <a:rPr lang="en-US" dirty="0" err="1" smtClean="0"/>
              <a:t>Babinski</a:t>
            </a:r>
            <a:r>
              <a:rPr lang="en-US" dirty="0" smtClean="0"/>
              <a:t>:	Moro:</a:t>
            </a:r>
          </a:p>
          <a:p>
            <a:pPr>
              <a:buFontTx/>
              <a:buNone/>
            </a:pPr>
            <a:r>
              <a:rPr lang="en-US" dirty="0" smtClean="0"/>
              <a:t>Sucking: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7" name="Content Placeholder 6" descr="salmon_swimming_hg_clr.gif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514600"/>
            <a:ext cx="3714750" cy="1733550"/>
          </a:xfrm>
        </p:spPr>
      </p:pic>
    </p:spTree>
    <p:extLst>
      <p:ext uri="{BB962C8B-B14F-4D97-AF65-F5344CB8AC3E}">
        <p14:creationId xmlns:p14="http://schemas.microsoft.com/office/powerpoint/2010/main" val="364531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Arial" charset="0"/>
              </a:rPr>
              <a:t>Instinct </a:t>
            </a:r>
            <a:r>
              <a:rPr lang="en-US" sz="5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5400" b="1" dirty="0" smtClean="0">
                <a:solidFill>
                  <a:srgbClr val="FF0000"/>
                </a:solidFill>
                <a:latin typeface="Arial" charset="0"/>
              </a:rPr>
              <a:t>Evolutionary</a:t>
            </a:r>
          </a:p>
        </p:txBody>
      </p:sp>
      <p:pic>
        <p:nvPicPr>
          <p:cNvPr id="81925" name="Picture 5" descr="darw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91" b="4001"/>
          <a:stretch>
            <a:fillRect/>
          </a:stretch>
        </p:blipFill>
        <p:spPr>
          <a:xfrm>
            <a:off x="5383213" y="1524000"/>
            <a:ext cx="3760787" cy="5181600"/>
          </a:xfr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953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Idea that instincts control behavior has been replaced by the evolutionary perspective, which searches for the adaptive functions of behavior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1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222250" y="0"/>
            <a:ext cx="9842500" cy="1143000"/>
          </a:xfrm>
        </p:spPr>
        <p:txBody>
          <a:bodyPr/>
          <a:lstStyle/>
          <a:p>
            <a:r>
              <a:rPr lang="en-US" sz="4800" dirty="0" smtClean="0">
                <a:latin typeface="Arial"/>
                <a:cs typeface="Arial"/>
              </a:rPr>
              <a:t>2. Drive-Reduction Perspective</a:t>
            </a:r>
          </a:p>
        </p:txBody>
      </p:sp>
      <p:pic>
        <p:nvPicPr>
          <p:cNvPr id="5" name="Content Placeholder 4" descr="jim_chasing_mr_bacon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" y="960438"/>
            <a:ext cx="2743200" cy="32115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Our behavior is motivated by </a:t>
            </a:r>
            <a:r>
              <a:rPr lang="en-US" b="1" dirty="0" smtClean="0">
                <a:latin typeface="Comic Sans MS" pitchFamily="66" charset="0"/>
              </a:rPr>
              <a:t>BIOLOGICAL NEEDS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Body wants to maintain </a:t>
            </a:r>
            <a:r>
              <a:rPr lang="en-US" b="1" dirty="0" smtClean="0">
                <a:latin typeface="Comic Sans MS" pitchFamily="66" charset="0"/>
              </a:rPr>
              <a:t>HOMEOSTASIS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When we are not, we have a </a:t>
            </a:r>
            <a:r>
              <a:rPr lang="en-US" b="1" dirty="0" smtClean="0">
                <a:latin typeface="Comic Sans MS" pitchFamily="66" charset="0"/>
              </a:rPr>
              <a:t>need</a:t>
            </a:r>
            <a:r>
              <a:rPr lang="en-US" dirty="0" smtClean="0">
                <a:latin typeface="Comic Sans MS" pitchFamily="66" charset="0"/>
              </a:rPr>
              <a:t> that creates a </a:t>
            </a:r>
            <a:r>
              <a:rPr lang="en-US" b="1" dirty="0" smtClean="0">
                <a:latin typeface="Comic Sans MS" pitchFamily="66" charset="0"/>
              </a:rPr>
              <a:t>drive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Primary</a:t>
            </a:r>
            <a:r>
              <a:rPr lang="en-US" dirty="0" smtClean="0">
                <a:latin typeface="Comic Sans MS" pitchFamily="66" charset="0"/>
              </a:rPr>
              <a:t> versus </a:t>
            </a:r>
            <a:r>
              <a:rPr lang="en-US" b="1" dirty="0" smtClean="0">
                <a:latin typeface="Comic Sans MS" pitchFamily="66" charset="0"/>
              </a:rPr>
              <a:t>Secondary</a:t>
            </a:r>
            <a:r>
              <a:rPr lang="en-US" dirty="0" smtClean="0">
                <a:latin typeface="Comic Sans MS" pitchFamily="66" charset="0"/>
              </a:rPr>
              <a:t> drives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06232009_bathroom_line_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3444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sia_woman_tattoo_power_walk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24000"/>
            <a:ext cx="136071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ooked_turkey_walk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209800"/>
            <a:ext cx="126526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16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BIOLOGICAL DRIVES (Primary Drives)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53488" cy="5181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 smtClean="0">
                <a:latin typeface="+mj-lt"/>
              </a:rPr>
              <a:t>Unlearned drive based on a physiological state found in all animals</a:t>
            </a:r>
          </a:p>
          <a:p>
            <a:pPr>
              <a:buFontTx/>
              <a:buChar char="-"/>
            </a:pPr>
            <a:r>
              <a:rPr lang="en-US" altLang="en-US" sz="3200" dirty="0" smtClean="0">
                <a:latin typeface="+mj-lt"/>
              </a:rPr>
              <a:t>Motivate behavior necessary for survival</a:t>
            </a:r>
          </a:p>
          <a:p>
            <a:r>
              <a:rPr lang="en-US" altLang="en-US" sz="3200" dirty="0" smtClean="0">
                <a:latin typeface="+mj-lt"/>
              </a:rPr>
              <a:t>Hypothalamus</a:t>
            </a:r>
          </a:p>
          <a:p>
            <a:pPr lvl="1"/>
            <a:r>
              <a:rPr lang="en-US" altLang="en-US" sz="2800" dirty="0" smtClean="0">
                <a:latin typeface="+mj-lt"/>
              </a:rPr>
              <a:t>Hunger</a:t>
            </a:r>
          </a:p>
          <a:p>
            <a:pPr lvl="1"/>
            <a:r>
              <a:rPr lang="en-US" altLang="en-US" sz="2800" dirty="0" smtClean="0">
                <a:latin typeface="+mj-lt"/>
              </a:rPr>
              <a:t>Thirst</a:t>
            </a:r>
          </a:p>
          <a:p>
            <a:pPr lvl="1"/>
            <a:r>
              <a:rPr lang="en-US" altLang="en-US" sz="2800" dirty="0" smtClean="0">
                <a:latin typeface="+mj-lt"/>
              </a:rPr>
              <a:t>Sex</a:t>
            </a:r>
          </a:p>
          <a:p>
            <a:r>
              <a:rPr lang="en-US" altLang="en-US" sz="3200" dirty="0" smtClean="0">
                <a:latin typeface="+mj-lt"/>
              </a:rPr>
              <a:t>Evolutionary psychology talks about the four Fs (fighting, fleeing, feeding and </a:t>
            </a:r>
            <a:r>
              <a:rPr lang="en-US" altLang="en-US" sz="3200" i="1" dirty="0" smtClean="0">
                <a:latin typeface="+mj-lt"/>
              </a:rPr>
              <a:t>reproducing</a:t>
            </a:r>
            <a:r>
              <a:rPr lang="en-US" altLang="en-US" sz="3200" dirty="0" smtClean="0">
                <a:latin typeface="+mj-lt"/>
              </a:rPr>
              <a:t>).  </a:t>
            </a:r>
          </a:p>
        </p:txBody>
      </p:sp>
      <p:pic>
        <p:nvPicPr>
          <p:cNvPr id="15364" name="Picture 2" descr="http://www.organsofthebody.com/images/hypothela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06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1214</TotalTime>
  <Words>692</Words>
  <Application>Microsoft Macintosh PowerPoint</Application>
  <PresentationFormat>On-screen Show (4:3)</PresentationFormat>
  <Paragraphs>113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Venture</vt:lpstr>
      <vt:lpstr>MOTIVATION</vt:lpstr>
      <vt:lpstr>PowerPoint Presentation</vt:lpstr>
      <vt:lpstr>PowerPoint Presentation</vt:lpstr>
      <vt:lpstr>PowerPoint Presentation</vt:lpstr>
      <vt:lpstr>Motivation Theories/Perspectives</vt:lpstr>
      <vt:lpstr>1. Instinct Perspective</vt:lpstr>
      <vt:lpstr>Instinct Evolutionary</vt:lpstr>
      <vt:lpstr>2. Drive-Reduction Perspective</vt:lpstr>
      <vt:lpstr>BIOLOGICAL DRIVES (Primary Drives)</vt:lpstr>
      <vt:lpstr>PowerPoint Presentation</vt:lpstr>
      <vt:lpstr>DRIVES AND INCENTIVES</vt:lpstr>
      <vt:lpstr>DRIVES AND INCENTIVES</vt:lpstr>
      <vt:lpstr>DRIVE REDUCTION</vt:lpstr>
      <vt:lpstr>Drive Reduction Theory</vt:lpstr>
      <vt:lpstr>DRIVE REDUCTION THEORY</vt:lpstr>
      <vt:lpstr>PowerPoint Presentation</vt:lpstr>
      <vt:lpstr>Drive reduction doesn’t explain…</vt:lpstr>
      <vt:lpstr>3. Arousal Perspective</vt:lpstr>
      <vt:lpstr>AROUSAL THEORY</vt:lpstr>
      <vt:lpstr>YERKES-DODSON LAW</vt:lpstr>
      <vt:lpstr>PowerPoint Presentation</vt:lpstr>
      <vt:lpstr>PowerPoint Presentation</vt:lpstr>
      <vt:lpstr>PowerPoint Presentation</vt:lpstr>
      <vt:lpstr>PowerPoint Presentation</vt:lpstr>
      <vt:lpstr>Abraham Maslow </vt:lpstr>
      <vt:lpstr>4. Maslow’s Hierarchy of Needs</vt:lpstr>
      <vt:lpstr>Criticisms of Maslow’s Hierarchy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User</dc:creator>
  <cp:lastModifiedBy>User</cp:lastModifiedBy>
  <cp:revision>17</cp:revision>
  <dcterms:created xsi:type="dcterms:W3CDTF">2018-12-04T19:55:44Z</dcterms:created>
  <dcterms:modified xsi:type="dcterms:W3CDTF">2018-12-05T16:10:43Z</dcterms:modified>
</cp:coreProperties>
</file>