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7" r:id="rId29"/>
    <p:sldId id="288" r:id="rId30"/>
    <p:sldId id="283" r:id="rId31"/>
    <p:sldId id="284" r:id="rId32"/>
    <p:sldId id="285" r:id="rId33"/>
    <p:sldId id="286" r:id="rId34"/>
    <p:sldId id="289" r:id="rId35"/>
    <p:sldId id="290" r:id="rId36"/>
    <p:sldId id="291" r:id="rId37"/>
    <p:sldId id="292"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45" d="100"/>
          <a:sy n="45" d="100"/>
        </p:scale>
        <p:origin x="-1312"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B36719-C871-5745-B486-6C30049FA728}" type="datetimeFigureOut">
              <a:rPr lang="en-US" smtClean="0"/>
              <a:t>12/5/18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B91E10-A7ED-7342-9875-8687A47C7AC3}" type="slidenum">
              <a:rPr lang="en-US" smtClean="0"/>
              <a:t>‹#›</a:t>
            </a:fld>
            <a:endParaRPr lang="en-US"/>
          </a:p>
        </p:txBody>
      </p:sp>
    </p:spTree>
    <p:extLst>
      <p:ext uri="{BB962C8B-B14F-4D97-AF65-F5344CB8AC3E}">
        <p14:creationId xmlns:p14="http://schemas.microsoft.com/office/powerpoint/2010/main" val="336552737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b="1" kern="1200" dirty="0" smtClean="0">
                <a:solidFill>
                  <a:schemeClr val="tx1"/>
                </a:solidFill>
                <a:latin typeface="+mn-lt"/>
                <a:ea typeface="+mn-ea"/>
                <a:cs typeface="+mn-cs"/>
              </a:rPr>
              <a:t>Body Chemistry and the Brain</a:t>
            </a:r>
            <a:endParaRPr lang="en-US" sz="1200" kern="1200" dirty="0" smtClean="0">
              <a:solidFill>
                <a:schemeClr val="tx1"/>
              </a:solidFill>
              <a:latin typeface="+mn-lt"/>
              <a:ea typeface="+mn-ea"/>
              <a:cs typeface="+mn-cs"/>
            </a:endParaRPr>
          </a:p>
          <a:p>
            <a:pPr lvl="1">
              <a:buFont typeface="Arial" pitchFamily="34" charset="0"/>
              <a:buChar char="•"/>
            </a:pPr>
            <a:r>
              <a:rPr lang="en-US" sz="1200" kern="1200" dirty="0" smtClean="0">
                <a:solidFill>
                  <a:schemeClr val="tx1"/>
                </a:solidFill>
                <a:latin typeface="+mn-lt"/>
                <a:ea typeface="+mn-ea"/>
                <a:cs typeface="+mn-cs"/>
              </a:rPr>
              <a:t>People/animals automatically regulate their caloric intake to prevent energy deficits and maintain a stable body weight</a:t>
            </a:r>
          </a:p>
          <a:p>
            <a:pPr lvl="2">
              <a:buFont typeface="Arial" pitchFamily="34" charset="0"/>
              <a:buChar char="•"/>
            </a:pPr>
            <a:r>
              <a:rPr lang="en-US" sz="1200" kern="1200" dirty="0" smtClean="0">
                <a:solidFill>
                  <a:schemeClr val="tx1"/>
                </a:solidFill>
                <a:latin typeface="+mn-lt"/>
                <a:ea typeface="+mn-ea"/>
                <a:cs typeface="+mn-cs"/>
              </a:rPr>
              <a:t>One resource = </a:t>
            </a:r>
            <a:r>
              <a:rPr lang="en-US" sz="1200" b="1" kern="1200" dirty="0" smtClean="0">
                <a:solidFill>
                  <a:schemeClr val="tx1"/>
                </a:solidFill>
                <a:latin typeface="+mn-lt"/>
                <a:ea typeface="+mn-ea"/>
                <a:cs typeface="+mn-cs"/>
              </a:rPr>
              <a:t>glucose</a:t>
            </a:r>
            <a:r>
              <a:rPr lang="en-US" sz="1200" kern="1200" dirty="0" smtClean="0">
                <a:solidFill>
                  <a:schemeClr val="tx1"/>
                </a:solidFill>
                <a:latin typeface="+mn-lt"/>
                <a:ea typeface="+mn-ea"/>
                <a:cs typeface="+mn-cs"/>
              </a:rPr>
              <a:t>—blood sugar</a:t>
            </a:r>
          </a:p>
          <a:p>
            <a:pPr lvl="3">
              <a:buFont typeface="Arial" pitchFamily="34" charset="0"/>
              <a:buChar char="•"/>
            </a:pPr>
            <a:r>
              <a:rPr lang="en-US" sz="1200" kern="1200" dirty="0" smtClean="0">
                <a:solidFill>
                  <a:schemeClr val="tx1"/>
                </a:solidFill>
                <a:latin typeface="+mn-lt"/>
                <a:ea typeface="+mn-ea"/>
                <a:cs typeface="+mn-cs"/>
              </a:rPr>
              <a:t>Increases in the hormone </a:t>
            </a:r>
            <a:r>
              <a:rPr lang="en-US" sz="1200" i="1" kern="1200" dirty="0" smtClean="0">
                <a:solidFill>
                  <a:schemeClr val="tx1"/>
                </a:solidFill>
                <a:latin typeface="+mn-lt"/>
                <a:ea typeface="+mn-ea"/>
                <a:cs typeface="+mn-cs"/>
              </a:rPr>
              <a:t>insulin</a:t>
            </a:r>
            <a:r>
              <a:rPr lang="en-US" sz="1200" kern="1200" dirty="0" smtClean="0">
                <a:solidFill>
                  <a:schemeClr val="tx1"/>
                </a:solidFill>
                <a:latin typeface="+mn-lt"/>
                <a:ea typeface="+mn-ea"/>
                <a:cs typeface="+mn-cs"/>
              </a:rPr>
              <a:t> (secreted by the pancreas) diminishes blood glucose by converting it to stored fat.  If your blood glucose level drops, you won’t consciously feel this change.  But your brain—which automatically recognizes this, will trigger hunger</a:t>
            </a:r>
          </a:p>
          <a:p>
            <a:pPr lvl="3">
              <a:buFont typeface="Arial" pitchFamily="34" charset="0"/>
              <a:buChar char="•"/>
            </a:pPr>
            <a:r>
              <a:rPr lang="en-US" sz="1200" kern="1200" dirty="0" smtClean="0">
                <a:solidFill>
                  <a:schemeClr val="tx1"/>
                </a:solidFill>
                <a:latin typeface="+mn-lt"/>
                <a:ea typeface="+mn-ea"/>
                <a:cs typeface="+mn-cs"/>
              </a:rPr>
              <a:t>Signals from your stomach, intestines and live all signal your brain to motivate you to eat or not</a:t>
            </a:r>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D8441BF6-F574-4D35-B7B3-0AB3B11F4ABA}" type="slidenum">
              <a:rPr lang="en-US" smtClean="0"/>
              <a:pPr>
                <a:defRPr/>
              </a:pPr>
              <a:t>5</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60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The critics say it is too simplistic. some say weight control is more about learning and cognition than with the hypothalamus </a:t>
            </a:r>
          </a:p>
        </p:txBody>
      </p:sp>
      <p:sp>
        <p:nvSpPr>
          <p:cNvPr id="460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9241080-5704-AB45-A449-DE9E282A2367}" type="slidenum">
              <a:rPr lang="en-US" sz="1200"/>
              <a:pPr eaLnBrk="1" hangingPunct="1"/>
              <a:t>17</a:t>
            </a:fld>
            <a:endParaRPr 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9228554-3A03-3C4C-B7A7-9CB0F4B8516E}" type="slidenum">
              <a:rPr lang="en-US" sz="1200"/>
              <a:pPr eaLnBrk="1" hangingPunct="1"/>
              <a:t>18</a:t>
            </a:fld>
            <a:endParaRPr lang="en-US" sz="1200"/>
          </a:p>
        </p:txBody>
      </p:sp>
      <p:sp>
        <p:nvSpPr>
          <p:cNvPr id="48130"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813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The body reacts to stringent dieting as though famine has set in. Within a day or two after semi-starvation begins, the metabolic machinery shifts to a cautious regimen designed to conserve the calories it already has on board. Because of this innate biological response, dieting becomes progressively less effective. When the set point is driven too low, depression and lethargy may set in as a way of slowing the person down and reducing the number of calories expended.</a:t>
            </a:r>
          </a:p>
          <a:p>
            <a:pPr eaLnBrk="1" hangingPunct="1">
              <a:spcBef>
                <a:spcPct val="0"/>
              </a:spcBef>
            </a:pPr>
            <a:endParaRPr lang="en-US">
              <a:latin typeface="Calibri" charset="0"/>
            </a:endParaRPr>
          </a:p>
          <a:p>
            <a:pPr eaLnBrk="1" hangingPunct="1">
              <a:spcBef>
                <a:spcPct val="0"/>
              </a:spcBef>
            </a:pPr>
            <a:endParaRPr lang="en-US">
              <a:latin typeface="Calibri"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9F9BDDD-3140-5A41-B6B6-BCBB93FEFFE3}" type="slidenum">
              <a:rPr lang="en-US" sz="1200"/>
              <a:pPr eaLnBrk="1" hangingPunct="1"/>
              <a:t>19</a:t>
            </a:fld>
            <a:endParaRPr lang="en-US" sz="1200"/>
          </a:p>
        </p:txBody>
      </p:sp>
      <p:sp>
        <p:nvSpPr>
          <p:cNvPr id="50178"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01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15A833F-0FDA-444E-BE64-3299254E0587}" type="slidenum">
              <a:rPr lang="en-US" sz="1200"/>
              <a:pPr eaLnBrk="1" hangingPunct="1"/>
              <a:t>22</a:t>
            </a:fld>
            <a:endParaRPr lang="en-US" sz="1200"/>
          </a:p>
        </p:txBody>
      </p:sp>
      <p:sp>
        <p:nvSpPr>
          <p:cNvPr id="54274"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42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06B9603-47B5-1341-9C00-05F7B02EA48C}" type="slidenum">
              <a:rPr lang="en-US" sz="1200"/>
              <a:pPr eaLnBrk="1" hangingPunct="1"/>
              <a:t>23</a:t>
            </a:fld>
            <a:endParaRPr lang="en-US" sz="1200"/>
          </a:p>
        </p:txBody>
      </p:sp>
      <p:sp>
        <p:nvSpPr>
          <p:cNvPr id="56322"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63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buFont typeface="Arial" pitchFamily="34" charset="0"/>
              <a:buNone/>
            </a:pPr>
            <a:r>
              <a:rPr lang="en-US" sz="1200" b="1" kern="1200" dirty="0" smtClean="0">
                <a:solidFill>
                  <a:schemeClr val="tx1"/>
                </a:solidFill>
                <a:latin typeface="+mn-lt"/>
                <a:ea typeface="+mn-ea"/>
                <a:cs typeface="+mn-cs"/>
              </a:rPr>
              <a:t>Anorexia nervosa</a:t>
            </a:r>
            <a:r>
              <a:rPr lang="en-US" sz="1200" kern="1200" dirty="0" smtClean="0">
                <a:solidFill>
                  <a:schemeClr val="tx1"/>
                </a:solidFill>
                <a:latin typeface="+mn-lt"/>
                <a:ea typeface="+mn-ea"/>
                <a:cs typeface="+mn-cs"/>
              </a:rPr>
              <a:t>—an eating disorder in which individuals drop significantly (15% or more) below normal weight</a:t>
            </a:r>
          </a:p>
          <a:p>
            <a:pPr lvl="1">
              <a:buFont typeface="Arial" pitchFamily="34" charset="0"/>
              <a:buChar char="•"/>
            </a:pPr>
            <a:r>
              <a:rPr lang="en-US" sz="1200" kern="1200" dirty="0" smtClean="0">
                <a:solidFill>
                  <a:schemeClr val="tx1"/>
                </a:solidFill>
                <a:latin typeface="+mn-lt"/>
                <a:ea typeface="+mn-ea"/>
                <a:cs typeface="+mn-cs"/>
              </a:rPr>
              <a:t>Often begins as a weight-loss diet</a:t>
            </a:r>
          </a:p>
          <a:p>
            <a:pPr lvl="1">
              <a:buFont typeface="Arial" pitchFamily="34" charset="0"/>
              <a:buChar char="•"/>
            </a:pPr>
            <a:r>
              <a:rPr lang="en-US" sz="1200" kern="1200" dirty="0" smtClean="0">
                <a:solidFill>
                  <a:schemeClr val="tx1"/>
                </a:solidFill>
                <a:latin typeface="+mn-lt"/>
                <a:ea typeface="+mn-ea"/>
                <a:cs typeface="+mn-cs"/>
              </a:rPr>
              <a:t>Remain obsessed with losing weight</a:t>
            </a:r>
          </a:p>
          <a:p>
            <a:pPr lvl="1">
              <a:buFont typeface="Arial" pitchFamily="34" charset="0"/>
              <a:buChar char="•"/>
            </a:pPr>
            <a:r>
              <a:rPr lang="en-US" sz="1200" kern="1200" dirty="0" smtClean="0">
                <a:solidFill>
                  <a:schemeClr val="tx1"/>
                </a:solidFill>
                <a:latin typeface="+mn-lt"/>
                <a:ea typeface="+mn-ea"/>
                <a:cs typeface="+mn-cs"/>
              </a:rPr>
              <a:t>Usually occurs in adolescents and females (3 out of 4)</a:t>
            </a:r>
          </a:p>
          <a:p>
            <a:pPr lvl="1">
              <a:buFont typeface="Arial" pitchFamily="34" charset="0"/>
              <a:buChar char="•"/>
            </a:pPr>
            <a:r>
              <a:rPr lang="en-US" sz="1200" kern="1200" dirty="0" smtClean="0">
                <a:solidFill>
                  <a:schemeClr val="tx1"/>
                </a:solidFill>
                <a:latin typeface="+mn-lt"/>
                <a:ea typeface="+mn-ea"/>
                <a:cs typeface="+mn-cs"/>
              </a:rPr>
              <a:t>½ of those with anorexia display a binge-purge-depression cycle</a:t>
            </a:r>
          </a:p>
          <a:p>
            <a:endParaRPr lang="en-US" dirty="0"/>
          </a:p>
        </p:txBody>
      </p:sp>
      <p:sp>
        <p:nvSpPr>
          <p:cNvPr id="4" name="Slide Number Placeholder 3"/>
          <p:cNvSpPr>
            <a:spLocks noGrp="1"/>
          </p:cNvSpPr>
          <p:nvPr>
            <p:ph type="sldNum" sz="quarter" idx="10"/>
          </p:nvPr>
        </p:nvSpPr>
        <p:spPr/>
        <p:txBody>
          <a:bodyPr/>
          <a:lstStyle/>
          <a:p>
            <a:pPr>
              <a:defRPr/>
            </a:pPr>
            <a:fld id="{D8441BF6-F574-4D35-B7B3-0AB3B11F4ABA}" type="slidenum">
              <a:rPr lang="en-US" smtClean="0"/>
              <a:pPr>
                <a:defRPr/>
              </a:pPr>
              <a:t>29</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B122F95-1FFB-5F48-A6C5-24F5E2F4B42F}" type="slidenum">
              <a:rPr lang="en-US" sz="1200"/>
              <a:pPr eaLnBrk="1" hangingPunct="1"/>
              <a:t>30</a:t>
            </a:fld>
            <a:endParaRPr lang="en-US" sz="1200"/>
          </a:p>
        </p:txBody>
      </p:sp>
      <p:sp>
        <p:nvSpPr>
          <p:cNvPr id="22530"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253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936F1C3-87EE-824E-B5C3-ACC98580EF49}" type="slidenum">
              <a:rPr lang="en-US" sz="1200"/>
              <a:pPr eaLnBrk="1" hangingPunct="1"/>
              <a:t>32</a:t>
            </a:fld>
            <a:endParaRPr lang="en-US" sz="1200"/>
          </a:p>
        </p:txBody>
      </p:sp>
      <p:sp>
        <p:nvSpPr>
          <p:cNvPr id="25602"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56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38D237E-6E50-F942-9C22-031144032309}" type="slidenum">
              <a:rPr lang="en-US" sz="1200"/>
              <a:pPr eaLnBrk="1" hangingPunct="1"/>
              <a:t>33</a:t>
            </a:fld>
            <a:endParaRPr lang="en-US" sz="1200"/>
          </a:p>
        </p:txBody>
      </p:sp>
      <p:sp>
        <p:nvSpPr>
          <p:cNvPr id="27650"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76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7048737-FC6B-E14B-A4BA-1B782F7B83F7}" type="slidenum">
              <a:rPr lang="en-US" sz="1200"/>
              <a:pPr eaLnBrk="1" hangingPunct="1"/>
              <a:t>34</a:t>
            </a:fld>
            <a:endParaRPr lang="en-US" sz="1200"/>
          </a:p>
        </p:txBody>
      </p:sp>
      <p:sp>
        <p:nvSpPr>
          <p:cNvPr id="29698"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miter lim="800000"/>
            <a:headEnd/>
            <a:tailEnd/>
          </a:ln>
        </p:spPr>
        <p:txBody>
          <a:bodyPr/>
          <a:lstStyle/>
          <a:p>
            <a:fld id="{EE85FCB2-1596-4836-B4DC-0B8DC9ED0FDC}" type="slidenum">
              <a:rPr lang="en-US" altLang="en-US"/>
              <a:pPr/>
              <a:t>6</a:t>
            </a:fld>
            <a:endParaRPr lang="en-US" altLang="en-US"/>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35B5AD7-B7A6-E143-8CBD-3B3536E79BE1}" type="slidenum">
              <a:rPr lang="en-US" sz="1200"/>
              <a:pPr eaLnBrk="1" hangingPunct="1"/>
              <a:t>35</a:t>
            </a:fld>
            <a:endParaRPr lang="en-US" sz="1200"/>
          </a:p>
        </p:txBody>
      </p:sp>
      <p:sp>
        <p:nvSpPr>
          <p:cNvPr id="31746"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C4D5550-D387-0B4C-A3C8-84CE5C2CB924}" type="slidenum">
              <a:rPr lang="en-US" sz="1200"/>
              <a:pPr eaLnBrk="1" hangingPunct="1"/>
              <a:t>37</a:t>
            </a:fld>
            <a:endParaRPr lang="en-US" sz="1200"/>
          </a:p>
        </p:txBody>
      </p:sp>
      <p:sp>
        <p:nvSpPr>
          <p:cNvPr id="67586"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75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miter lim="800000"/>
            <a:headEnd/>
            <a:tailEnd/>
          </a:ln>
        </p:spPr>
        <p:txBody>
          <a:bodyPr/>
          <a:lstStyle/>
          <a:p>
            <a:fld id="{9867F9DB-DD8B-4539-856D-20C9B8815854}" type="slidenum">
              <a:rPr lang="en-US" altLang="en-US"/>
              <a:pPr/>
              <a:t>7</a:t>
            </a:fld>
            <a:endParaRPr lang="en-US" alt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lvl="0">
              <a:buFont typeface="Arial" pitchFamily="34" charset="0"/>
              <a:buChar char="•"/>
            </a:pPr>
            <a:r>
              <a:rPr lang="en-US" sz="1200" kern="1200" dirty="0" smtClean="0">
                <a:solidFill>
                  <a:schemeClr val="tx1"/>
                </a:solidFill>
                <a:latin typeface="+mn-lt"/>
                <a:ea typeface="+mn-ea"/>
                <a:cs typeface="+mn-cs"/>
              </a:rPr>
              <a:t>One resource = </a:t>
            </a:r>
            <a:r>
              <a:rPr lang="en-US" sz="1200" b="1" kern="1200" dirty="0" smtClean="0">
                <a:solidFill>
                  <a:schemeClr val="tx1"/>
                </a:solidFill>
                <a:latin typeface="+mn-lt"/>
                <a:ea typeface="+mn-ea"/>
                <a:cs typeface="+mn-cs"/>
              </a:rPr>
              <a:t>glucose</a:t>
            </a:r>
            <a:r>
              <a:rPr lang="en-US" sz="1200" kern="1200" dirty="0" smtClean="0">
                <a:solidFill>
                  <a:schemeClr val="tx1"/>
                </a:solidFill>
                <a:latin typeface="+mn-lt"/>
                <a:ea typeface="+mn-ea"/>
                <a:cs typeface="+mn-cs"/>
              </a:rPr>
              <a:t>—blood sugar</a:t>
            </a:r>
          </a:p>
          <a:p>
            <a:pPr lvl="1">
              <a:buFont typeface="Arial" pitchFamily="34" charset="0"/>
              <a:buChar char="•"/>
            </a:pPr>
            <a:r>
              <a:rPr lang="en-US" sz="1200" kern="1200" dirty="0" smtClean="0">
                <a:solidFill>
                  <a:schemeClr val="tx1"/>
                </a:solidFill>
                <a:latin typeface="+mn-lt"/>
                <a:ea typeface="+mn-ea"/>
                <a:cs typeface="+mn-cs"/>
              </a:rPr>
              <a:t>Increases in the hormone </a:t>
            </a:r>
            <a:r>
              <a:rPr lang="en-US" sz="1200" i="1" kern="1200" dirty="0" smtClean="0">
                <a:solidFill>
                  <a:schemeClr val="tx1"/>
                </a:solidFill>
                <a:latin typeface="+mn-lt"/>
                <a:ea typeface="+mn-ea"/>
                <a:cs typeface="+mn-cs"/>
              </a:rPr>
              <a:t>insulin</a:t>
            </a:r>
            <a:r>
              <a:rPr lang="en-US" sz="1200" kern="1200" dirty="0" smtClean="0">
                <a:solidFill>
                  <a:schemeClr val="tx1"/>
                </a:solidFill>
                <a:latin typeface="+mn-lt"/>
                <a:ea typeface="+mn-ea"/>
                <a:cs typeface="+mn-cs"/>
              </a:rPr>
              <a:t> (secreted by the pancreas) diminishes blood glucose by converting it to stored fat.  If your blood glucose level drops, you won’t consciously feel this change.  But your brain—which automatically recognizes this, will trigger hunger</a:t>
            </a:r>
          </a:p>
          <a:p>
            <a:pPr lvl="1">
              <a:buFont typeface="Arial" pitchFamily="34" charset="0"/>
              <a:buChar char="•"/>
            </a:pPr>
            <a:r>
              <a:rPr lang="en-US" sz="1200" kern="1200" dirty="0" smtClean="0">
                <a:solidFill>
                  <a:schemeClr val="tx1"/>
                </a:solidFill>
                <a:latin typeface="+mn-lt"/>
                <a:ea typeface="+mn-ea"/>
                <a:cs typeface="+mn-cs"/>
              </a:rPr>
              <a:t>Signals from your stomach, intestines and live all signal your brain to motivate you to eat or not</a:t>
            </a:r>
          </a:p>
          <a:p>
            <a:endParaRPr lang="en-US" alt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miter lim="800000"/>
            <a:headEnd/>
            <a:tailEnd/>
          </a:ln>
        </p:spPr>
        <p:txBody>
          <a:bodyPr/>
          <a:lstStyle/>
          <a:p>
            <a:fld id="{AD365703-BDCA-4F8B-957C-A2EEB6C92142}" type="slidenum">
              <a:rPr lang="en-US" altLang="en-US"/>
              <a:pPr/>
              <a:t>8</a:t>
            </a:fld>
            <a:endParaRPr lang="en-US" alt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07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In addition to hunger it also satisfies the 4 Fs</a:t>
            </a:r>
          </a:p>
        </p:txBody>
      </p:sp>
      <p:sp>
        <p:nvSpPr>
          <p:cNvPr id="307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256893D-BA6B-5840-9B37-A4C7285F7BBC}" type="slidenum">
              <a:rPr lang="en-US" sz="1200"/>
              <a:pPr eaLnBrk="1" hangingPunct="1"/>
              <a:t>9</a:t>
            </a:fld>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A904661-A431-5B47-BAB5-1BBC01F255DC}" type="slidenum">
              <a:rPr lang="en-US" sz="1200"/>
              <a:pPr eaLnBrk="1" hangingPunct="1"/>
              <a:t>10</a:t>
            </a:fld>
            <a:endParaRPr lang="en-US" sz="1200"/>
          </a:p>
        </p:txBody>
      </p:sp>
      <p:sp>
        <p:nvSpPr>
          <p:cNvPr id="32770"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277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48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LATERAL… </a:t>
            </a:r>
            <a:r>
              <a:rPr lang="ja-JP" altLang="en-US">
                <a:latin typeface="Calibri" charset="0"/>
              </a:rPr>
              <a:t>“</a:t>
            </a:r>
            <a:r>
              <a:rPr lang="en-US" altLang="ja-JP">
                <a:latin typeface="Calibri" charset="0"/>
              </a:rPr>
              <a:t>LATE…</a:t>
            </a:r>
            <a:r>
              <a:rPr lang="ja-JP" altLang="en-US">
                <a:latin typeface="Calibri" charset="0"/>
              </a:rPr>
              <a:t>”</a:t>
            </a:r>
            <a:r>
              <a:rPr lang="en-US" altLang="ja-JP">
                <a:latin typeface="Calibri" charset="0"/>
              </a:rPr>
              <a:t>  It is late… TIME TO EAT</a:t>
            </a:r>
            <a:endParaRPr lang="en-US">
              <a:latin typeface="Calibri" charset="0"/>
            </a:endParaRPr>
          </a:p>
        </p:txBody>
      </p:sp>
      <p:sp>
        <p:nvSpPr>
          <p:cNvPr id="348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79D356F-4E7D-7343-A113-C7DB8A9F838E}" type="slidenum">
              <a:rPr lang="en-US" sz="1200"/>
              <a:pPr eaLnBrk="1" hangingPunct="1"/>
              <a:t>11</a:t>
            </a:fld>
            <a:endParaRPr 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19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High levels of leptin signal the brain to reduce appetite or increase the rate at which fat is burned. </a:t>
            </a:r>
          </a:p>
          <a:p>
            <a:r>
              <a:rPr lang="en-US">
                <a:latin typeface="Calibri" charset="0"/>
              </a:rPr>
              <a:t>Leptin deficiency can  cause obesity</a:t>
            </a:r>
          </a:p>
          <a:p>
            <a:endParaRPr lang="en-US">
              <a:latin typeface="Calibri" charset="0"/>
            </a:endParaRPr>
          </a:p>
        </p:txBody>
      </p:sp>
      <p:sp>
        <p:nvSpPr>
          <p:cNvPr id="419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B53CE29-CE2D-5F47-8053-0ECBD8CE7FF6}" type="slidenum">
              <a:rPr lang="en-US" sz="1200"/>
              <a:pPr eaLnBrk="1" hangingPunct="1"/>
              <a:t>15</a:t>
            </a:fld>
            <a:endParaRPr 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A8A9488-F98A-4B4A-AC21-FA347290F7AF}" type="slidenum">
              <a:rPr lang="en-US" sz="1200"/>
              <a:pPr eaLnBrk="1" hangingPunct="1"/>
              <a:t>16</a:t>
            </a:fld>
            <a:endParaRPr lang="en-US" sz="1200"/>
          </a:p>
        </p:txBody>
      </p:sp>
      <p:sp>
        <p:nvSpPr>
          <p:cNvPr id="44034"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403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Some individuals have high, some have low. Relates to your metabolism. High v. Low. </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grpSp>
        <p:nvGrpSpPr>
          <p:cNvPr id="6" name="Group 15"/>
          <p:cNvGrpSpPr/>
          <p:nvPr/>
        </p:nvGrpSpPr>
        <p:grpSpPr>
          <a:xfrm>
            <a:off x="0" y="0"/>
            <a:ext cx="1581220" cy="6858000"/>
            <a:chOff x="134471" y="0"/>
            <a:chExt cx="1581220" cy="6858000"/>
          </a:xfrm>
        </p:grpSpPr>
        <p:pic>
          <p:nvPicPr>
            <p:cNvPr id="7" name="Picture 6" descr="Overlay-Blank.jpg"/>
            <p:cNvPicPr>
              <a:picLocks noChangeAspect="1"/>
            </p:cNvPicPr>
            <p:nvPr userDrawn="1"/>
          </p:nvPicPr>
          <p:blipFill>
            <a:blip r:embed="rId2"/>
            <a:srcRect l="1471" r="83676"/>
            <a:stretch>
              <a:fillRect/>
            </a:stretch>
          </p:blipFill>
          <p:spPr>
            <a:xfrm>
              <a:off x="134471" y="0"/>
              <a:ext cx="1358153" cy="6858000"/>
            </a:xfrm>
            <a:prstGeom prst="rect">
              <a:avLst/>
            </a:prstGeom>
          </p:spPr>
        </p:pic>
        <p:pic>
          <p:nvPicPr>
            <p:cNvPr id="9" name="Picture 8" descr="Overlay-VerticalBridge.jpg"/>
            <p:cNvPicPr>
              <a:picLocks noChangeAspect="1"/>
            </p:cNvPicPr>
            <p:nvPr userDrawn="1"/>
          </p:nvPicPr>
          <p:blipFill>
            <a:blip r:embed="rId3"/>
            <a:stretch>
              <a:fillRect/>
            </a:stretch>
          </p:blipFill>
          <p:spPr>
            <a:xfrm>
              <a:off x="1447800" y="0"/>
              <a:ext cx="267891" cy="6858000"/>
            </a:xfrm>
            <a:prstGeom prst="rect">
              <a:avLst/>
            </a:prstGeom>
          </p:spPr>
        </p:pic>
      </p:grpSp>
      <p:grpSp>
        <p:nvGrpSpPr>
          <p:cNvPr id="11" name="Group 16"/>
          <p:cNvGrpSpPr/>
          <p:nvPr/>
        </p:nvGrpSpPr>
        <p:grpSpPr>
          <a:xfrm>
            <a:off x="7546266" y="0"/>
            <a:ext cx="1597734" cy="6858000"/>
            <a:chOff x="7413812" y="0"/>
            <a:chExt cx="1597734" cy="6858000"/>
          </a:xfrm>
        </p:grpSpPr>
        <p:pic>
          <p:nvPicPr>
            <p:cNvPr id="8" name="Picture 7" descr="Overlay-Blank.jpg"/>
            <p:cNvPicPr>
              <a:picLocks noChangeAspect="1"/>
            </p:cNvPicPr>
            <p:nvPr userDrawn="1"/>
          </p:nvPicPr>
          <p:blipFill>
            <a:blip r:embed="rId2"/>
            <a:srcRect r="85125"/>
            <a:stretch>
              <a:fillRect/>
            </a:stretch>
          </p:blipFill>
          <p:spPr>
            <a:xfrm>
              <a:off x="7651376" y="0"/>
              <a:ext cx="1360170" cy="6858000"/>
            </a:xfrm>
            <a:prstGeom prst="rect">
              <a:avLst/>
            </a:prstGeom>
          </p:spPr>
        </p:pic>
        <p:pic>
          <p:nvPicPr>
            <p:cNvPr id="10" name="Picture 9" descr="Overlay-VerticalBridge.jpg"/>
            <p:cNvPicPr>
              <a:picLocks noChangeAspect="1"/>
            </p:cNvPicPr>
            <p:nvPr userDrawn="1"/>
          </p:nvPicPr>
          <p:blipFill>
            <a:blip r:embed="rId3"/>
            <a:stretch>
              <a:fillRect/>
            </a:stretch>
          </p:blipFill>
          <p:spPr>
            <a:xfrm flipH="1">
              <a:off x="7413812" y="0"/>
              <a:ext cx="267891" cy="6858000"/>
            </a:xfrm>
            <a:prstGeom prst="rect">
              <a:avLst/>
            </a:prstGeom>
          </p:spPr>
        </p:pic>
      </p:grpSp>
      <p:sp>
        <p:nvSpPr>
          <p:cNvPr id="2" name="Title 1"/>
          <p:cNvSpPr>
            <a:spLocks noGrp="1"/>
          </p:cNvSpPr>
          <p:nvPr>
            <p:ph type="ctrTitle"/>
          </p:nvPr>
        </p:nvSpPr>
        <p:spPr>
          <a:xfrm>
            <a:off x="1854200" y="3693645"/>
            <a:ext cx="5446713" cy="1470025"/>
          </a:xfrm>
        </p:spPr>
        <p:txBody>
          <a:bodyPr anchor="b" anchorCtr="0"/>
          <a:lstStyle>
            <a:lvl1pPr>
              <a:lnSpc>
                <a:spcPts val="6800"/>
              </a:lnSpc>
              <a:defRPr sz="6500">
                <a:latin typeface="+mj-lt"/>
              </a:defRPr>
            </a:lvl1pPr>
          </a:lstStyle>
          <a:p>
            <a:r>
              <a:rPr lang="en-US" smtClean="0"/>
              <a:t>Click to edit Master title style</a:t>
            </a:r>
            <a:endParaRPr dirty="0"/>
          </a:p>
        </p:txBody>
      </p:sp>
      <p:sp>
        <p:nvSpPr>
          <p:cNvPr id="3" name="Subtitle 2"/>
          <p:cNvSpPr>
            <a:spLocks noGrp="1"/>
          </p:cNvSpPr>
          <p:nvPr>
            <p:ph type="subTitle" idx="1"/>
          </p:nvPr>
        </p:nvSpPr>
        <p:spPr>
          <a:xfrm>
            <a:off x="1854200" y="5204011"/>
            <a:ext cx="5446713" cy="851647"/>
          </a:xfrm>
        </p:spPr>
        <p:txBody>
          <a:bodyPr>
            <a:normAutofit/>
          </a:bodyPr>
          <a:lstStyle>
            <a:lvl1pPr marL="0" indent="0" algn="ctr">
              <a:spcBef>
                <a:spcPts val="300"/>
              </a:spcBef>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257800" y="6356350"/>
            <a:ext cx="2133600" cy="365125"/>
          </a:xfrm>
        </p:spPr>
        <p:txBody>
          <a:bodyPr/>
          <a:lstStyle>
            <a:lvl1pPr>
              <a:defRPr>
                <a:solidFill>
                  <a:schemeClr val="tx2"/>
                </a:solidFill>
              </a:defRPr>
            </a:lvl1pPr>
          </a:lstStyle>
          <a:p>
            <a:fld id="{06040A78-2A4B-4566-8626-79DE0D4C1085}" type="datetimeFigureOut">
              <a:rPr lang="en-US" smtClean="0"/>
              <a:t>12/5/18</a:t>
            </a:fld>
            <a:endParaRPr lang="en-US"/>
          </a:p>
        </p:txBody>
      </p:sp>
      <p:sp>
        <p:nvSpPr>
          <p:cNvPr id="5" name="Footer Placeholder 4"/>
          <p:cNvSpPr>
            <a:spLocks noGrp="1"/>
          </p:cNvSpPr>
          <p:nvPr>
            <p:ph type="ftr" sz="quarter" idx="11"/>
          </p:nvPr>
        </p:nvSpPr>
        <p:spPr>
          <a:xfrm>
            <a:off x="1752600" y="6356350"/>
            <a:ext cx="2895600" cy="365125"/>
          </a:xfrm>
        </p:spPr>
        <p:txBody>
          <a:bodyPr/>
          <a:lstStyle>
            <a:lvl1pPr>
              <a:defRPr>
                <a:solidFill>
                  <a:schemeClr val="tx2"/>
                </a:solidFill>
              </a:defRPr>
            </a:lvl1pPr>
          </a:lstStyle>
          <a:p>
            <a:endParaRPr lang="en-US"/>
          </a:p>
        </p:txBody>
      </p:sp>
      <p:pic>
        <p:nvPicPr>
          <p:cNvPr id="15" name="Picture 14" descr="HR-Color.png"/>
          <p:cNvPicPr>
            <a:picLocks noChangeAspect="1"/>
          </p:cNvPicPr>
          <p:nvPr/>
        </p:nvPicPr>
        <p:blipFill>
          <a:blip r:embed="rId4"/>
          <a:stretch>
            <a:fillRect/>
          </a:stretch>
        </p:blipFill>
        <p:spPr>
          <a:xfrm>
            <a:off x="1554480" y="4841209"/>
            <a:ext cx="6035040" cy="340391"/>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Overlay-Blank.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381000" y="609600"/>
            <a:ext cx="3612822" cy="1536192"/>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0" kern="1200">
                <a:solidFill>
                  <a:schemeClr val="tx2"/>
                </a:solidFill>
                <a:latin typeface="+mn-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873625" y="381000"/>
            <a:ext cx="3813175" cy="5697538"/>
          </a:xfrm>
          <a:solidFill>
            <a:schemeClr val="bg1">
              <a:lumMod val="85000"/>
            </a:schemeClr>
          </a:solidFill>
          <a:ln w="101600">
            <a:solidFill>
              <a:schemeClr val="accent1">
                <a:lumMod val="40000"/>
                <a:lumOff val="60000"/>
                <a:alpha val="40000"/>
              </a:schemeClr>
            </a:solidFill>
            <a:miter lim="800000"/>
          </a:ln>
          <a:effectLst>
            <a:innerShdw blurRad="457200">
              <a:schemeClr val="accent1">
                <a:alpha val="80000"/>
              </a:schemeClr>
            </a:innerShdw>
            <a:softEdge rad="3175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379984" y="2209799"/>
            <a:ext cx="3613792" cy="3222625"/>
          </a:xfrm>
        </p:spPr>
        <p:txBody>
          <a:bodyPr vert="horz" lIns="91440" tIns="45720" rIns="91440" bIns="45720" rtlCol="0">
            <a:normAutofit/>
          </a:bodyPr>
          <a:lstStyle>
            <a:lvl1pPr marL="0" indent="0" algn="ctr">
              <a:spcBef>
                <a:spcPts val="600"/>
              </a:spcBef>
              <a:buNone/>
              <a:defRPr sz="1800" b="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400"/>
              </a:spcBef>
              <a:buClr>
                <a:schemeClr val="accent1">
                  <a:lumMod val="60000"/>
                  <a:lumOff val="40000"/>
                </a:schemeClr>
              </a:buClr>
              <a:buFont typeface="Candara"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06040A78-2A4B-4566-8626-79DE0D4C1085}" type="datetimeFigureOut">
              <a:rPr lang="en-US" smtClean="0"/>
              <a:t>12/5/18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C526B6-F861-4D54-BBE9-4BB519D3F34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grpSp>
        <p:nvGrpSpPr>
          <p:cNvPr id="8" name="Group 8"/>
          <p:cNvGrpSpPr/>
          <p:nvPr/>
        </p:nvGrpSpPr>
        <p:grpSpPr>
          <a:xfrm>
            <a:off x="4267200" y="0"/>
            <a:ext cx="4876800" cy="6858000"/>
            <a:chOff x="4267200" y="0"/>
            <a:chExt cx="4876800" cy="6858000"/>
          </a:xfrm>
        </p:grpSpPr>
        <p:pic>
          <p:nvPicPr>
            <p:cNvPr id="10" name="Picture 9" descr="Overlay-Blank.jpg"/>
            <p:cNvPicPr>
              <a:picLocks noChangeAspect="1"/>
            </p:cNvPicPr>
            <p:nvPr userDrawn="1"/>
          </p:nvPicPr>
          <p:blipFill>
            <a:blip r:embed="rId2"/>
            <a:srcRect l="4302" r="46875"/>
            <a:stretch>
              <a:fillRect/>
            </a:stretch>
          </p:blipFill>
          <p:spPr>
            <a:xfrm>
              <a:off x="4495800" y="0"/>
              <a:ext cx="4648200" cy="6858000"/>
            </a:xfrm>
            <a:prstGeom prst="rect">
              <a:avLst/>
            </a:prstGeom>
          </p:spPr>
        </p:pic>
        <p:pic>
          <p:nvPicPr>
            <p:cNvPr id="11" name="Picture 10" descr="Overlay-VerticalBridge.jpg"/>
            <p:cNvPicPr>
              <a:picLocks noChangeAspect="1"/>
            </p:cNvPicPr>
            <p:nvPr userDrawn="1"/>
          </p:nvPicPr>
          <p:blipFill>
            <a:blip r:embed="rId3"/>
            <a:stretch>
              <a:fillRect/>
            </a:stretch>
          </p:blipFill>
          <p:spPr>
            <a:xfrm flipH="1">
              <a:off x="4267200" y="0"/>
              <a:ext cx="267891" cy="6858000"/>
            </a:xfrm>
            <a:prstGeom prst="rect">
              <a:avLst/>
            </a:prstGeom>
          </p:spPr>
        </p:pic>
      </p:grpSp>
      <p:sp>
        <p:nvSpPr>
          <p:cNvPr id="2" name="Title 1"/>
          <p:cNvSpPr>
            <a:spLocks noGrp="1"/>
          </p:cNvSpPr>
          <p:nvPr>
            <p:ph type="title"/>
          </p:nvPr>
        </p:nvSpPr>
        <p:spPr>
          <a:xfrm>
            <a:off x="381000" y="609600"/>
            <a:ext cx="3612822" cy="1536192"/>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0" kern="1200">
                <a:solidFill>
                  <a:schemeClr val="tx2"/>
                </a:solidFill>
                <a:latin typeface="+mn-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873625" y="381000"/>
            <a:ext cx="3813175" cy="5697538"/>
          </a:xfrm>
          <a:solidFill>
            <a:schemeClr val="bg1">
              <a:lumMod val="85000"/>
            </a:schemeClr>
          </a:solidFill>
          <a:ln w="101600">
            <a:noFill/>
            <a:miter lim="800000"/>
          </a:ln>
          <a:effectLst>
            <a:innerShdw blurRad="457200">
              <a:schemeClr val="tx1">
                <a:lumMod val="50000"/>
                <a:lumOff val="50000"/>
                <a:alpha val="80000"/>
              </a:schemeClr>
            </a:innerShdw>
            <a:softEdge rad="1270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379984" y="2209799"/>
            <a:ext cx="3613792" cy="3222625"/>
          </a:xfrm>
        </p:spPr>
        <p:txBody>
          <a:bodyPr vert="horz" lIns="91440" tIns="45720" rIns="91440" bIns="45720" rtlCol="0">
            <a:normAutofit/>
          </a:bodyPr>
          <a:lstStyle>
            <a:lvl1pPr marL="0" indent="0" algn="ctr">
              <a:spcBef>
                <a:spcPts val="600"/>
              </a:spcBef>
              <a:buNone/>
              <a:defRPr sz="1800" b="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400"/>
              </a:spcBef>
              <a:buClr>
                <a:schemeClr val="accent1">
                  <a:lumMod val="60000"/>
                  <a:lumOff val="40000"/>
                </a:schemeClr>
              </a:buClr>
              <a:buFont typeface="Candara"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06040A78-2A4B-4566-8626-79DE0D4C1085}" type="datetimeFigureOut">
              <a:rPr lang="en-US" smtClean="0"/>
              <a:t>12/5/18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C526B6-F861-4D54-BBE9-4BB519D3F342}"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Group 6"/>
          <p:cNvGrpSpPr/>
          <p:nvPr/>
        </p:nvGrpSpPr>
        <p:grpSpPr>
          <a:xfrm>
            <a:off x="0" y="1372650"/>
            <a:ext cx="9144000" cy="5485350"/>
            <a:chOff x="0" y="1372650"/>
            <a:chExt cx="9144000" cy="5485350"/>
          </a:xfrm>
        </p:grpSpPr>
        <p:pic>
          <p:nvPicPr>
            <p:cNvPr id="8" name="Picture 7"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9" name="Picture 8"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6040A78-2A4B-4566-8626-79DE0D4C1085}" type="datetimeFigureOut">
              <a:rPr lang="en-US" smtClean="0"/>
              <a:t>12/5/18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C526B6-F861-4D54-BBE9-4BB519D3F342}"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Group 10"/>
          <p:cNvGrpSpPr/>
          <p:nvPr/>
        </p:nvGrpSpPr>
        <p:grpSpPr>
          <a:xfrm>
            <a:off x="0" y="0"/>
            <a:ext cx="7696200" cy="6858000"/>
            <a:chOff x="0" y="0"/>
            <a:chExt cx="7696200" cy="6858000"/>
          </a:xfrm>
        </p:grpSpPr>
        <p:pic>
          <p:nvPicPr>
            <p:cNvPr id="8" name="Picture 7" descr="Overlay-Blank.jpg"/>
            <p:cNvPicPr>
              <a:picLocks noChangeAspect="1"/>
            </p:cNvPicPr>
            <p:nvPr userDrawn="1"/>
          </p:nvPicPr>
          <p:blipFill>
            <a:blip r:embed="rId2"/>
            <a:srcRect l="1471" r="16862"/>
            <a:stretch>
              <a:fillRect/>
            </a:stretch>
          </p:blipFill>
          <p:spPr>
            <a:xfrm>
              <a:off x="0" y="0"/>
              <a:ext cx="7467600" cy="6858000"/>
            </a:xfrm>
            <a:prstGeom prst="rect">
              <a:avLst/>
            </a:prstGeom>
          </p:spPr>
        </p:pic>
        <p:pic>
          <p:nvPicPr>
            <p:cNvPr id="9" name="Picture 8" descr="Overlay-VerticalBridge.jpg"/>
            <p:cNvPicPr>
              <a:picLocks noChangeAspect="1"/>
            </p:cNvPicPr>
            <p:nvPr userDrawn="1"/>
          </p:nvPicPr>
          <p:blipFill>
            <a:blip r:embed="rId3"/>
            <a:stretch>
              <a:fillRect/>
            </a:stretch>
          </p:blipFill>
          <p:spPr>
            <a:xfrm>
              <a:off x="7428309" y="0"/>
              <a:ext cx="267891" cy="6858000"/>
            </a:xfrm>
            <a:prstGeom prst="rect">
              <a:avLst/>
            </a:prstGeom>
          </p:spPr>
        </p:pic>
      </p:grpSp>
      <p:sp>
        <p:nvSpPr>
          <p:cNvPr id="2" name="Vertical Title 1"/>
          <p:cNvSpPr>
            <a:spLocks noGrp="1"/>
          </p:cNvSpPr>
          <p:nvPr>
            <p:ph type="title" orient="vert"/>
          </p:nvPr>
        </p:nvSpPr>
        <p:spPr>
          <a:xfrm>
            <a:off x="7620000" y="381001"/>
            <a:ext cx="1447800" cy="5697538"/>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381000" y="381001"/>
            <a:ext cx="6705600" cy="5697537"/>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6040A78-2A4B-4566-8626-79DE0D4C1085}" type="datetimeFigureOut">
              <a:rPr lang="en-US" smtClean="0"/>
              <a:t>12/5/18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C526B6-F861-4D54-BBE9-4BB519D3F342}"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9940637-D27F-2F4A-A41F-3D912D264CC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24541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981200"/>
            <a:ext cx="4038600" cy="3886200"/>
          </a:xfrm>
        </p:spPr>
        <p:txBody>
          <a:bodyPr/>
          <a:lstStyle/>
          <a:p>
            <a:pPr lvl="0"/>
            <a:endParaRPr lang="en-US" noProof="0" smtClean="0"/>
          </a:p>
        </p:txBody>
      </p:sp>
      <p:sp>
        <p:nvSpPr>
          <p:cNvPr id="4" name="Text Placeholder 3"/>
          <p:cNvSpPr>
            <a:spLocks noGrp="1"/>
          </p:cNvSpPr>
          <p:nvPr>
            <p:ph type="body"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6603647-6626-4440-AE31-C3C68102E4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16676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7" name="Group 6"/>
          <p:cNvGrpSpPr/>
          <p:nvPr/>
        </p:nvGrpSpPr>
        <p:grpSpPr>
          <a:xfrm>
            <a:off x="0" y="1372650"/>
            <a:ext cx="9144000" cy="5485350"/>
            <a:chOff x="0" y="1372650"/>
            <a:chExt cx="9144000" cy="5485350"/>
          </a:xfrm>
        </p:grpSpPr>
        <p:pic>
          <p:nvPicPr>
            <p:cNvPr id="8" name="Picture 7"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9" name="Picture 8"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6040A78-2A4B-4566-8626-79DE0D4C1085}" type="datetimeFigureOut">
              <a:rPr lang="en-US" smtClean="0"/>
              <a:t>12/5/18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C526B6-F861-4D54-BBE9-4BB519D3F34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2">
        <a:schemeClr val="bg2"/>
      </p:bgRef>
    </p:bg>
    <p:spTree>
      <p:nvGrpSpPr>
        <p:cNvPr id="1" name=""/>
        <p:cNvGrpSpPr/>
        <p:nvPr/>
      </p:nvGrpSpPr>
      <p:grpSpPr>
        <a:xfrm>
          <a:off x="0" y="0"/>
          <a:ext cx="0" cy="0"/>
          <a:chOff x="0" y="0"/>
          <a:chExt cx="0" cy="0"/>
        </a:xfrm>
      </p:grpSpPr>
      <p:grpSp>
        <p:nvGrpSpPr>
          <p:cNvPr id="6" name="Group 15"/>
          <p:cNvGrpSpPr/>
          <p:nvPr/>
        </p:nvGrpSpPr>
        <p:grpSpPr>
          <a:xfrm>
            <a:off x="0" y="0"/>
            <a:ext cx="1581220" cy="6858000"/>
            <a:chOff x="134471" y="0"/>
            <a:chExt cx="1581220" cy="6858000"/>
          </a:xfrm>
        </p:grpSpPr>
        <p:pic>
          <p:nvPicPr>
            <p:cNvPr id="7" name="Picture 6" descr="Overlay-Blank.jpg"/>
            <p:cNvPicPr>
              <a:picLocks noChangeAspect="1"/>
            </p:cNvPicPr>
            <p:nvPr userDrawn="1"/>
          </p:nvPicPr>
          <p:blipFill>
            <a:blip r:embed="rId2"/>
            <a:srcRect l="1471" r="83676"/>
            <a:stretch>
              <a:fillRect/>
            </a:stretch>
          </p:blipFill>
          <p:spPr>
            <a:xfrm>
              <a:off x="134471" y="0"/>
              <a:ext cx="1358153" cy="6858000"/>
            </a:xfrm>
            <a:prstGeom prst="rect">
              <a:avLst/>
            </a:prstGeom>
          </p:spPr>
        </p:pic>
        <p:pic>
          <p:nvPicPr>
            <p:cNvPr id="9" name="Picture 8" descr="Overlay-VerticalBridge.jpg"/>
            <p:cNvPicPr>
              <a:picLocks noChangeAspect="1"/>
            </p:cNvPicPr>
            <p:nvPr userDrawn="1"/>
          </p:nvPicPr>
          <p:blipFill>
            <a:blip r:embed="rId3"/>
            <a:stretch>
              <a:fillRect/>
            </a:stretch>
          </p:blipFill>
          <p:spPr>
            <a:xfrm>
              <a:off x="1447800" y="0"/>
              <a:ext cx="267891" cy="6858000"/>
            </a:xfrm>
            <a:prstGeom prst="rect">
              <a:avLst/>
            </a:prstGeom>
          </p:spPr>
        </p:pic>
      </p:grpSp>
      <p:grpSp>
        <p:nvGrpSpPr>
          <p:cNvPr id="11" name="Group 16"/>
          <p:cNvGrpSpPr/>
          <p:nvPr/>
        </p:nvGrpSpPr>
        <p:grpSpPr>
          <a:xfrm>
            <a:off x="7546266" y="0"/>
            <a:ext cx="1597734" cy="6858000"/>
            <a:chOff x="7413812" y="0"/>
            <a:chExt cx="1597734" cy="6858000"/>
          </a:xfrm>
        </p:grpSpPr>
        <p:pic>
          <p:nvPicPr>
            <p:cNvPr id="8" name="Picture 7" descr="Overlay-Blank.jpg"/>
            <p:cNvPicPr>
              <a:picLocks noChangeAspect="1"/>
            </p:cNvPicPr>
            <p:nvPr userDrawn="1"/>
          </p:nvPicPr>
          <p:blipFill>
            <a:blip r:embed="rId2"/>
            <a:srcRect r="85125"/>
            <a:stretch>
              <a:fillRect/>
            </a:stretch>
          </p:blipFill>
          <p:spPr>
            <a:xfrm>
              <a:off x="7651376" y="0"/>
              <a:ext cx="1360170" cy="6858000"/>
            </a:xfrm>
            <a:prstGeom prst="rect">
              <a:avLst/>
            </a:prstGeom>
          </p:spPr>
        </p:pic>
        <p:pic>
          <p:nvPicPr>
            <p:cNvPr id="10" name="Picture 9" descr="Overlay-VerticalBridge.jpg"/>
            <p:cNvPicPr>
              <a:picLocks noChangeAspect="1"/>
            </p:cNvPicPr>
            <p:nvPr userDrawn="1"/>
          </p:nvPicPr>
          <p:blipFill>
            <a:blip r:embed="rId3"/>
            <a:stretch>
              <a:fillRect/>
            </a:stretch>
          </p:blipFill>
          <p:spPr>
            <a:xfrm flipH="1">
              <a:off x="7413812" y="0"/>
              <a:ext cx="267891" cy="6858000"/>
            </a:xfrm>
            <a:prstGeom prst="rect">
              <a:avLst/>
            </a:prstGeom>
          </p:spPr>
        </p:pic>
      </p:grpSp>
      <p:sp>
        <p:nvSpPr>
          <p:cNvPr id="2" name="Title 1"/>
          <p:cNvSpPr>
            <a:spLocks noGrp="1"/>
          </p:cNvSpPr>
          <p:nvPr>
            <p:ph type="ctrTitle"/>
          </p:nvPr>
        </p:nvSpPr>
        <p:spPr>
          <a:xfrm>
            <a:off x="1854200" y="3693645"/>
            <a:ext cx="5446713" cy="1470025"/>
          </a:xfrm>
        </p:spPr>
        <p:txBody>
          <a:bodyPr anchor="b" anchorCtr="0"/>
          <a:lstStyle>
            <a:lvl1pPr>
              <a:lnSpc>
                <a:spcPts val="6800"/>
              </a:lnSpc>
              <a:defRPr sz="6500">
                <a:latin typeface="+mj-lt"/>
              </a:defRPr>
            </a:lvl1pPr>
          </a:lstStyle>
          <a:p>
            <a:r>
              <a:rPr lang="en-US" smtClean="0"/>
              <a:t>Click to edit Master title style</a:t>
            </a:r>
            <a:endParaRPr/>
          </a:p>
        </p:txBody>
      </p:sp>
      <p:sp>
        <p:nvSpPr>
          <p:cNvPr id="3" name="Subtitle 2"/>
          <p:cNvSpPr>
            <a:spLocks noGrp="1"/>
          </p:cNvSpPr>
          <p:nvPr>
            <p:ph type="subTitle" idx="1"/>
          </p:nvPr>
        </p:nvSpPr>
        <p:spPr>
          <a:xfrm>
            <a:off x="1854200" y="5204011"/>
            <a:ext cx="5446713" cy="851647"/>
          </a:xfrm>
        </p:spPr>
        <p:txBody>
          <a:bodyPr>
            <a:normAutofit/>
          </a:bodyPr>
          <a:lstStyle>
            <a:lvl1pPr marL="0" indent="0" algn="ctr">
              <a:spcBef>
                <a:spcPts val="300"/>
              </a:spcBef>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257800" y="6356350"/>
            <a:ext cx="2133600" cy="365125"/>
          </a:xfrm>
        </p:spPr>
        <p:txBody>
          <a:bodyPr/>
          <a:lstStyle>
            <a:lvl1pPr>
              <a:defRPr>
                <a:solidFill>
                  <a:schemeClr val="tx2"/>
                </a:solidFill>
              </a:defRPr>
            </a:lvl1pPr>
          </a:lstStyle>
          <a:p>
            <a:fld id="{06040A78-2A4B-4566-8626-79DE0D4C1085}" type="datetimeFigureOut">
              <a:rPr lang="en-US" smtClean="0"/>
              <a:t>12/5/18</a:t>
            </a:fld>
            <a:endParaRPr lang="en-US"/>
          </a:p>
        </p:txBody>
      </p:sp>
      <p:sp>
        <p:nvSpPr>
          <p:cNvPr id="5" name="Footer Placeholder 4"/>
          <p:cNvSpPr>
            <a:spLocks noGrp="1"/>
          </p:cNvSpPr>
          <p:nvPr>
            <p:ph type="ftr" sz="quarter" idx="11"/>
          </p:nvPr>
        </p:nvSpPr>
        <p:spPr>
          <a:xfrm>
            <a:off x="1752600" y="6356350"/>
            <a:ext cx="2895600" cy="365125"/>
          </a:xfrm>
        </p:spPr>
        <p:txBody>
          <a:bodyPr/>
          <a:lstStyle>
            <a:lvl1pPr>
              <a:defRPr>
                <a:solidFill>
                  <a:schemeClr val="tx2"/>
                </a:solidFill>
              </a:defRPr>
            </a:lvl1pPr>
          </a:lstStyle>
          <a:p>
            <a:endParaRPr lang="en-US"/>
          </a:p>
        </p:txBody>
      </p:sp>
      <p:pic>
        <p:nvPicPr>
          <p:cNvPr id="15" name="Picture 14" descr="HR-Color.png"/>
          <p:cNvPicPr>
            <a:picLocks noChangeAspect="1"/>
          </p:cNvPicPr>
          <p:nvPr/>
        </p:nvPicPr>
        <p:blipFill>
          <a:blip r:embed="rId4"/>
          <a:stretch>
            <a:fillRect/>
          </a:stretch>
        </p:blipFill>
        <p:spPr>
          <a:xfrm>
            <a:off x="1554480" y="4841209"/>
            <a:ext cx="6035040" cy="340391"/>
          </a:xfrm>
          <a:prstGeom prst="rect">
            <a:avLst/>
          </a:prstGeom>
        </p:spPr>
      </p:pic>
      <p:sp>
        <p:nvSpPr>
          <p:cNvPr id="14" name="Picture Placeholder 13"/>
          <p:cNvSpPr>
            <a:spLocks noGrp="1"/>
          </p:cNvSpPr>
          <p:nvPr>
            <p:ph type="pic" sz="quarter" idx="12"/>
          </p:nvPr>
        </p:nvSpPr>
        <p:spPr>
          <a:xfrm>
            <a:off x="3307977" y="950260"/>
            <a:ext cx="2528046" cy="2528046"/>
          </a:xfrm>
          <a:prstGeom prst="ellipse">
            <a:avLst/>
          </a:prstGeom>
          <a:solidFill>
            <a:schemeClr val="bg1">
              <a:lumMod val="85000"/>
            </a:schemeClr>
          </a:solidFill>
          <a:ln w="101600">
            <a:noFill/>
            <a:miter lim="800000"/>
          </a:ln>
          <a:effectLst>
            <a:innerShdw blurRad="762000">
              <a:schemeClr val="accent1">
                <a:alpha val="80000"/>
              </a:schemeClr>
            </a:innerShdw>
            <a:softEdge rad="317500"/>
          </a:effectLst>
        </p:spPr>
        <p:txBody>
          <a:bodyPr vert="horz" lIns="91440" tIns="45720" rIns="91440" bIns="45720" rtlCol="0">
            <a:normAutofit/>
          </a:bodyPr>
          <a:lstStyle>
            <a:lvl1pPr marL="0" indent="0" algn="ctr" defTabSz="914400" rtl="0" eaLnBrk="1" latinLnBrk="0" hangingPunct="1">
              <a:spcBef>
                <a:spcPts val="2400"/>
              </a:spcBef>
              <a:buClr>
                <a:schemeClr val="accent1">
                  <a:lumMod val="60000"/>
                  <a:lumOff val="40000"/>
                </a:schemeClr>
              </a:buClr>
              <a:buFont typeface="Candara" pitchFamily="34" charset="0"/>
              <a:buNone/>
              <a:defRPr sz="2400" kern="1200">
                <a:solidFill>
                  <a:schemeClr val="tx2"/>
                </a:solidFill>
                <a:latin typeface="+mn-lt"/>
                <a:ea typeface="+mn-ea"/>
                <a:cs typeface="+mn-cs"/>
              </a:defRPr>
            </a:lvl1pPr>
          </a:lstStyle>
          <a:p>
            <a:r>
              <a:rPr lang="en-US" smtClean="0"/>
              <a:t>Drag picture to placeholder or click icon to add</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854200" y="1851212"/>
            <a:ext cx="5446714" cy="1730375"/>
          </a:xfrm>
        </p:spPr>
        <p:txBody>
          <a:bodyPr anchor="b" anchorCtr="0"/>
          <a:lstStyle>
            <a:lvl1pPr algn="ctr">
              <a:lnSpc>
                <a:spcPts val="6800"/>
              </a:lnSpc>
              <a:defRPr sz="6500" b="0" cap="none" baseline="0">
                <a:latin typeface="+mj-lt"/>
              </a:defRPr>
            </a:lvl1pPr>
          </a:lstStyle>
          <a:p>
            <a:r>
              <a:rPr lang="en-US" smtClean="0"/>
              <a:t>Click to edit Master title style</a:t>
            </a:r>
            <a:endParaRPr/>
          </a:p>
        </p:txBody>
      </p:sp>
      <p:sp>
        <p:nvSpPr>
          <p:cNvPr id="3" name="Text Placeholder 2"/>
          <p:cNvSpPr>
            <a:spLocks noGrp="1"/>
          </p:cNvSpPr>
          <p:nvPr>
            <p:ph type="body" idx="1"/>
          </p:nvPr>
        </p:nvSpPr>
        <p:spPr>
          <a:xfrm>
            <a:off x="1854200" y="3576918"/>
            <a:ext cx="5446714" cy="829982"/>
          </a:xfrm>
        </p:spPr>
        <p:txBody>
          <a:bodyPr anchor="t" anchorCtr="0">
            <a:normAutofit/>
          </a:bodyPr>
          <a:lstStyle>
            <a:lvl1pPr marL="0" indent="0" algn="ctr">
              <a:spcBef>
                <a:spcPts val="300"/>
              </a:spcBef>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040A78-2A4B-4566-8626-79DE0D4C1085}" type="datetimeFigureOut">
              <a:rPr lang="en-US" smtClean="0"/>
              <a:t>12/5/18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C526B6-F861-4D54-BBE9-4BB519D3F342}" type="slidenum">
              <a:rPr lang="en-US" smtClean="0"/>
              <a:t>‹#›</a:t>
            </a:fld>
            <a:endParaRPr lang="en-US"/>
          </a:p>
        </p:txBody>
      </p:sp>
      <p:grpSp>
        <p:nvGrpSpPr>
          <p:cNvPr id="7" name="Group 9"/>
          <p:cNvGrpSpPr/>
          <p:nvPr/>
        </p:nvGrpSpPr>
        <p:grpSpPr>
          <a:xfrm>
            <a:off x="0" y="0"/>
            <a:ext cx="9144000" cy="1191256"/>
            <a:chOff x="0" y="0"/>
            <a:chExt cx="9144000" cy="1191256"/>
          </a:xfrm>
        </p:grpSpPr>
        <p:pic>
          <p:nvPicPr>
            <p:cNvPr id="8" name="Picture 7" descr="Overlay-Blank.jpg"/>
            <p:cNvPicPr>
              <a:picLocks noChangeAspect="1"/>
            </p:cNvPicPr>
            <p:nvPr userDrawn="1"/>
          </p:nvPicPr>
          <p:blipFill>
            <a:blip r:embed="rId2"/>
            <a:srcRect b="85555"/>
            <a:stretch>
              <a:fillRect/>
            </a:stretch>
          </p:blipFill>
          <p:spPr>
            <a:xfrm>
              <a:off x="0" y="0"/>
              <a:ext cx="9144000" cy="990600"/>
            </a:xfrm>
            <a:prstGeom prst="rect">
              <a:avLst/>
            </a:prstGeom>
          </p:spPr>
        </p:pic>
        <p:pic>
          <p:nvPicPr>
            <p:cNvPr id="9" name="Picture 8" descr="Overlay-HorizontalBridge.jpg"/>
            <p:cNvPicPr>
              <a:picLocks noChangeAspect="1"/>
            </p:cNvPicPr>
            <p:nvPr userDrawn="1"/>
          </p:nvPicPr>
          <p:blipFill>
            <a:blip r:embed="rId3"/>
            <a:stretch>
              <a:fillRect/>
            </a:stretch>
          </p:blipFill>
          <p:spPr>
            <a:xfrm flipV="1">
              <a:off x="0" y="923365"/>
              <a:ext cx="9144000" cy="267891"/>
            </a:xfrm>
            <a:prstGeom prst="rect">
              <a:avLst/>
            </a:prstGeom>
          </p:spPr>
        </p:pic>
      </p:grpSp>
      <p:grpSp>
        <p:nvGrpSpPr>
          <p:cNvPr id="10" name="Group 10"/>
          <p:cNvGrpSpPr/>
          <p:nvPr/>
        </p:nvGrpSpPr>
        <p:grpSpPr>
          <a:xfrm flipV="1">
            <a:off x="0" y="5666744"/>
            <a:ext cx="9144000" cy="1191256"/>
            <a:chOff x="0" y="0"/>
            <a:chExt cx="9144000" cy="1191256"/>
          </a:xfrm>
        </p:grpSpPr>
        <p:pic>
          <p:nvPicPr>
            <p:cNvPr id="12" name="Picture 11" descr="Overlay-Blank.jpg"/>
            <p:cNvPicPr>
              <a:picLocks noChangeAspect="1"/>
            </p:cNvPicPr>
            <p:nvPr userDrawn="1"/>
          </p:nvPicPr>
          <p:blipFill>
            <a:blip r:embed="rId2"/>
            <a:srcRect b="85555"/>
            <a:stretch>
              <a:fillRect/>
            </a:stretch>
          </p:blipFill>
          <p:spPr>
            <a:xfrm>
              <a:off x="0" y="0"/>
              <a:ext cx="9144000" cy="990600"/>
            </a:xfrm>
            <a:prstGeom prst="rect">
              <a:avLst/>
            </a:prstGeom>
          </p:spPr>
        </p:pic>
        <p:pic>
          <p:nvPicPr>
            <p:cNvPr id="13" name="Picture 12" descr="Overlay-HorizontalBridge.jpg"/>
            <p:cNvPicPr>
              <a:picLocks noChangeAspect="1"/>
            </p:cNvPicPr>
            <p:nvPr userDrawn="1"/>
          </p:nvPicPr>
          <p:blipFill>
            <a:blip r:embed="rId3"/>
            <a:stretch>
              <a:fillRect/>
            </a:stretch>
          </p:blipFill>
          <p:spPr>
            <a:xfrm flipV="1">
              <a:off x="0" y="923365"/>
              <a:ext cx="9144000" cy="267891"/>
            </a:xfrm>
            <a:prstGeom prst="rect">
              <a:avLst/>
            </a:prstGeom>
          </p:spPr>
        </p:pic>
      </p:grpSp>
      <p:pic>
        <p:nvPicPr>
          <p:cNvPr id="14" name="Picture 13" descr="HR-Color.png"/>
          <p:cNvPicPr>
            <a:picLocks noChangeAspect="1"/>
          </p:cNvPicPr>
          <p:nvPr/>
        </p:nvPicPr>
        <p:blipFill>
          <a:blip r:embed="rId4"/>
          <a:stretch>
            <a:fillRect/>
          </a:stretch>
        </p:blipFill>
        <p:spPr>
          <a:xfrm>
            <a:off x="1554480" y="3258805"/>
            <a:ext cx="6035040" cy="340391"/>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8" name="Group 7"/>
          <p:cNvGrpSpPr/>
          <p:nvPr/>
        </p:nvGrpSpPr>
        <p:grpSpPr>
          <a:xfrm>
            <a:off x="0" y="1372650"/>
            <a:ext cx="9144000" cy="5485350"/>
            <a:chOff x="0" y="1372650"/>
            <a:chExt cx="9144000" cy="5485350"/>
          </a:xfrm>
        </p:grpSpPr>
        <p:pic>
          <p:nvPicPr>
            <p:cNvPr id="9" name="Picture 8"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10" name="Picture 9"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92162" y="1774825"/>
            <a:ext cx="3566160" cy="4303713"/>
          </a:xfrm>
        </p:spPr>
        <p:txBody>
          <a:bodyPr>
            <a:normAutofit/>
          </a:bodyPr>
          <a:lstStyle>
            <a:lvl1pPr>
              <a:defRPr sz="2400"/>
            </a:lvl1pPr>
            <a:lvl2pPr>
              <a:defRPr sz="2200"/>
            </a:lvl2pPr>
            <a:lvl3pPr>
              <a:defRPr sz="2000"/>
            </a:lvl3pPr>
            <a:lvl4pPr>
              <a:defRPr sz="1800"/>
            </a:lvl4pPr>
            <a:lvl5pPr>
              <a:defRPr sz="1800"/>
            </a:lvl5pPr>
            <a:lvl6pPr>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66534" y="1774825"/>
            <a:ext cx="3566160" cy="4303713"/>
          </a:xfrm>
        </p:spPr>
        <p:txBody>
          <a:bodyPr>
            <a:normAutofit/>
          </a:bodyPr>
          <a:lstStyle>
            <a:lvl1pPr>
              <a:defRPr sz="2400"/>
            </a:lvl1pPr>
            <a:lvl2pPr>
              <a:defRPr sz="2200"/>
            </a:lvl2pPr>
            <a:lvl3pPr>
              <a:defRPr sz="2000"/>
            </a:lvl3pPr>
            <a:lvl4pPr>
              <a:defRPr sz="1800"/>
            </a:lvl4pPr>
            <a:lvl5pPr>
              <a:defRPr sz="1800"/>
            </a:lvl5pPr>
            <a:lvl6pPr>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06040A78-2A4B-4566-8626-79DE0D4C1085}" type="datetimeFigureOut">
              <a:rPr lang="en-US" smtClean="0"/>
              <a:t>12/5/18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C526B6-F861-4D54-BBE9-4BB519D3F34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0" y="1372650"/>
            <a:ext cx="9144000" cy="5485350"/>
            <a:chOff x="0" y="1372650"/>
            <a:chExt cx="9144000" cy="5485350"/>
          </a:xfrm>
        </p:grpSpPr>
        <p:pic>
          <p:nvPicPr>
            <p:cNvPr id="11" name="Picture 10"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12" name="Picture 11"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7240" y="1879320"/>
            <a:ext cx="3566160" cy="639762"/>
          </a:xfrm>
        </p:spPr>
        <p:txBody>
          <a:bodyPr anchor="b" anchorCtr="0">
            <a:noAutofit/>
          </a:bodyPr>
          <a:lstStyle>
            <a:lvl1pPr marL="0" indent="0" algn="ctr">
              <a:spcBef>
                <a:spcPts val="0"/>
              </a:spcBef>
              <a:buNone/>
              <a:defRPr sz="2800" b="0">
                <a:solidFill>
                  <a:schemeClr val="tx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7240" y="2590799"/>
            <a:ext cx="3566160" cy="3487739"/>
          </a:xfrm>
        </p:spPr>
        <p:txBody>
          <a:bodyPr>
            <a:normAutofit/>
          </a:bodyPr>
          <a:lstStyle>
            <a:lvl1pPr>
              <a:defRPr sz="2200"/>
            </a:lvl1pPr>
            <a:lvl2pPr>
              <a:defRPr sz="20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66048" y="1879320"/>
            <a:ext cx="3566160" cy="639762"/>
          </a:xfrm>
        </p:spPr>
        <p:txBody>
          <a:bodyPr anchor="b" anchorCtr="0">
            <a:noAutofit/>
          </a:bodyPr>
          <a:lstStyle>
            <a:lvl1pPr marL="0" indent="0" algn="ctr">
              <a:spcBef>
                <a:spcPts val="0"/>
              </a:spcBef>
              <a:buNone/>
              <a:defRPr sz="2800" b="0">
                <a:solidFill>
                  <a:schemeClr val="tx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66048" y="2590799"/>
            <a:ext cx="3566160" cy="3487739"/>
          </a:xfrm>
        </p:spPr>
        <p:txBody>
          <a:bodyPr>
            <a:normAutofit/>
          </a:bodyPr>
          <a:lstStyle>
            <a:lvl1pPr>
              <a:defRPr sz="2200"/>
            </a:lvl1pPr>
            <a:lvl2pPr>
              <a:defRPr sz="20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06040A78-2A4B-4566-8626-79DE0D4C1085}" type="datetimeFigureOut">
              <a:rPr lang="en-US" smtClean="0"/>
              <a:t>12/5/18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C526B6-F861-4D54-BBE9-4BB519D3F342}" type="slidenum">
              <a:rPr lang="en-US" smtClean="0"/>
              <a:t>‹#›</a:t>
            </a:fld>
            <a:endParaRPr lang="en-US"/>
          </a:p>
        </p:txBody>
      </p:sp>
      <p:pic>
        <p:nvPicPr>
          <p:cNvPr id="14" name="Picture 13" descr="Overlay-HorizontalBridge.jpg"/>
          <p:cNvPicPr>
            <a:picLocks noChangeAspect="1"/>
          </p:cNvPicPr>
          <p:nvPr/>
        </p:nvPicPr>
        <p:blipFill>
          <a:blip r:embed="rId3"/>
          <a:srcRect t="23425" r="61031" b="39764"/>
          <a:stretch>
            <a:fillRect/>
          </a:stretch>
        </p:blipFill>
        <p:spPr>
          <a:xfrm>
            <a:off x="4766048" y="2460812"/>
            <a:ext cx="3563348" cy="98613"/>
          </a:xfrm>
          <a:prstGeom prst="rect">
            <a:avLst/>
          </a:prstGeom>
          <a:solidFill>
            <a:schemeClr val="bg2">
              <a:lumMod val="40000"/>
              <a:lumOff val="60000"/>
            </a:schemeClr>
          </a:solidFill>
        </p:spPr>
      </p:pic>
      <p:pic>
        <p:nvPicPr>
          <p:cNvPr id="15" name="Picture 14" descr="Overlay-HorizontalBridge.jpg"/>
          <p:cNvPicPr>
            <a:picLocks noChangeAspect="1"/>
          </p:cNvPicPr>
          <p:nvPr/>
        </p:nvPicPr>
        <p:blipFill>
          <a:blip r:embed="rId3"/>
          <a:srcRect t="23425" r="61031" b="39764"/>
          <a:stretch>
            <a:fillRect/>
          </a:stretch>
        </p:blipFill>
        <p:spPr>
          <a:xfrm>
            <a:off x="780052" y="2460812"/>
            <a:ext cx="3563348" cy="98613"/>
          </a:xfrm>
          <a:prstGeom prst="rect">
            <a:avLst/>
          </a:prstGeom>
          <a:solidFill>
            <a:schemeClr val="bg2">
              <a:lumMod val="40000"/>
              <a:lumOff val="60000"/>
            </a:schemeClr>
          </a:solid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6" name="Group 5"/>
          <p:cNvGrpSpPr/>
          <p:nvPr/>
        </p:nvGrpSpPr>
        <p:grpSpPr>
          <a:xfrm>
            <a:off x="0" y="1372650"/>
            <a:ext cx="9144000" cy="5485350"/>
            <a:chOff x="0" y="1372650"/>
            <a:chExt cx="9144000" cy="5485350"/>
          </a:xfrm>
        </p:grpSpPr>
        <p:pic>
          <p:nvPicPr>
            <p:cNvPr id="7" name="Picture 6"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8" name="Picture 7"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06040A78-2A4B-4566-8626-79DE0D4C1085}" type="datetimeFigureOut">
              <a:rPr lang="en-US" smtClean="0"/>
              <a:t>12/5/18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C526B6-F861-4D54-BBE9-4BB519D3F34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Blank.jpg"/>
          <p:cNvPicPr>
            <a:picLocks noChangeAspect="1"/>
          </p:cNvPicPr>
          <p:nvPr/>
        </p:nvPicPr>
        <p:blipFill>
          <a:blip r:embed="rId2"/>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06040A78-2A4B-4566-8626-79DE0D4C1085}" type="datetimeFigureOut">
              <a:rPr lang="en-US" smtClean="0"/>
              <a:t>12/5/18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C526B6-F861-4D54-BBE9-4BB519D3F34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11"/>
          <p:cNvGrpSpPr/>
          <p:nvPr/>
        </p:nvGrpSpPr>
        <p:grpSpPr>
          <a:xfrm>
            <a:off x="4267200" y="0"/>
            <a:ext cx="4876800" cy="6858000"/>
            <a:chOff x="4267200" y="0"/>
            <a:chExt cx="4876800" cy="6858000"/>
          </a:xfrm>
        </p:grpSpPr>
        <p:pic>
          <p:nvPicPr>
            <p:cNvPr id="9" name="Picture 8" descr="Overlay-Blank.jpg"/>
            <p:cNvPicPr>
              <a:picLocks noChangeAspect="1"/>
            </p:cNvPicPr>
            <p:nvPr userDrawn="1"/>
          </p:nvPicPr>
          <p:blipFill>
            <a:blip r:embed="rId2"/>
            <a:srcRect l="4302" r="46875"/>
            <a:stretch>
              <a:fillRect/>
            </a:stretch>
          </p:blipFill>
          <p:spPr>
            <a:xfrm>
              <a:off x="4495800" y="0"/>
              <a:ext cx="4648200" cy="6858000"/>
            </a:xfrm>
            <a:prstGeom prst="rect">
              <a:avLst/>
            </a:prstGeom>
          </p:spPr>
        </p:pic>
        <p:pic>
          <p:nvPicPr>
            <p:cNvPr id="10" name="Picture 9" descr="Overlay-VerticalBridge.jpg"/>
            <p:cNvPicPr>
              <a:picLocks noChangeAspect="1"/>
            </p:cNvPicPr>
            <p:nvPr userDrawn="1"/>
          </p:nvPicPr>
          <p:blipFill>
            <a:blip r:embed="rId3"/>
            <a:stretch>
              <a:fillRect/>
            </a:stretch>
          </p:blipFill>
          <p:spPr>
            <a:xfrm flipH="1">
              <a:off x="4267200" y="0"/>
              <a:ext cx="267891" cy="6858000"/>
            </a:xfrm>
            <a:prstGeom prst="rect">
              <a:avLst/>
            </a:prstGeom>
          </p:spPr>
        </p:pic>
      </p:grpSp>
      <p:sp>
        <p:nvSpPr>
          <p:cNvPr id="2" name="Title 1"/>
          <p:cNvSpPr>
            <a:spLocks noGrp="1"/>
          </p:cNvSpPr>
          <p:nvPr>
            <p:ph type="title"/>
          </p:nvPr>
        </p:nvSpPr>
        <p:spPr>
          <a:xfrm>
            <a:off x="381000" y="609600"/>
            <a:ext cx="3612776" cy="1537447"/>
          </a:xfrm>
        </p:spPr>
        <p:txBody>
          <a:bodyPr anchor="b"/>
          <a:lstStyle>
            <a:lvl1pPr algn="ctr">
              <a:lnSpc>
                <a:spcPct val="100000"/>
              </a:lnSpc>
              <a:defRPr sz="3600" b="0"/>
            </a:lvl1pPr>
          </a:lstStyle>
          <a:p>
            <a:r>
              <a:rPr lang="en-US" smtClean="0"/>
              <a:t>Click to edit Master title style</a:t>
            </a:r>
            <a:endParaRPr/>
          </a:p>
        </p:txBody>
      </p:sp>
      <p:sp>
        <p:nvSpPr>
          <p:cNvPr id="3" name="Content Placeholder 2"/>
          <p:cNvSpPr>
            <a:spLocks noGrp="1"/>
          </p:cNvSpPr>
          <p:nvPr>
            <p:ph idx="1"/>
          </p:nvPr>
        </p:nvSpPr>
        <p:spPr>
          <a:xfrm>
            <a:off x="4885859" y="381001"/>
            <a:ext cx="3813174" cy="5697537"/>
          </a:xfrm>
        </p:spPr>
        <p:txBody>
          <a:bodyPr>
            <a:normAutofit/>
          </a:bodyPr>
          <a:lstStyle>
            <a:lvl1pPr>
              <a:defRPr sz="2400" b="0"/>
            </a:lvl1pPr>
            <a:lvl2pPr>
              <a:defRPr sz="2200" b="0"/>
            </a:lvl2pPr>
            <a:lvl3pPr>
              <a:defRPr sz="2000" b="0"/>
            </a:lvl3pPr>
            <a:lvl4pPr>
              <a:defRPr sz="1800" b="0"/>
            </a:lvl4pPr>
            <a:lvl5pPr>
              <a:defRPr sz="1800" b="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81000" y="2209801"/>
            <a:ext cx="3612776" cy="3200400"/>
          </a:xfrm>
        </p:spPr>
        <p:txBody>
          <a:bodyPr>
            <a:normAutofit/>
          </a:bodyPr>
          <a:lstStyle>
            <a:lvl1pPr marL="0" indent="0" algn="ctr">
              <a:spcBef>
                <a:spcPts val="600"/>
              </a:spcBef>
              <a:buNone/>
              <a:defRPr sz="18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040A78-2A4B-4566-8626-79DE0D4C1085}" type="datetimeFigureOut">
              <a:rPr lang="en-US" smtClean="0"/>
              <a:t>12/5/18</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4267200" y="6356350"/>
            <a:ext cx="609600" cy="365125"/>
          </a:xfrm>
        </p:spPr>
        <p:txBody>
          <a:bodyPr/>
          <a:lstStyle>
            <a:lvl1pPr algn="ctr">
              <a:defRPr>
                <a:solidFill>
                  <a:schemeClr val="tx2">
                    <a:lumMod val="40000"/>
                    <a:lumOff val="60000"/>
                  </a:schemeClr>
                </a:solidFill>
              </a:defRPr>
            </a:lvl1pPr>
          </a:lstStyle>
          <a:p>
            <a:fld id="{3EC526B6-F861-4D54-BBE9-4BB519D3F34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92162" y="40341"/>
            <a:ext cx="7570787" cy="1411941"/>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92162" y="1761565"/>
            <a:ext cx="7570787" cy="428961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651812" y="6356350"/>
            <a:ext cx="2133600" cy="365125"/>
          </a:xfrm>
          <a:prstGeom prst="rect">
            <a:avLst/>
          </a:prstGeom>
        </p:spPr>
        <p:txBody>
          <a:bodyPr vert="horz" lIns="91440" tIns="45720" rIns="91440" bIns="45720" rtlCol="0" anchor="ctr"/>
          <a:lstStyle>
            <a:lvl1pPr algn="r">
              <a:defRPr sz="1200" b="1">
                <a:solidFill>
                  <a:schemeClr val="tx2">
                    <a:lumMod val="40000"/>
                    <a:lumOff val="60000"/>
                  </a:schemeClr>
                </a:solidFill>
              </a:defRPr>
            </a:lvl1pPr>
          </a:lstStyle>
          <a:p>
            <a:fld id="{06040A78-2A4B-4566-8626-79DE0D4C1085}" type="datetimeFigureOut">
              <a:rPr lang="en-US" smtClean="0"/>
              <a:t>12/5/18</a:t>
            </a:fld>
            <a:endParaRPr lang="en-US"/>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b="1">
                <a:solidFill>
                  <a:schemeClr val="tx2">
                    <a:lumMod val="40000"/>
                    <a:lumOff val="60000"/>
                  </a:schemeClr>
                </a:solidFill>
              </a:defRPr>
            </a:lvl1pPr>
          </a:lstStyle>
          <a:p>
            <a:fld id="{3EC526B6-F861-4D54-BBE9-4BB519D3F342}" type="slidenum">
              <a:rPr lang="en-US" smtClean="0"/>
              <a:t>‹#›</a:t>
            </a:fld>
            <a:endParaRPr lang="en-US"/>
          </a:p>
        </p:txBody>
      </p:sp>
      <p:sp>
        <p:nvSpPr>
          <p:cNvPr id="5" name="Footer Placeholder 4"/>
          <p:cNvSpPr>
            <a:spLocks noGrp="1"/>
          </p:cNvSpPr>
          <p:nvPr>
            <p:ph type="ftr" sz="quarter" idx="3"/>
          </p:nvPr>
        </p:nvSpPr>
        <p:spPr>
          <a:xfrm>
            <a:off x="372035" y="6356350"/>
            <a:ext cx="2895600" cy="365125"/>
          </a:xfrm>
          <a:prstGeom prst="rect">
            <a:avLst/>
          </a:prstGeom>
        </p:spPr>
        <p:txBody>
          <a:bodyPr vert="horz" lIns="91440" tIns="45720" rIns="91440" bIns="45720" rtlCol="0" anchor="ctr"/>
          <a:lstStyle>
            <a:lvl1pPr algn="l">
              <a:defRPr sz="1200" b="1">
                <a:solidFill>
                  <a:schemeClr val="tx2">
                    <a:lumMod val="40000"/>
                    <a:lumOff val="60000"/>
                  </a:schemeClr>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ctr" defTabSz="914400" rtl="0" eaLnBrk="1" latinLnBrk="0" hangingPunct="1">
        <a:lnSpc>
          <a:spcPts val="6000"/>
        </a:lnSpc>
        <a:spcBef>
          <a:spcPct val="0"/>
        </a:spcBef>
        <a:buNone/>
        <a:defRPr sz="5400" kern="1200">
          <a:solidFill>
            <a:schemeClr val="tx2"/>
          </a:solidFill>
          <a:latin typeface="+mn-lt"/>
          <a:ea typeface="+mj-ea"/>
          <a:cs typeface="+mj-cs"/>
        </a:defRPr>
      </a:lvl1pPr>
    </p:titleStyle>
    <p:bodyStyle>
      <a:lvl1pPr marL="342900" indent="-342900" algn="l" defTabSz="914400" rtl="0" eaLnBrk="1" latinLnBrk="0" hangingPunct="1">
        <a:spcBef>
          <a:spcPts val="2400"/>
        </a:spcBef>
        <a:buClr>
          <a:schemeClr val="accent1">
            <a:lumMod val="60000"/>
            <a:lumOff val="40000"/>
          </a:schemeClr>
        </a:buClr>
        <a:buFont typeface="Candara" pitchFamily="34" charset="0"/>
        <a:buChar char="•"/>
        <a:defRPr sz="2800" kern="1200">
          <a:solidFill>
            <a:schemeClr val="tx2"/>
          </a:solidFill>
          <a:latin typeface="+mn-lt"/>
          <a:ea typeface="+mn-ea"/>
          <a:cs typeface="+mn-cs"/>
        </a:defRPr>
      </a:lvl1pPr>
      <a:lvl2pPr marL="685800" indent="-336550" algn="l" defTabSz="914400" rtl="0" eaLnBrk="1" latinLnBrk="0" hangingPunct="1">
        <a:spcBef>
          <a:spcPts val="600"/>
        </a:spcBef>
        <a:buClr>
          <a:schemeClr val="tx2"/>
        </a:buClr>
        <a:buFont typeface="Candara" pitchFamily="34" charset="0"/>
        <a:buChar char="•"/>
        <a:defRPr sz="2600" kern="1200">
          <a:solidFill>
            <a:schemeClr val="tx2"/>
          </a:solidFill>
          <a:latin typeface="+mn-lt"/>
          <a:ea typeface="+mn-ea"/>
          <a:cs typeface="+mn-cs"/>
        </a:defRPr>
      </a:lvl2pPr>
      <a:lvl3pPr marL="1035050" indent="-349250" algn="l" defTabSz="914400" rtl="0" eaLnBrk="1" latinLnBrk="0" hangingPunct="1">
        <a:spcBef>
          <a:spcPts val="600"/>
        </a:spcBef>
        <a:buClr>
          <a:schemeClr val="accent1">
            <a:lumMod val="60000"/>
            <a:lumOff val="40000"/>
          </a:schemeClr>
        </a:buClr>
        <a:buFont typeface="Candara" pitchFamily="34" charset="0"/>
        <a:buChar char="•"/>
        <a:defRPr sz="2400" kern="1200">
          <a:solidFill>
            <a:schemeClr val="tx2"/>
          </a:solidFill>
          <a:latin typeface="+mn-lt"/>
          <a:ea typeface="+mn-ea"/>
          <a:cs typeface="+mn-cs"/>
        </a:defRPr>
      </a:lvl3pPr>
      <a:lvl4pPr marL="1371600" indent="-336550" algn="l" defTabSz="914400" rtl="0" eaLnBrk="1" latinLnBrk="0" hangingPunct="1">
        <a:spcBef>
          <a:spcPts val="600"/>
        </a:spcBef>
        <a:buClr>
          <a:schemeClr val="tx2"/>
        </a:buClr>
        <a:buFont typeface="Candara" pitchFamily="34" charset="0"/>
        <a:buChar char="•"/>
        <a:defRPr sz="2200" kern="1200">
          <a:solidFill>
            <a:schemeClr val="tx2"/>
          </a:solidFill>
          <a:latin typeface="+mn-lt"/>
          <a:ea typeface="+mn-ea"/>
          <a:cs typeface="+mn-cs"/>
        </a:defRPr>
      </a:lvl4pPr>
      <a:lvl5pPr marL="1720850" indent="-349250" algn="l" defTabSz="914400" rtl="0" eaLnBrk="1" latinLnBrk="0" hangingPunct="1">
        <a:spcBef>
          <a:spcPts val="600"/>
        </a:spcBef>
        <a:buClr>
          <a:schemeClr val="accent1">
            <a:lumMod val="60000"/>
            <a:lumOff val="40000"/>
          </a:schemeClr>
        </a:buClr>
        <a:buFont typeface="Candara" pitchFamily="34" charset="0"/>
        <a:buChar char="•"/>
        <a:defRPr sz="2000" kern="1200">
          <a:solidFill>
            <a:schemeClr val="tx2"/>
          </a:solidFill>
          <a:latin typeface="+mn-lt"/>
          <a:ea typeface="+mn-ea"/>
          <a:cs typeface="+mn-cs"/>
        </a:defRPr>
      </a:lvl5pPr>
      <a:lvl6pPr marL="2055813" indent="-344488" algn="l" defTabSz="914400" rtl="0" eaLnBrk="1" latinLnBrk="0" hangingPunct="1">
        <a:spcBef>
          <a:spcPct val="20000"/>
        </a:spcBef>
        <a:buFont typeface="Arial" pitchFamily="34" charset="0"/>
        <a:buChar char="•"/>
        <a:defRPr lang="en-US" sz="2000" kern="1200" dirty="0" smtClean="0">
          <a:solidFill>
            <a:schemeClr val="tx2"/>
          </a:solidFill>
          <a:latin typeface="+mn-lt"/>
          <a:ea typeface="+mn-ea"/>
          <a:cs typeface="+mn-cs"/>
        </a:defRPr>
      </a:lvl6pPr>
      <a:lvl7pPr marL="2398713" indent="-344488" algn="l" defTabSz="914400" rtl="0" eaLnBrk="1" latinLnBrk="0" hangingPunct="1">
        <a:spcBef>
          <a:spcPct val="20000"/>
        </a:spcBef>
        <a:buClr>
          <a:schemeClr val="accent1">
            <a:lumMod val="60000"/>
            <a:lumOff val="40000"/>
          </a:schemeClr>
        </a:buClr>
        <a:buFont typeface="Arial" pitchFamily="34" charset="0"/>
        <a:buChar char="•"/>
        <a:defRPr lang="en-US" sz="2000" kern="1200" dirty="0" smtClean="0">
          <a:solidFill>
            <a:schemeClr val="tx2"/>
          </a:solidFill>
          <a:latin typeface="+mn-lt"/>
          <a:ea typeface="+mn-ea"/>
          <a:cs typeface="+mn-cs"/>
        </a:defRPr>
      </a:lvl7pPr>
      <a:lvl8pPr marL="2743200" indent="-344488" algn="l" defTabSz="914400" rtl="0" eaLnBrk="1" latinLnBrk="0" hangingPunct="1">
        <a:spcBef>
          <a:spcPct val="20000"/>
        </a:spcBef>
        <a:buFont typeface="Arial" pitchFamily="34" charset="0"/>
        <a:buChar char="•"/>
        <a:defRPr lang="en-US" sz="2000" kern="1200" dirty="0" smtClean="0">
          <a:solidFill>
            <a:schemeClr val="tx2"/>
          </a:solidFill>
          <a:latin typeface="+mn-lt"/>
          <a:ea typeface="+mn-ea"/>
          <a:cs typeface="+mn-cs"/>
        </a:defRPr>
      </a:lvl8pPr>
      <a:lvl9pPr marL="3087688" indent="-344488" algn="l" defTabSz="914400" rtl="0" eaLnBrk="1" latinLnBrk="0" hangingPunct="1">
        <a:spcBef>
          <a:spcPct val="20000"/>
        </a:spcBef>
        <a:buClr>
          <a:schemeClr val="accent1">
            <a:lumMod val="60000"/>
            <a:lumOff val="40000"/>
          </a:schemeClr>
        </a:buClr>
        <a:buFont typeface="Arial" pitchFamily="34" charset="0"/>
        <a:buChar char="•"/>
        <a:defRPr lang="en-US" sz="2000" kern="1200" dirty="0" smtClean="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0.gif"/><Relationship Id="rId4" Type="http://schemas.openxmlformats.org/officeDocument/2006/relationships/image" Target="../media/image21.jpeg"/><Relationship Id="rId5" Type="http://schemas.openxmlformats.org/officeDocument/2006/relationships/image" Target="../media/image22.jpeg"/><Relationship Id="rId6" Type="http://schemas.openxmlformats.org/officeDocument/2006/relationships/image" Target="../media/image23.gif"/><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2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8.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9.g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gi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 Id="rId3" Type="http://schemas.openxmlformats.org/officeDocument/2006/relationships/image" Target="../media/image3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 Id="rId3" Type="http://schemas.openxmlformats.org/officeDocument/2006/relationships/image" Target="../media/image33.jpeg"/></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4" Type="http://schemas.openxmlformats.org/officeDocument/2006/relationships/image" Target="../media/image36.jpeg"/><Relationship Id="rId5" Type="http://schemas.openxmlformats.org/officeDocument/2006/relationships/image" Target="../media/image37.jpeg"/><Relationship Id="rId1" Type="http://schemas.openxmlformats.org/officeDocument/2006/relationships/slideLayout" Target="../slideLayouts/slideLayout8.xml"/><Relationship Id="rId2" Type="http://schemas.openxmlformats.org/officeDocument/2006/relationships/image" Target="../media/image34.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9.gif"/><Relationship Id="rId3" Type="http://schemas.openxmlformats.org/officeDocument/2006/relationships/image" Target="../media/image11.gi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8.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9.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4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 Id="rId3" Type="http://schemas.openxmlformats.org/officeDocument/2006/relationships/image" Target="../media/image4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gi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4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4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1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3810" y="1459008"/>
            <a:ext cx="6188552" cy="1470025"/>
          </a:xfrm>
        </p:spPr>
        <p:txBody>
          <a:bodyPr/>
          <a:lstStyle/>
          <a:p>
            <a:r>
              <a:rPr lang="en-US" b="1" dirty="0" smtClean="0"/>
              <a:t>HUNGER MOTIVATION</a:t>
            </a:r>
            <a:endParaRPr lang="en-US" b="1"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1793944" y="3131667"/>
            <a:ext cx="5616930" cy="3164204"/>
          </a:xfrm>
          <a:prstGeom prst="rect">
            <a:avLst/>
          </a:prstGeom>
        </p:spPr>
      </p:pic>
    </p:spTree>
    <p:extLst>
      <p:ext uri="{BB962C8B-B14F-4D97-AF65-F5344CB8AC3E}">
        <p14:creationId xmlns:p14="http://schemas.microsoft.com/office/powerpoint/2010/main" val="103182099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a:xfrm>
            <a:off x="671513" y="276225"/>
            <a:ext cx="7772400" cy="1143000"/>
          </a:xfrm>
        </p:spPr>
        <p:txBody>
          <a:bodyPr/>
          <a:lstStyle/>
          <a:p>
            <a:r>
              <a:rPr lang="en-US" sz="4000">
                <a:latin typeface="Palatino Linotype" charset="0"/>
              </a:rPr>
              <a:t>Glucose &amp; the Brain</a:t>
            </a:r>
          </a:p>
        </p:txBody>
      </p:sp>
      <p:sp>
        <p:nvSpPr>
          <p:cNvPr id="31746" name="Line 4"/>
          <p:cNvSpPr>
            <a:spLocks noChangeShapeType="1"/>
          </p:cNvSpPr>
          <p:nvPr/>
        </p:nvSpPr>
        <p:spPr bwMode="auto">
          <a:xfrm>
            <a:off x="6400800" y="4991100"/>
            <a:ext cx="0" cy="762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47" name="Text Box 5"/>
          <p:cNvSpPr txBox="1">
            <a:spLocks noChangeArrowheads="1"/>
          </p:cNvSpPr>
          <p:nvPr/>
        </p:nvSpPr>
        <p:spPr bwMode="auto">
          <a:xfrm>
            <a:off x="5757863" y="4495800"/>
            <a:ext cx="23129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latin typeface="Palatino Linotype" charset="0"/>
              </a:rPr>
              <a:t>Rat Hypothalamus</a:t>
            </a:r>
          </a:p>
        </p:txBody>
      </p:sp>
      <p:pic>
        <p:nvPicPr>
          <p:cNvPr id="31748" name="Picture 6" descr="Hypothalamus"/>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990600" y="1219200"/>
            <a:ext cx="7010400" cy="4813300"/>
          </a:xfrm>
          <a:noFill/>
        </p:spPr>
      </p:pic>
      <p:sp>
        <p:nvSpPr>
          <p:cNvPr id="7" name="Rectangle 6"/>
          <p:cNvSpPr/>
          <p:nvPr/>
        </p:nvSpPr>
        <p:spPr>
          <a:xfrm>
            <a:off x="381000" y="5334000"/>
            <a:ext cx="25908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Lateral Hypothalamus</a:t>
            </a:r>
          </a:p>
        </p:txBody>
      </p:sp>
      <p:cxnSp>
        <p:nvCxnSpPr>
          <p:cNvPr id="9" name="Straight Arrow Connector 8"/>
          <p:cNvCxnSpPr>
            <a:cxnSpLocks noChangeShapeType="1"/>
          </p:cNvCxnSpPr>
          <p:nvPr/>
        </p:nvCxnSpPr>
        <p:spPr bwMode="auto">
          <a:xfrm flipV="1">
            <a:off x="2819400" y="5105400"/>
            <a:ext cx="685800" cy="228600"/>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0" name="Rectangle 9"/>
          <p:cNvSpPr/>
          <p:nvPr/>
        </p:nvSpPr>
        <p:spPr>
          <a:xfrm>
            <a:off x="4648200" y="3581400"/>
            <a:ext cx="25908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err="1">
                <a:solidFill>
                  <a:schemeClr val="tx1"/>
                </a:solidFill>
              </a:rPr>
              <a:t>Ventromedial</a:t>
            </a:r>
            <a:r>
              <a:rPr lang="en-US" b="1" dirty="0">
                <a:solidFill>
                  <a:schemeClr val="tx1"/>
                </a:solidFill>
              </a:rPr>
              <a:t> Hypothalamus</a:t>
            </a:r>
          </a:p>
        </p:txBody>
      </p:sp>
      <p:cxnSp>
        <p:nvCxnSpPr>
          <p:cNvPr id="11" name="Straight Arrow Connector 10"/>
          <p:cNvCxnSpPr>
            <a:cxnSpLocks noChangeShapeType="1"/>
            <a:stCxn id="10" idx="2"/>
          </p:cNvCxnSpPr>
          <p:nvPr/>
        </p:nvCxnSpPr>
        <p:spPr bwMode="auto">
          <a:xfrm flipH="1">
            <a:off x="4191000" y="4191000"/>
            <a:ext cx="1752600" cy="1066800"/>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6256271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r>
              <a:rPr lang="en-US" dirty="0">
                <a:latin typeface="Arial"/>
                <a:cs typeface="Arial"/>
              </a:rPr>
              <a:t>Hypothalamus</a:t>
            </a:r>
          </a:p>
        </p:txBody>
      </p:sp>
      <p:sp>
        <p:nvSpPr>
          <p:cNvPr id="5" name="Text Placeholder 4"/>
          <p:cNvSpPr>
            <a:spLocks noGrp="1"/>
          </p:cNvSpPr>
          <p:nvPr>
            <p:ph type="body" idx="1"/>
          </p:nvPr>
        </p:nvSpPr>
        <p:spPr>
          <a:xfrm>
            <a:off x="304800" y="1248812"/>
            <a:ext cx="4040188" cy="639763"/>
          </a:xfrm>
        </p:spPr>
        <p:txBody>
          <a:bodyPr/>
          <a:lstStyle/>
          <a:p>
            <a:pPr algn="ctr"/>
            <a:r>
              <a:rPr lang="en-US" dirty="0">
                <a:latin typeface="Comic Sans MS" charset="0"/>
              </a:rPr>
              <a:t>Lateral Hypothalamus</a:t>
            </a:r>
          </a:p>
        </p:txBody>
      </p:sp>
      <p:sp>
        <p:nvSpPr>
          <p:cNvPr id="6" name="Content Placeholder 5"/>
          <p:cNvSpPr>
            <a:spLocks noGrp="1"/>
          </p:cNvSpPr>
          <p:nvPr>
            <p:ph sz="half" idx="2"/>
          </p:nvPr>
        </p:nvSpPr>
        <p:spPr>
          <a:xfrm>
            <a:off x="457200" y="1752600"/>
            <a:ext cx="4040188" cy="3951288"/>
          </a:xfrm>
        </p:spPr>
        <p:txBody>
          <a:bodyPr/>
          <a:lstStyle/>
          <a:p>
            <a:r>
              <a:rPr lang="en-US" dirty="0">
                <a:latin typeface="Comic Sans MS" charset="0"/>
              </a:rPr>
              <a:t>When stimulated it makes you </a:t>
            </a:r>
            <a:r>
              <a:rPr lang="en-US" u="sng" dirty="0">
                <a:latin typeface="Comic Sans MS" charset="0"/>
              </a:rPr>
              <a:t>hungry</a:t>
            </a:r>
            <a:r>
              <a:rPr lang="en-US" dirty="0">
                <a:latin typeface="Comic Sans MS" charset="0"/>
              </a:rPr>
              <a:t>.</a:t>
            </a:r>
          </a:p>
          <a:p>
            <a:r>
              <a:rPr lang="en-US" dirty="0">
                <a:latin typeface="Comic Sans MS" charset="0"/>
              </a:rPr>
              <a:t>When </a:t>
            </a:r>
            <a:r>
              <a:rPr lang="en-US" dirty="0" err="1">
                <a:latin typeface="Comic Sans MS" charset="0"/>
              </a:rPr>
              <a:t>lesioned</a:t>
            </a:r>
            <a:r>
              <a:rPr lang="en-US" dirty="0">
                <a:latin typeface="Comic Sans MS" charset="0"/>
              </a:rPr>
              <a:t> (destroyed) you will never be hungry again.</a:t>
            </a:r>
          </a:p>
        </p:txBody>
      </p:sp>
      <p:sp>
        <p:nvSpPr>
          <p:cNvPr id="7" name="Text Placeholder 6"/>
          <p:cNvSpPr>
            <a:spLocks noGrp="1"/>
          </p:cNvSpPr>
          <p:nvPr>
            <p:ph type="body" sz="quarter" idx="3"/>
          </p:nvPr>
        </p:nvSpPr>
        <p:spPr>
          <a:xfrm>
            <a:off x="4648200" y="1219200"/>
            <a:ext cx="4041775" cy="639763"/>
          </a:xfrm>
        </p:spPr>
        <p:txBody>
          <a:bodyPr rtlCol="0">
            <a:normAutofit fontScale="77500" lnSpcReduction="20000"/>
          </a:bodyPr>
          <a:lstStyle/>
          <a:p>
            <a:pPr algn="ctr" fontAlgn="auto">
              <a:spcAft>
                <a:spcPts val="0"/>
              </a:spcAft>
              <a:buFont typeface="Arial" pitchFamily="34" charset="0"/>
              <a:buNone/>
              <a:defRPr/>
            </a:pPr>
            <a:r>
              <a:rPr lang="en-US" dirty="0" smtClean="0">
                <a:latin typeface="Comic Sans MS" pitchFamily="66" charset="0"/>
                <a:ea typeface="+mn-ea"/>
                <a:cs typeface="+mn-cs"/>
              </a:rPr>
              <a:t>Ventromedial Hypothalamus</a:t>
            </a:r>
            <a:endParaRPr lang="en-US" dirty="0">
              <a:latin typeface="Comic Sans MS" pitchFamily="66" charset="0"/>
              <a:ea typeface="+mn-ea"/>
              <a:cs typeface="+mn-cs"/>
            </a:endParaRPr>
          </a:p>
        </p:txBody>
      </p:sp>
      <p:sp>
        <p:nvSpPr>
          <p:cNvPr id="8" name="Content Placeholder 7"/>
          <p:cNvSpPr>
            <a:spLocks noGrp="1"/>
          </p:cNvSpPr>
          <p:nvPr>
            <p:ph sz="quarter" idx="4"/>
          </p:nvPr>
        </p:nvSpPr>
        <p:spPr>
          <a:xfrm>
            <a:off x="4648200" y="1828800"/>
            <a:ext cx="4041775" cy="3951288"/>
          </a:xfrm>
        </p:spPr>
        <p:txBody>
          <a:bodyPr/>
          <a:lstStyle/>
          <a:p>
            <a:r>
              <a:rPr lang="en-US" dirty="0">
                <a:latin typeface="Comic Sans MS" charset="0"/>
              </a:rPr>
              <a:t>When stimulated you feel </a:t>
            </a:r>
            <a:r>
              <a:rPr lang="en-US" u="sng" dirty="0">
                <a:latin typeface="Comic Sans MS" charset="0"/>
              </a:rPr>
              <a:t>full</a:t>
            </a:r>
            <a:r>
              <a:rPr lang="en-US" dirty="0">
                <a:latin typeface="Comic Sans MS" charset="0"/>
              </a:rPr>
              <a:t>.</a:t>
            </a:r>
          </a:p>
          <a:p>
            <a:r>
              <a:rPr lang="en-US" dirty="0">
                <a:latin typeface="Comic Sans MS" charset="0"/>
              </a:rPr>
              <a:t>When </a:t>
            </a:r>
            <a:r>
              <a:rPr lang="en-US" dirty="0" err="1">
                <a:latin typeface="Comic Sans MS" charset="0"/>
              </a:rPr>
              <a:t>lesioned</a:t>
            </a:r>
            <a:r>
              <a:rPr lang="en-US" dirty="0">
                <a:latin typeface="Comic Sans MS" charset="0"/>
              </a:rPr>
              <a:t> you will never feel full again.</a:t>
            </a:r>
          </a:p>
        </p:txBody>
      </p:sp>
      <p:pic>
        <p:nvPicPr>
          <p:cNvPr id="10" name="Picture 9" descr="refrigerator_locked_up_for_diet_hg_clr.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39025" y="0"/>
            <a:ext cx="1704975"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FatGirl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3810000"/>
            <a:ext cx="2762250" cy="201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TooSkinny.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4800600"/>
            <a:ext cx="2293938"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 descr="homer4"/>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04800" y="3886200"/>
            <a:ext cx="1736725"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34238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 calcmode="lin" valueType="num">
                                      <p:cBhvr additive="base">
                                        <p:cTn id="3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8">
                                            <p:txEl>
                                              <p:pRg st="0" end="0"/>
                                            </p:txEl>
                                          </p:spTgt>
                                        </p:tgtEl>
                                        <p:attrNameLst>
                                          <p:attrName>style.visibility</p:attrName>
                                        </p:attrNameLst>
                                      </p:cBhvr>
                                      <p:to>
                                        <p:strVal val="visible"/>
                                      </p:to>
                                    </p:set>
                                    <p:anim calcmode="lin" valueType="num">
                                      <p:cBhvr additive="base">
                                        <p:cTn id="3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8">
                                            <p:txEl>
                                              <p:pRg st="1" end="1"/>
                                            </p:txEl>
                                          </p:spTgt>
                                        </p:tgtEl>
                                        <p:attrNameLst>
                                          <p:attrName>style.visibility</p:attrName>
                                        </p:attrNameLst>
                                      </p:cBhvr>
                                      <p:to>
                                        <p:strVal val="visible"/>
                                      </p:to>
                                    </p:set>
                                    <p:anim calcmode="lin" valueType="num">
                                      <p:cBhvr additive="base">
                                        <p:cTn id="4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fill="hold"/>
                                        <p:tgtEl>
                                          <p:spTgt spid="11"/>
                                        </p:tgtEl>
                                        <p:attrNameLst>
                                          <p:attrName>ppt_x</p:attrName>
                                        </p:attrNameLst>
                                      </p:cBhvr>
                                      <p:tavLst>
                                        <p:tav tm="0">
                                          <p:val>
                                            <p:strVal val="#ppt_x"/>
                                          </p:val>
                                        </p:tav>
                                        <p:tav tm="100000">
                                          <p:val>
                                            <p:strVal val="#ppt_x"/>
                                          </p:val>
                                        </p:tav>
                                      </p:tavLst>
                                    </p:anim>
                                    <p:anim calcmode="lin" valueType="num">
                                      <p:cBhvr additive="base">
                                        <p:cTn id="5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3" presetClass="entr" presetSubtype="10" fill="hold" nodeType="click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blinds(horizontal)">
                                      <p:cBhvr>
                                        <p:cTn id="6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4" descr="12673_MyersPsy8e_12UN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696200" cy="661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158537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259" name="Rectangle 3"/>
          <p:cNvSpPr>
            <a:spLocks noGrp="1" noChangeArrowheads="1"/>
          </p:cNvSpPr>
          <p:nvPr>
            <p:ph type="body" sz="half" idx="2"/>
          </p:nvPr>
        </p:nvSpPr>
        <p:spPr>
          <a:xfrm>
            <a:off x="5562600" y="685800"/>
            <a:ext cx="4033838" cy="3886200"/>
          </a:xfrm>
        </p:spPr>
        <p:txBody>
          <a:bodyPr/>
          <a:lstStyle/>
          <a:p>
            <a:pPr eaLnBrk="1" hangingPunct="1"/>
            <a:r>
              <a:rPr lang="en-US" sz="4000">
                <a:latin typeface="Arial" charset="0"/>
              </a:rPr>
              <a:t>400% wt increase!!</a:t>
            </a:r>
          </a:p>
          <a:p>
            <a:pPr eaLnBrk="1" hangingPunct="1"/>
            <a:endParaRPr lang="en-US" sz="2800">
              <a:latin typeface="Arial" charset="0"/>
            </a:endParaRPr>
          </a:p>
        </p:txBody>
      </p:sp>
      <p:pic>
        <p:nvPicPr>
          <p:cNvPr id="36866" name="Picture 4" descr="P331RAT"/>
          <p:cNvPicPr>
            <a:picLocks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0" y="914400"/>
            <a:ext cx="5257800" cy="4986338"/>
          </a:xfrm>
          <a:noFill/>
        </p:spPr>
      </p:pic>
    </p:spTree>
    <p:extLst>
      <p:ext uri="{BB962C8B-B14F-4D97-AF65-F5344CB8AC3E}">
        <p14:creationId xmlns:p14="http://schemas.microsoft.com/office/powerpoint/2010/main" val="17047119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96259">
                                            <p:txEl>
                                              <p:pRg st="0" end="0"/>
                                            </p:txEl>
                                          </p:spTgt>
                                        </p:tgtEl>
                                        <p:attrNameLst>
                                          <p:attrName>style.visibility</p:attrName>
                                        </p:attrNameLst>
                                      </p:cBhvr>
                                      <p:to>
                                        <p:strVal val="visible"/>
                                      </p:to>
                                    </p:set>
                                    <p:anim calcmode="lin" valueType="num">
                                      <p:cBhvr>
                                        <p:cTn id="7" dur="500" fill="hold"/>
                                        <p:tgtEl>
                                          <p:spTgt spid="9625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6259">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0" build="p" bldLvl="3"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304800"/>
            <a:ext cx="3657600" cy="144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solidFill>
              </a:rPr>
              <a:t>Hypothalamus</a:t>
            </a:r>
          </a:p>
        </p:txBody>
      </p:sp>
      <p:sp>
        <p:nvSpPr>
          <p:cNvPr id="3" name="Oval 2"/>
          <p:cNvSpPr/>
          <p:nvPr/>
        </p:nvSpPr>
        <p:spPr>
          <a:xfrm>
            <a:off x="1295400" y="2590800"/>
            <a:ext cx="1752600" cy="1066800"/>
          </a:xfrm>
          <a:prstGeom prst="ellipse">
            <a:avLst/>
          </a:prstGeom>
          <a:solidFill>
            <a:srgbClr val="FF66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2 </a:t>
            </a:r>
            <a:r>
              <a:rPr lang="en-US" b="1" u="sng" dirty="0">
                <a:solidFill>
                  <a:schemeClr val="tx1"/>
                </a:solidFill>
              </a:rPr>
              <a:t>Sections</a:t>
            </a:r>
          </a:p>
        </p:txBody>
      </p:sp>
      <p:cxnSp>
        <p:nvCxnSpPr>
          <p:cNvPr id="5" name="Straight Arrow Connector 4"/>
          <p:cNvCxnSpPr>
            <a:cxnSpLocks noChangeShapeType="1"/>
            <a:stCxn id="2" idx="2"/>
            <a:endCxn id="3" idx="7"/>
          </p:cNvCxnSpPr>
          <p:nvPr/>
        </p:nvCxnSpPr>
        <p:spPr bwMode="auto">
          <a:xfrm flipH="1">
            <a:off x="2790825" y="1752600"/>
            <a:ext cx="1781175" cy="993775"/>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6" name="Straight Arrow Connector 5"/>
          <p:cNvCxnSpPr>
            <a:cxnSpLocks noChangeShapeType="1"/>
            <a:stCxn id="3" idx="3"/>
          </p:cNvCxnSpPr>
          <p:nvPr/>
        </p:nvCxnSpPr>
        <p:spPr bwMode="auto">
          <a:xfrm flipH="1">
            <a:off x="838200" y="3502025"/>
            <a:ext cx="714375" cy="612775"/>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9" name="Straight Arrow Connector 8"/>
          <p:cNvCxnSpPr>
            <a:cxnSpLocks noChangeShapeType="1"/>
          </p:cNvCxnSpPr>
          <p:nvPr/>
        </p:nvCxnSpPr>
        <p:spPr bwMode="auto">
          <a:xfrm>
            <a:off x="2362200" y="3657600"/>
            <a:ext cx="152400" cy="990600"/>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2" name="Isosceles Triangle 11"/>
          <p:cNvSpPr/>
          <p:nvPr/>
        </p:nvSpPr>
        <p:spPr>
          <a:xfrm>
            <a:off x="0" y="4038600"/>
            <a:ext cx="1295400" cy="685800"/>
          </a:xfrm>
          <a:prstGeom prst="triangle">
            <a:avLst/>
          </a:prstGeom>
          <a:solidFill>
            <a:srgbClr val="99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Lat.</a:t>
            </a:r>
          </a:p>
        </p:txBody>
      </p:sp>
      <p:sp>
        <p:nvSpPr>
          <p:cNvPr id="14" name="Isosceles Triangle 13"/>
          <p:cNvSpPr/>
          <p:nvPr/>
        </p:nvSpPr>
        <p:spPr>
          <a:xfrm>
            <a:off x="1371600" y="4495800"/>
            <a:ext cx="1905000" cy="762000"/>
          </a:xfrm>
          <a:prstGeom prst="triangle">
            <a:avLst>
              <a:gd name="adj" fmla="val 49161"/>
            </a:avLst>
          </a:prstGeom>
          <a:solidFill>
            <a:srgbClr val="99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err="1">
                <a:solidFill>
                  <a:schemeClr val="tx1"/>
                </a:solidFill>
              </a:rPr>
              <a:t>Ventro</a:t>
            </a:r>
            <a:r>
              <a:rPr lang="en-US" dirty="0">
                <a:solidFill>
                  <a:schemeClr val="tx1"/>
                </a:solidFill>
              </a:rPr>
              <a:t>.</a:t>
            </a:r>
          </a:p>
        </p:txBody>
      </p:sp>
      <p:cxnSp>
        <p:nvCxnSpPr>
          <p:cNvPr id="17" name="Straight Arrow Connector 16"/>
          <p:cNvCxnSpPr>
            <a:cxnSpLocks noChangeShapeType="1"/>
            <a:stCxn id="2" idx="2"/>
          </p:cNvCxnSpPr>
          <p:nvPr/>
        </p:nvCxnSpPr>
        <p:spPr bwMode="auto">
          <a:xfrm>
            <a:off x="4572000" y="1752600"/>
            <a:ext cx="990600" cy="1219200"/>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0" name="Oval 19"/>
          <p:cNvSpPr/>
          <p:nvPr/>
        </p:nvSpPr>
        <p:spPr>
          <a:xfrm>
            <a:off x="5105400" y="2971800"/>
            <a:ext cx="1752600" cy="1066800"/>
          </a:xfrm>
          <a:prstGeom prst="ellipse">
            <a:avLst/>
          </a:prstGeom>
          <a:solidFill>
            <a:srgbClr val="FF66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2 </a:t>
            </a:r>
            <a:r>
              <a:rPr lang="en-US" b="1" u="sng" dirty="0">
                <a:solidFill>
                  <a:schemeClr val="tx1"/>
                </a:solidFill>
              </a:rPr>
              <a:t>Theories</a:t>
            </a:r>
          </a:p>
        </p:txBody>
      </p:sp>
      <p:cxnSp>
        <p:nvCxnSpPr>
          <p:cNvPr id="21" name="Straight Arrow Connector 20"/>
          <p:cNvCxnSpPr>
            <a:cxnSpLocks noChangeShapeType="1"/>
            <a:endCxn id="27" idx="5"/>
          </p:cNvCxnSpPr>
          <p:nvPr/>
        </p:nvCxnSpPr>
        <p:spPr bwMode="auto">
          <a:xfrm flipH="1">
            <a:off x="4603750" y="3962400"/>
            <a:ext cx="882650" cy="342900"/>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4" name="Straight Arrow Connector 23"/>
          <p:cNvCxnSpPr>
            <a:cxnSpLocks noChangeShapeType="1"/>
            <a:endCxn id="28" idx="5"/>
          </p:cNvCxnSpPr>
          <p:nvPr/>
        </p:nvCxnSpPr>
        <p:spPr bwMode="auto">
          <a:xfrm flipH="1">
            <a:off x="5916613" y="3962400"/>
            <a:ext cx="484187" cy="1066800"/>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7" name="Isosceles Triangle 26"/>
          <p:cNvSpPr/>
          <p:nvPr/>
        </p:nvSpPr>
        <p:spPr>
          <a:xfrm>
            <a:off x="3352800" y="3962400"/>
            <a:ext cx="1676400" cy="685800"/>
          </a:xfrm>
          <a:prstGeom prst="triangle">
            <a:avLst>
              <a:gd name="adj" fmla="val 49161"/>
            </a:avLst>
          </a:prstGeom>
          <a:solidFill>
            <a:srgbClr val="99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err="1">
                <a:solidFill>
                  <a:schemeClr val="tx1"/>
                </a:solidFill>
              </a:rPr>
              <a:t>Leptin</a:t>
            </a:r>
            <a:endParaRPr lang="en-US" dirty="0">
              <a:solidFill>
                <a:schemeClr val="tx1"/>
              </a:solidFill>
            </a:endParaRPr>
          </a:p>
        </p:txBody>
      </p:sp>
      <p:sp>
        <p:nvSpPr>
          <p:cNvPr id="28" name="Isosceles Triangle 27"/>
          <p:cNvSpPr/>
          <p:nvPr/>
        </p:nvSpPr>
        <p:spPr>
          <a:xfrm>
            <a:off x="4495800" y="4572000"/>
            <a:ext cx="1905000" cy="914400"/>
          </a:xfrm>
          <a:prstGeom prst="triangle">
            <a:avLst>
              <a:gd name="adj" fmla="val 49161"/>
            </a:avLst>
          </a:prstGeom>
          <a:solidFill>
            <a:srgbClr val="99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Set-Point</a:t>
            </a:r>
          </a:p>
        </p:txBody>
      </p:sp>
    </p:spTree>
    <p:extLst>
      <p:ext uri="{BB962C8B-B14F-4D97-AF65-F5344CB8AC3E}">
        <p14:creationId xmlns:p14="http://schemas.microsoft.com/office/powerpoint/2010/main" val="2943664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ox(in)">
                                      <p:cBhvr>
                                        <p:cTn id="12" dur="500"/>
                                        <p:tgtEl>
                                          <p:spTgt spid="2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ox(in)">
                                      <p:cBhvr>
                                        <p:cTn id="17" dur="500"/>
                                        <p:tgtEl>
                                          <p:spTgt spid="2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blinds(horizontal)">
                                      <p:cBhvr>
                                        <p:cTn id="22" dur="500"/>
                                        <p:tgtEl>
                                          <p:spTgt spid="2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blinds(horizontal)">
                                      <p:cBhvr>
                                        <p:cTn id="27" dur="500"/>
                                        <p:tgtEl>
                                          <p:spTgt spid="2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box(in)">
                                      <p:cBhvr>
                                        <p:cTn id="3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2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304800" y="0"/>
            <a:ext cx="8839200" cy="1295400"/>
          </a:xfrm>
        </p:spPr>
        <p:txBody>
          <a:bodyPr/>
          <a:lstStyle/>
          <a:p>
            <a:pPr eaLnBrk="1" hangingPunct="1"/>
            <a:r>
              <a:rPr lang="en-US" sz="4000" b="1">
                <a:solidFill>
                  <a:srgbClr val="002060"/>
                </a:solidFill>
                <a:latin typeface="Arial" charset="0"/>
              </a:rPr>
              <a:t>How does the hypothalamus work?</a:t>
            </a:r>
          </a:p>
        </p:txBody>
      </p:sp>
      <p:sp>
        <p:nvSpPr>
          <p:cNvPr id="14340" name="Rectangle 4"/>
          <p:cNvSpPr>
            <a:spLocks noGrp="1" noChangeArrowheads="1"/>
          </p:cNvSpPr>
          <p:nvPr>
            <p:ph type="body" sz="half" idx="1"/>
          </p:nvPr>
        </p:nvSpPr>
        <p:spPr>
          <a:xfrm>
            <a:off x="838200" y="1066800"/>
            <a:ext cx="7696200" cy="4525963"/>
          </a:xfrm>
        </p:spPr>
        <p:txBody>
          <a:bodyPr/>
          <a:lstStyle/>
          <a:p>
            <a:pPr algn="ctr" eaLnBrk="1" hangingPunct="1">
              <a:lnSpc>
                <a:spcPct val="90000"/>
              </a:lnSpc>
              <a:buFontTx/>
              <a:buNone/>
            </a:pPr>
            <a:r>
              <a:rPr lang="en-US" b="1">
                <a:latin typeface="Arial" charset="0"/>
              </a:rPr>
              <a:t>1. Leptin Theory</a:t>
            </a:r>
          </a:p>
          <a:p>
            <a:pPr eaLnBrk="1" hangingPunct="1">
              <a:lnSpc>
                <a:spcPct val="90000"/>
              </a:lnSpc>
            </a:pPr>
            <a:r>
              <a:rPr lang="en-US">
                <a:latin typeface="Arial" charset="0"/>
              </a:rPr>
              <a:t>Leptin is a protein produced by bloated fat cells.</a:t>
            </a:r>
          </a:p>
          <a:p>
            <a:pPr eaLnBrk="1" hangingPunct="1">
              <a:lnSpc>
                <a:spcPct val="90000"/>
              </a:lnSpc>
            </a:pPr>
            <a:r>
              <a:rPr lang="en-US">
                <a:latin typeface="Arial" charset="0"/>
              </a:rPr>
              <a:t>Hypothalamus senses rises in Leptin and will curb eating and increase activity.</a:t>
            </a:r>
          </a:p>
          <a:p>
            <a:pPr eaLnBrk="1" hangingPunct="1">
              <a:lnSpc>
                <a:spcPct val="90000"/>
              </a:lnSpc>
            </a:pPr>
            <a:r>
              <a:rPr lang="en-US">
                <a:latin typeface="Arial" charset="0"/>
              </a:rPr>
              <a:t>Can Leptin injections help me?</a:t>
            </a:r>
          </a:p>
          <a:p>
            <a:pPr eaLnBrk="1" hangingPunct="1">
              <a:lnSpc>
                <a:spcPct val="90000"/>
              </a:lnSpc>
            </a:pPr>
            <a:endParaRPr lang="en-US">
              <a:latin typeface="Arial" charset="0"/>
            </a:endParaRPr>
          </a:p>
        </p:txBody>
      </p:sp>
      <p:pic>
        <p:nvPicPr>
          <p:cNvPr id="40964" name="Picture 5" descr="figur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7613"/>
            <a:ext cx="2514600" cy="310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98628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340">
                                            <p:txEl>
                                              <p:pRg st="0" end="0"/>
                                            </p:txEl>
                                          </p:spTgt>
                                        </p:tgtEl>
                                        <p:attrNameLst>
                                          <p:attrName>style.visibility</p:attrName>
                                        </p:attrNameLst>
                                      </p:cBhvr>
                                      <p:to>
                                        <p:strVal val="visible"/>
                                      </p:to>
                                    </p:set>
                                    <p:animEffect transition="in" filter="blinds(horizontal)">
                                      <p:cBhvr>
                                        <p:cTn id="7" dur="500"/>
                                        <p:tgtEl>
                                          <p:spTgt spid="1434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340">
                                            <p:txEl>
                                              <p:pRg st="1" end="1"/>
                                            </p:txEl>
                                          </p:spTgt>
                                        </p:tgtEl>
                                        <p:attrNameLst>
                                          <p:attrName>style.visibility</p:attrName>
                                        </p:attrNameLst>
                                      </p:cBhvr>
                                      <p:to>
                                        <p:strVal val="visible"/>
                                      </p:to>
                                    </p:set>
                                    <p:animEffect transition="in" filter="blinds(horizontal)">
                                      <p:cBhvr>
                                        <p:cTn id="12" dur="500"/>
                                        <p:tgtEl>
                                          <p:spTgt spid="1434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4340">
                                            <p:txEl>
                                              <p:pRg st="2" end="2"/>
                                            </p:txEl>
                                          </p:spTgt>
                                        </p:tgtEl>
                                        <p:attrNameLst>
                                          <p:attrName>style.visibility</p:attrName>
                                        </p:attrNameLst>
                                      </p:cBhvr>
                                      <p:to>
                                        <p:strVal val="visible"/>
                                      </p:to>
                                    </p:set>
                                    <p:animEffect transition="in" filter="blinds(horizontal)">
                                      <p:cBhvr>
                                        <p:cTn id="17" dur="500"/>
                                        <p:tgtEl>
                                          <p:spTgt spid="14340">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4340">
                                            <p:txEl>
                                              <p:pRg st="3" end="3"/>
                                            </p:txEl>
                                          </p:spTgt>
                                        </p:tgtEl>
                                        <p:attrNameLst>
                                          <p:attrName>style.visibility</p:attrName>
                                        </p:attrNameLst>
                                      </p:cBhvr>
                                      <p:to>
                                        <p:strVal val="visible"/>
                                      </p:to>
                                    </p:set>
                                    <p:animEffect transition="in" filter="blinds(horizontal)">
                                      <p:cBhvr>
                                        <p:cTn id="22" dur="500"/>
                                        <p:tgtEl>
                                          <p:spTgt spid="1434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a:xfrm>
            <a:off x="-457200" y="304800"/>
            <a:ext cx="7772400" cy="1143000"/>
          </a:xfrm>
        </p:spPr>
        <p:txBody>
          <a:bodyPr/>
          <a:lstStyle/>
          <a:p>
            <a:r>
              <a:rPr lang="en-US" sz="4000">
                <a:latin typeface="Palatino Linotype" charset="0"/>
              </a:rPr>
              <a:t>2. Set-Point Theory</a:t>
            </a:r>
          </a:p>
        </p:txBody>
      </p:sp>
      <p:sp>
        <p:nvSpPr>
          <p:cNvPr id="18435" name="Rectangle 5"/>
          <p:cNvSpPr>
            <a:spLocks noGrp="1" noChangeArrowheads="1"/>
          </p:cNvSpPr>
          <p:nvPr>
            <p:ph type="body" idx="1"/>
          </p:nvPr>
        </p:nvSpPr>
        <p:spPr>
          <a:xfrm>
            <a:off x="0" y="1600200"/>
            <a:ext cx="8229600" cy="4525963"/>
          </a:xfrm>
        </p:spPr>
        <p:txBody>
          <a:bodyPr/>
          <a:lstStyle/>
          <a:p>
            <a:r>
              <a:rPr lang="en-US" sz="2800">
                <a:latin typeface="Arial" charset="0"/>
              </a:rPr>
              <a:t>According to the set-point theory, there is a control system built into every person dictating how much fat he or she should carry – a kind of thermostat for body fat. </a:t>
            </a:r>
          </a:p>
          <a:p>
            <a:r>
              <a:rPr lang="en-US" sz="2800">
                <a:latin typeface="Arial" charset="0"/>
              </a:rPr>
              <a:t>According to this theory, body fat percentage and bodyweight are matters of internal controls.</a:t>
            </a:r>
          </a:p>
          <a:p>
            <a:pPr>
              <a:buFontTx/>
              <a:buNone/>
            </a:pPr>
            <a:endParaRPr lang="en-US" sz="2800">
              <a:latin typeface="Arial" charset="0"/>
            </a:endParaRPr>
          </a:p>
          <a:p>
            <a:endParaRPr lang="en-US" sz="2800">
              <a:latin typeface="Arial" charset="0"/>
            </a:endParaRPr>
          </a:p>
        </p:txBody>
      </p:sp>
      <p:pic>
        <p:nvPicPr>
          <p:cNvPr id="4" name="Content Placeholder 4" descr="Thermosta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381000"/>
            <a:ext cx="1828800" cy="117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380788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blinds(horizontal)">
                                      <p:cBhvr>
                                        <p:cTn id="7" dur="500"/>
                                        <p:tgtEl>
                                          <p:spTgt spid="184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nodeType="clickEffect">
                                  <p:stCondLst>
                                    <p:cond delay="0"/>
                                  </p:stCondLst>
                                  <p:childTnLst>
                                    <p:set>
                                      <p:cBhvr>
                                        <p:cTn id="17" dur="1" fill="hold">
                                          <p:stCondLst>
                                            <p:cond delay="0"/>
                                          </p:stCondLst>
                                        </p:cTn>
                                        <p:tgtEl>
                                          <p:spTgt spid="18435">
                                            <p:txEl>
                                              <p:pRg st="1" end="1"/>
                                            </p:txEl>
                                          </p:spTgt>
                                        </p:tgtEl>
                                        <p:attrNameLst>
                                          <p:attrName>style.visibility</p:attrName>
                                        </p:attrNameLst>
                                      </p:cBhvr>
                                      <p:to>
                                        <p:strVal val="visible"/>
                                      </p:to>
                                    </p:set>
                                    <p:animEffect transition="in" filter="blinds(horizontal)">
                                      <p:cBhvr>
                                        <p:cTn id="18" dur="500"/>
                                        <p:tgtEl>
                                          <p:spTgt spid="184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p:txBody>
          <a:bodyPr/>
          <a:lstStyle/>
          <a:p>
            <a:pPr eaLnBrk="1" hangingPunct="1"/>
            <a:r>
              <a:rPr lang="en-US" sz="4800" b="1">
                <a:solidFill>
                  <a:srgbClr val="9900CC"/>
                </a:solidFill>
                <a:latin typeface="Arial" charset="0"/>
              </a:rPr>
              <a:t>Set Point Theory</a:t>
            </a:r>
          </a:p>
        </p:txBody>
      </p:sp>
      <p:sp>
        <p:nvSpPr>
          <p:cNvPr id="45058" name="Rectangle 3"/>
          <p:cNvSpPr>
            <a:spLocks noGrp="1" noChangeArrowheads="1"/>
          </p:cNvSpPr>
          <p:nvPr>
            <p:ph type="body" idx="1"/>
          </p:nvPr>
        </p:nvSpPr>
        <p:spPr>
          <a:xfrm>
            <a:off x="0" y="1447800"/>
            <a:ext cx="8763000" cy="4800600"/>
          </a:xfrm>
        </p:spPr>
        <p:txBody>
          <a:bodyPr/>
          <a:lstStyle/>
          <a:p>
            <a:pPr eaLnBrk="1" hangingPunct="1"/>
            <a:r>
              <a:rPr lang="en-US" sz="2800">
                <a:latin typeface="Arial" charset="0"/>
              </a:rPr>
              <a:t>Set point could be related to genetic disposition </a:t>
            </a:r>
          </a:p>
          <a:p>
            <a:pPr eaLnBrk="1" hangingPunct="1"/>
            <a:r>
              <a:rPr lang="en-US" sz="2800">
                <a:latin typeface="Arial" charset="0"/>
              </a:rPr>
              <a:t>Set point could be related to chronic feeding in infancy </a:t>
            </a:r>
          </a:p>
          <a:p>
            <a:pPr eaLnBrk="1" hangingPunct="1"/>
            <a:r>
              <a:rPr lang="en-US" sz="2800">
                <a:latin typeface="Arial" charset="0"/>
              </a:rPr>
              <a:t>NOT ALL PSYCHOLOGISTS believe in set point theory…</a:t>
            </a:r>
          </a:p>
        </p:txBody>
      </p:sp>
      <p:pic>
        <p:nvPicPr>
          <p:cNvPr id="45059" name="Picture 3" descr="frog_freddy_fork_knife_hg_clr.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3276600"/>
            <a:ext cx="2562225"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013236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p:txBody>
          <a:bodyPr/>
          <a:lstStyle/>
          <a:p>
            <a:r>
              <a:rPr lang="en-US">
                <a:latin typeface="Arial" charset="0"/>
              </a:rPr>
              <a:t>How to change the set point</a:t>
            </a:r>
          </a:p>
        </p:txBody>
      </p:sp>
      <p:sp>
        <p:nvSpPr>
          <p:cNvPr id="47106" name="Rectangle 3"/>
          <p:cNvSpPr>
            <a:spLocks noGrp="1" noChangeArrowheads="1"/>
          </p:cNvSpPr>
          <p:nvPr>
            <p:ph type="body" idx="1"/>
          </p:nvPr>
        </p:nvSpPr>
        <p:spPr/>
        <p:txBody>
          <a:bodyPr/>
          <a:lstStyle/>
          <a:p>
            <a:pPr>
              <a:lnSpc>
                <a:spcPct val="80000"/>
              </a:lnSpc>
            </a:pPr>
            <a:r>
              <a:rPr lang="en-US" sz="2400">
                <a:latin typeface="Arial" charset="0"/>
              </a:rPr>
              <a:t>Dieting does nothing (by dieting, I mean calorie-cutting)</a:t>
            </a:r>
          </a:p>
          <a:p>
            <a:pPr>
              <a:lnSpc>
                <a:spcPct val="80000"/>
              </a:lnSpc>
            </a:pPr>
            <a:r>
              <a:rPr lang="en-US" sz="2400">
                <a:latin typeface="Arial" charset="0"/>
              </a:rPr>
              <a:t>Long-term caloric deprivation, in a way that is not clear, acts as a signal for the body to turn down its metabolic rate. </a:t>
            </a:r>
          </a:p>
          <a:p>
            <a:pPr>
              <a:lnSpc>
                <a:spcPct val="80000"/>
              </a:lnSpc>
            </a:pPr>
            <a:r>
              <a:rPr lang="en-US" sz="2400">
                <a:latin typeface="Arial" charset="0"/>
              </a:rPr>
              <a:t>A plateau is reached at which further weight loss seems all but impossible.</a:t>
            </a:r>
          </a:p>
          <a:p>
            <a:pPr>
              <a:lnSpc>
                <a:spcPct val="80000"/>
              </a:lnSpc>
            </a:pPr>
            <a:endParaRPr lang="en-US" sz="2400">
              <a:latin typeface="Arial" charset="0"/>
            </a:endParaRPr>
          </a:p>
        </p:txBody>
      </p:sp>
      <p:pic>
        <p:nvPicPr>
          <p:cNvPr id="47107" name="Picture 4" descr="hungrypupp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3352800"/>
            <a:ext cx="31242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138864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p:txBody>
          <a:bodyPr/>
          <a:lstStyle/>
          <a:p>
            <a:r>
              <a:rPr lang="en-US">
                <a:latin typeface="Arial" charset="0"/>
              </a:rPr>
              <a:t>How to change the set point</a:t>
            </a:r>
          </a:p>
        </p:txBody>
      </p:sp>
      <p:sp>
        <p:nvSpPr>
          <p:cNvPr id="49154" name="Rectangle 3"/>
          <p:cNvSpPr>
            <a:spLocks noGrp="1" noChangeArrowheads="1"/>
          </p:cNvSpPr>
          <p:nvPr>
            <p:ph type="body" idx="1"/>
          </p:nvPr>
        </p:nvSpPr>
        <p:spPr/>
        <p:txBody>
          <a:bodyPr/>
          <a:lstStyle/>
          <a:p>
            <a:pPr>
              <a:lnSpc>
                <a:spcPct val="90000"/>
              </a:lnSpc>
            </a:pPr>
            <a:r>
              <a:rPr lang="en-US">
                <a:latin typeface="Arial" charset="0"/>
              </a:rPr>
              <a:t>So far no one knows for sure how to change the set point, but some theories exist.</a:t>
            </a:r>
          </a:p>
          <a:p>
            <a:pPr lvl="1">
              <a:lnSpc>
                <a:spcPct val="90000"/>
              </a:lnSpc>
            </a:pPr>
            <a:r>
              <a:rPr lang="en-US">
                <a:latin typeface="Arial" charset="0"/>
              </a:rPr>
              <a:t>regular exercise is the most promising as a sustained increase in physical activity seems to lower the setting (doesn</a:t>
            </a:r>
            <a:r>
              <a:rPr lang="ja-JP" altLang="en-US">
                <a:latin typeface="Arial" charset="0"/>
              </a:rPr>
              <a:t>’</a:t>
            </a:r>
            <a:r>
              <a:rPr lang="en-US" altLang="ja-JP">
                <a:latin typeface="Arial" charset="0"/>
              </a:rPr>
              <a:t>t just resist it like dieting does)</a:t>
            </a:r>
          </a:p>
          <a:p>
            <a:pPr>
              <a:lnSpc>
                <a:spcPct val="90000"/>
              </a:lnSpc>
            </a:pPr>
            <a:endParaRPr lang="en-US">
              <a:latin typeface="Arial" charset="0"/>
            </a:endParaRPr>
          </a:p>
        </p:txBody>
      </p:sp>
    </p:spTree>
    <p:extLst>
      <p:ext uri="{BB962C8B-B14F-4D97-AF65-F5344CB8AC3E}">
        <p14:creationId xmlns:p14="http://schemas.microsoft.com/office/powerpoint/2010/main" val="304246807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Rectangle 56"/>
          <p:cNvSpPr>
            <a:spLocks noChangeArrowheads="1"/>
          </p:cNvSpPr>
          <p:nvPr/>
        </p:nvSpPr>
        <p:spPr bwMode="auto">
          <a:xfrm>
            <a:off x="914400" y="3276600"/>
            <a:ext cx="2514600" cy="1066800"/>
          </a:xfrm>
          <a:prstGeom prst="rect">
            <a:avLst/>
          </a:prstGeom>
          <a:solidFill>
            <a:srgbClr val="FFFF00">
              <a:alpha val="39999"/>
            </a:srgbClr>
          </a:solidFill>
          <a:ln w="9525">
            <a:solidFill>
              <a:schemeClr val="tx1"/>
            </a:solidFill>
            <a:miter lim="800000"/>
            <a:headEnd/>
            <a:tailEnd/>
          </a:ln>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123" name="Rectangle 56"/>
          <p:cNvSpPr>
            <a:spLocks noChangeArrowheads="1"/>
          </p:cNvSpPr>
          <p:nvPr/>
        </p:nvSpPr>
        <p:spPr bwMode="auto">
          <a:xfrm>
            <a:off x="-42863" y="0"/>
            <a:ext cx="4081463" cy="2986088"/>
          </a:xfrm>
          <a:prstGeom prst="rect">
            <a:avLst/>
          </a:prstGeom>
          <a:solidFill>
            <a:schemeClr val="tx2">
              <a:lumMod val="65000"/>
              <a:lumOff val="35000"/>
              <a:alpha val="39999"/>
            </a:schemeClr>
          </a:solidFill>
          <a:ln w="9525">
            <a:solidFill>
              <a:schemeClr val="tx1"/>
            </a:solidFill>
            <a:miter lim="800000"/>
            <a:headEnd/>
            <a:tailEnd/>
          </a:ln>
        </p:spPr>
        <p:txBody>
          <a:bodyPr wrap="none" anchor="ctr"/>
          <a:lstStyle/>
          <a:p>
            <a:pPr fontAlgn="base">
              <a:spcBef>
                <a:spcPct val="0"/>
              </a:spcBef>
              <a:spcAft>
                <a:spcPct val="0"/>
              </a:spcAft>
              <a:defRPr/>
            </a:pPr>
            <a:endParaRPr lang="en-US" altLang="en-US">
              <a:solidFill>
                <a:srgbClr val="000000"/>
              </a:solidFill>
              <a:latin typeface="Arial" charset="0"/>
              <a:ea typeface="ＭＳ Ｐゴシック" charset="0"/>
              <a:cs typeface="ＭＳ Ｐゴシック" charset="0"/>
            </a:endParaRPr>
          </a:p>
        </p:txBody>
      </p:sp>
      <p:grpSp>
        <p:nvGrpSpPr>
          <p:cNvPr id="2" name="Group 49"/>
          <p:cNvGrpSpPr>
            <a:grpSpLocks/>
          </p:cNvGrpSpPr>
          <p:nvPr/>
        </p:nvGrpSpPr>
        <p:grpSpPr bwMode="auto">
          <a:xfrm>
            <a:off x="0" y="4495800"/>
            <a:ext cx="685800" cy="609600"/>
            <a:chOff x="1581" y="1330"/>
            <a:chExt cx="771" cy="590"/>
          </a:xfrm>
        </p:grpSpPr>
        <p:sp>
          <p:nvSpPr>
            <p:cNvPr id="19502" name="Line 50"/>
            <p:cNvSpPr>
              <a:spLocks noChangeShapeType="1"/>
            </p:cNvSpPr>
            <p:nvPr/>
          </p:nvSpPr>
          <p:spPr bwMode="auto">
            <a:xfrm flipH="1">
              <a:off x="1725" y="1714"/>
              <a:ext cx="96" cy="192"/>
            </a:xfrm>
            <a:prstGeom prst="line">
              <a:avLst/>
            </a:prstGeom>
            <a:noFill/>
            <a:ln w="76200">
              <a:solidFill>
                <a:srgbClr val="088A4C"/>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9503" name="Line 51"/>
            <p:cNvSpPr>
              <a:spLocks noChangeShapeType="1"/>
            </p:cNvSpPr>
            <p:nvPr/>
          </p:nvSpPr>
          <p:spPr bwMode="auto">
            <a:xfrm>
              <a:off x="2064" y="1728"/>
              <a:ext cx="144" cy="192"/>
            </a:xfrm>
            <a:prstGeom prst="line">
              <a:avLst/>
            </a:prstGeom>
            <a:noFill/>
            <a:ln w="76200">
              <a:solidFill>
                <a:srgbClr val="088A4C"/>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9504" name="Oval 52"/>
            <p:cNvSpPr>
              <a:spLocks noChangeArrowheads="1"/>
            </p:cNvSpPr>
            <p:nvPr/>
          </p:nvSpPr>
          <p:spPr bwMode="auto">
            <a:xfrm>
              <a:off x="1723" y="1378"/>
              <a:ext cx="432" cy="432"/>
            </a:xfrm>
            <a:prstGeom prst="ellipse">
              <a:avLst/>
            </a:prstGeom>
            <a:solidFill>
              <a:srgbClr val="088A4C"/>
            </a:solidFill>
            <a:ln w="9525">
              <a:solidFill>
                <a:schemeClr val="tx1"/>
              </a:solidFill>
              <a:round/>
              <a:headEnd/>
              <a:tailEnd/>
            </a:ln>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9505" name="AutoShape 53"/>
            <p:cNvSpPr>
              <a:spLocks noChangeArrowheads="1"/>
            </p:cNvSpPr>
            <p:nvPr/>
          </p:nvSpPr>
          <p:spPr bwMode="auto">
            <a:xfrm>
              <a:off x="2016" y="1330"/>
              <a:ext cx="336" cy="336"/>
            </a:xfrm>
            <a:prstGeom prst="smileyFace">
              <a:avLst>
                <a:gd name="adj" fmla="val 4653"/>
              </a:avLst>
            </a:prstGeom>
            <a:solidFill>
              <a:srgbClr val="088A4C"/>
            </a:solidFill>
            <a:ln w="9525">
              <a:solidFill>
                <a:schemeClr val="tx1"/>
              </a:solidFill>
              <a:round/>
              <a:headEnd/>
              <a:tailEnd/>
            </a:ln>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9506" name="Freeform 54"/>
            <p:cNvSpPr>
              <a:spLocks/>
            </p:cNvSpPr>
            <p:nvPr/>
          </p:nvSpPr>
          <p:spPr bwMode="auto">
            <a:xfrm>
              <a:off x="1581" y="1378"/>
              <a:ext cx="179" cy="198"/>
            </a:xfrm>
            <a:custGeom>
              <a:avLst/>
              <a:gdLst>
                <a:gd name="T0" fmla="*/ 179 w 179"/>
                <a:gd name="T1" fmla="*/ 198 h 198"/>
                <a:gd name="T2" fmla="*/ 55 w 179"/>
                <a:gd name="T3" fmla="*/ 142 h 198"/>
                <a:gd name="T4" fmla="*/ 80 w 179"/>
                <a:gd name="T5" fmla="*/ 0 h 198"/>
                <a:gd name="T6" fmla="*/ 111 w 179"/>
                <a:gd name="T7" fmla="*/ 24 h 198"/>
                <a:gd name="T8" fmla="*/ 123 w 179"/>
                <a:gd name="T9" fmla="*/ 61 h 198"/>
                <a:gd name="T10" fmla="*/ 117 w 179"/>
                <a:gd name="T11" fmla="*/ 92 h 198"/>
                <a:gd name="T12" fmla="*/ 55 w 179"/>
                <a:gd name="T13" fmla="*/ 74 h 198"/>
                <a:gd name="T14" fmla="*/ 74 w 179"/>
                <a:gd name="T15" fmla="*/ 49 h 198"/>
                <a:gd name="T16" fmla="*/ 0 60000 65536"/>
                <a:gd name="T17" fmla="*/ 0 60000 65536"/>
                <a:gd name="T18" fmla="*/ 0 60000 65536"/>
                <a:gd name="T19" fmla="*/ 0 60000 65536"/>
                <a:gd name="T20" fmla="*/ 0 60000 65536"/>
                <a:gd name="T21" fmla="*/ 0 60000 65536"/>
                <a:gd name="T22" fmla="*/ 0 60000 65536"/>
                <a:gd name="T23" fmla="*/ 0 60000 65536"/>
                <a:gd name="T24" fmla="*/ 0 w 179"/>
                <a:gd name="T25" fmla="*/ 0 h 198"/>
                <a:gd name="T26" fmla="*/ 179 w 179"/>
                <a:gd name="T27" fmla="*/ 198 h 19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9" h="198">
                  <a:moveTo>
                    <a:pt x="179" y="198"/>
                  </a:moveTo>
                  <a:cubicBezTo>
                    <a:pt x="113" y="193"/>
                    <a:pt x="89" y="196"/>
                    <a:pt x="55" y="142"/>
                  </a:cubicBezTo>
                  <a:cubicBezTo>
                    <a:pt x="42" y="87"/>
                    <a:pt x="0" y="25"/>
                    <a:pt x="80" y="0"/>
                  </a:cubicBezTo>
                  <a:cubicBezTo>
                    <a:pt x="99" y="6"/>
                    <a:pt x="102" y="3"/>
                    <a:pt x="111" y="24"/>
                  </a:cubicBezTo>
                  <a:cubicBezTo>
                    <a:pt x="116" y="36"/>
                    <a:pt x="123" y="61"/>
                    <a:pt x="123" y="61"/>
                  </a:cubicBezTo>
                  <a:cubicBezTo>
                    <a:pt x="121" y="71"/>
                    <a:pt x="126" y="87"/>
                    <a:pt x="117" y="92"/>
                  </a:cubicBezTo>
                  <a:cubicBezTo>
                    <a:pt x="95" y="103"/>
                    <a:pt x="71" y="84"/>
                    <a:pt x="55" y="74"/>
                  </a:cubicBezTo>
                  <a:cubicBezTo>
                    <a:pt x="48" y="51"/>
                    <a:pt x="50" y="49"/>
                    <a:pt x="74" y="49"/>
                  </a:cubicBezTo>
                </a:path>
              </a:pathLst>
            </a:custGeom>
            <a:noFill/>
            <a:ln w="38100">
              <a:solidFill>
                <a:srgbClr val="088A4C"/>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grpSp>
      <p:grpSp>
        <p:nvGrpSpPr>
          <p:cNvPr id="19460" name="Group 10"/>
          <p:cNvGrpSpPr>
            <a:grpSpLocks/>
          </p:cNvGrpSpPr>
          <p:nvPr/>
        </p:nvGrpSpPr>
        <p:grpSpPr bwMode="auto">
          <a:xfrm>
            <a:off x="0" y="76200"/>
            <a:ext cx="9101138" cy="6489700"/>
            <a:chOff x="42582" y="99352"/>
            <a:chExt cx="8942925" cy="5975296"/>
          </a:xfrm>
        </p:grpSpPr>
        <p:sp>
          <p:nvSpPr>
            <p:cNvPr id="12" name="Oval 11"/>
            <p:cNvSpPr>
              <a:spLocks noChangeArrowheads="1"/>
            </p:cNvSpPr>
            <p:nvPr/>
          </p:nvSpPr>
          <p:spPr bwMode="auto">
            <a:xfrm>
              <a:off x="3908022" y="1961516"/>
              <a:ext cx="1675336" cy="989549"/>
            </a:xfrm>
            <a:prstGeom prst="ellipse">
              <a:avLst/>
            </a:prstGeom>
            <a:gradFill rotWithShape="1">
              <a:gsLst>
                <a:gs pos="0">
                  <a:srgbClr val="BCBCBC"/>
                </a:gs>
                <a:gs pos="35001">
                  <a:srgbClr val="D0D0D0"/>
                </a:gs>
                <a:gs pos="100000">
                  <a:srgbClr val="EDEDED"/>
                </a:gs>
              </a:gsLst>
              <a:lin ang="16200000" scaled="1"/>
            </a:gradFill>
            <a:ln w="9525">
              <a:solidFill>
                <a:srgbClr val="000000"/>
              </a:solidFill>
              <a:round/>
              <a:headEnd/>
              <a:tailEnd/>
            </a:ln>
            <a:effectLst>
              <a:outerShdw blurRad="63500" dist="20000" dir="5400000" rotWithShape="0">
                <a:srgbClr val="000000">
                  <a:alpha val="37999"/>
                </a:srgbClr>
              </a:outerShdw>
            </a:effectLst>
          </p:spPr>
          <p:txBody>
            <a:bodyPr lIns="0" tIns="0" rIns="0" bIns="0" anchor="ctr"/>
            <a:lstStyle/>
            <a:p>
              <a:pPr algn="ctr" fontAlgn="base">
                <a:spcBef>
                  <a:spcPct val="0"/>
                </a:spcBef>
                <a:spcAft>
                  <a:spcPct val="0"/>
                </a:spcAft>
                <a:defRPr/>
              </a:pPr>
              <a:r>
                <a:rPr lang="en-US" b="1" dirty="0">
                  <a:solidFill>
                    <a:srgbClr val="000000"/>
                  </a:solidFill>
                  <a:latin typeface="Arial"/>
                  <a:ea typeface="ＭＳ Ｐゴシック" charset="0"/>
                  <a:cs typeface="ＭＳ Ｐゴシック" charset="0"/>
                </a:rPr>
                <a:t>Motivation</a:t>
              </a:r>
              <a:r>
                <a:rPr lang="en-US" dirty="0">
                  <a:solidFill>
                    <a:srgbClr val="000000"/>
                  </a:solidFill>
                  <a:latin typeface="Arial"/>
                  <a:ea typeface="ＭＳ Ｐゴシック" charset="0"/>
                  <a:cs typeface="ＭＳ Ｐゴシック" charset="0"/>
                </a:rPr>
                <a:t> </a:t>
              </a:r>
              <a:r>
                <a:rPr lang="en-US" b="1" dirty="0">
                  <a:solidFill>
                    <a:srgbClr val="000000"/>
                  </a:solidFill>
                  <a:latin typeface="Arial"/>
                  <a:ea typeface="ＭＳ Ｐゴシック" charset="0"/>
                  <a:cs typeface="ＭＳ Ｐゴシック" charset="0"/>
                </a:rPr>
                <a:t>&amp;</a:t>
              </a:r>
              <a:r>
                <a:rPr lang="en-US" dirty="0">
                  <a:solidFill>
                    <a:srgbClr val="000000"/>
                  </a:solidFill>
                  <a:latin typeface="Arial"/>
                  <a:ea typeface="ＭＳ Ｐゴシック" charset="0"/>
                  <a:cs typeface="ＭＳ Ｐゴシック" charset="0"/>
                </a:rPr>
                <a:t> </a:t>
              </a:r>
              <a:r>
                <a:rPr lang="en-US" b="1" dirty="0">
                  <a:solidFill>
                    <a:srgbClr val="000000"/>
                  </a:solidFill>
                  <a:latin typeface="Arial"/>
                  <a:ea typeface="ＭＳ Ｐゴシック" charset="0"/>
                  <a:cs typeface="ＭＳ Ｐゴシック" charset="0"/>
                </a:rPr>
                <a:t>Emotion</a:t>
              </a:r>
            </a:p>
          </p:txBody>
        </p:sp>
        <p:sp>
          <p:nvSpPr>
            <p:cNvPr id="13" name="Rounded Rectangle 12"/>
            <p:cNvSpPr>
              <a:spLocks noChangeArrowheads="1"/>
            </p:cNvSpPr>
            <p:nvPr/>
          </p:nvSpPr>
          <p:spPr bwMode="auto">
            <a:xfrm>
              <a:off x="6828161" y="2171996"/>
              <a:ext cx="1750211" cy="533509"/>
            </a:xfrm>
            <a:prstGeom prst="roundRect">
              <a:avLst>
                <a:gd name="adj" fmla="val 16667"/>
              </a:avLst>
            </a:prstGeom>
            <a:gradFill rotWithShape="1">
              <a:gsLst>
                <a:gs pos="0">
                  <a:srgbClr val="000000"/>
                </a:gs>
                <a:gs pos="80000">
                  <a:srgbClr val="000000"/>
                </a:gs>
                <a:gs pos="100000">
                  <a:srgbClr val="000000"/>
                </a:gs>
              </a:gsLst>
              <a:lin ang="16200000"/>
            </a:gradFill>
            <a:ln w="9525">
              <a:solidFill>
                <a:srgbClr val="000000"/>
              </a:solidFill>
              <a:round/>
              <a:headEnd/>
              <a:tailEnd/>
            </a:ln>
            <a:effectLst>
              <a:outerShdw blurRad="63500" dist="23000" dir="5400000" rotWithShape="0">
                <a:srgbClr val="000000">
                  <a:alpha val="34999"/>
                </a:srgbClr>
              </a:outerShdw>
            </a:effectLst>
          </p:spPr>
          <p:txBody>
            <a:bodyPr lIns="0" tIns="0" rIns="0" bIns="0" anchor="ctr"/>
            <a:lstStyle/>
            <a:p>
              <a:pPr algn="ctr" fontAlgn="base">
                <a:spcBef>
                  <a:spcPct val="0"/>
                </a:spcBef>
                <a:spcAft>
                  <a:spcPct val="0"/>
                </a:spcAft>
                <a:defRPr/>
              </a:pPr>
              <a:r>
                <a:rPr lang="en-US" sz="2000" b="1" dirty="0">
                  <a:solidFill>
                    <a:srgbClr val="FFFFFF"/>
                  </a:solidFill>
                  <a:latin typeface="Arial"/>
                  <a:ea typeface="ＭＳ Ｐゴシック" charset="0"/>
                  <a:cs typeface="ＭＳ Ｐゴシック" charset="0"/>
                </a:rPr>
                <a:t>Stress/Health</a:t>
              </a:r>
              <a:endParaRPr lang="en-US" b="1" dirty="0">
                <a:solidFill>
                  <a:srgbClr val="FFFFFF"/>
                </a:solidFill>
                <a:latin typeface="Arial"/>
                <a:ea typeface="ＭＳ Ｐゴシック" charset="0"/>
                <a:cs typeface="ＭＳ Ｐゴシック" charset="0"/>
              </a:endParaRPr>
            </a:p>
          </p:txBody>
        </p:sp>
        <p:cxnSp>
          <p:nvCxnSpPr>
            <p:cNvPr id="14" name="Straight Arrow Connector 13"/>
            <p:cNvCxnSpPr>
              <a:stCxn id="12" idx="6"/>
              <a:endCxn id="13" idx="1"/>
            </p:cNvCxnSpPr>
            <p:nvPr/>
          </p:nvCxnSpPr>
          <p:spPr>
            <a:xfrm flipV="1">
              <a:off x="5583358" y="2439482"/>
              <a:ext cx="1244803" cy="17540"/>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5895338" y="1242376"/>
              <a:ext cx="1143409" cy="457502"/>
            </a:xfrm>
            <a:prstGeom prst="roundRect">
              <a:avLst/>
            </a:prstGeom>
          </p:spPr>
          <p:style>
            <a:lnRef idx="2">
              <a:schemeClr val="accent4"/>
            </a:lnRef>
            <a:fillRef idx="1">
              <a:schemeClr val="lt1"/>
            </a:fillRef>
            <a:effectRef idx="0">
              <a:schemeClr val="accent4"/>
            </a:effectRef>
            <a:fontRef idx="minor">
              <a:schemeClr val="dk1"/>
            </a:fontRef>
          </p:style>
          <p:txBody>
            <a:bodyPr anchor="ctr"/>
            <a:lstStyle/>
            <a:p>
              <a:pPr algn="ctr" fontAlgn="base">
                <a:spcBef>
                  <a:spcPct val="0"/>
                </a:spcBef>
                <a:spcAft>
                  <a:spcPct val="0"/>
                </a:spcAft>
                <a:defRPr/>
              </a:pPr>
              <a:r>
                <a:rPr lang="en-US" b="1" dirty="0">
                  <a:solidFill>
                    <a:srgbClr val="000000"/>
                  </a:solidFill>
                  <a:latin typeface="Arial"/>
                </a:rPr>
                <a:t>Sources</a:t>
              </a:r>
            </a:p>
          </p:txBody>
        </p:sp>
        <p:sp>
          <p:nvSpPr>
            <p:cNvPr id="16" name="Rounded Rectangle 15"/>
            <p:cNvSpPr/>
            <p:nvPr/>
          </p:nvSpPr>
          <p:spPr>
            <a:xfrm>
              <a:off x="7679868" y="1220451"/>
              <a:ext cx="1305639" cy="457501"/>
            </a:xfrm>
            <a:prstGeom prst="roundRect">
              <a:avLst/>
            </a:prstGeom>
          </p:spPr>
          <p:style>
            <a:lnRef idx="2">
              <a:schemeClr val="accent4"/>
            </a:lnRef>
            <a:fillRef idx="1">
              <a:schemeClr val="lt1"/>
            </a:fillRef>
            <a:effectRef idx="0">
              <a:schemeClr val="accent4"/>
            </a:effectRef>
            <a:fontRef idx="minor">
              <a:schemeClr val="dk1"/>
            </a:fontRef>
          </p:style>
          <p:txBody>
            <a:bodyPr anchor="ctr"/>
            <a:lstStyle/>
            <a:p>
              <a:pPr algn="ctr" fontAlgn="base">
                <a:spcBef>
                  <a:spcPct val="0"/>
                </a:spcBef>
                <a:spcAft>
                  <a:spcPct val="0"/>
                </a:spcAft>
                <a:defRPr/>
              </a:pPr>
              <a:r>
                <a:rPr lang="en-US" b="1" dirty="0">
                  <a:solidFill>
                    <a:srgbClr val="000000"/>
                  </a:solidFill>
                  <a:latin typeface="Arial"/>
                </a:rPr>
                <a:t>Measures</a:t>
              </a:r>
            </a:p>
          </p:txBody>
        </p:sp>
        <p:sp>
          <p:nvSpPr>
            <p:cNvPr id="17" name="Rounded Rectangle 16"/>
            <p:cNvSpPr/>
            <p:nvPr/>
          </p:nvSpPr>
          <p:spPr>
            <a:xfrm>
              <a:off x="6851560" y="466231"/>
              <a:ext cx="1230763" cy="457501"/>
            </a:xfrm>
            <a:prstGeom prst="roundRect">
              <a:avLst/>
            </a:prstGeom>
          </p:spPr>
          <p:style>
            <a:lnRef idx="2">
              <a:schemeClr val="accent4"/>
            </a:lnRef>
            <a:fillRef idx="1">
              <a:schemeClr val="lt1"/>
            </a:fillRef>
            <a:effectRef idx="0">
              <a:schemeClr val="accent4"/>
            </a:effectRef>
            <a:fontRef idx="minor">
              <a:schemeClr val="dk1"/>
            </a:fontRef>
          </p:style>
          <p:txBody>
            <a:bodyPr anchor="ctr"/>
            <a:lstStyle/>
            <a:p>
              <a:pPr algn="ctr" fontAlgn="base">
                <a:spcBef>
                  <a:spcPct val="0"/>
                </a:spcBef>
                <a:spcAft>
                  <a:spcPct val="0"/>
                </a:spcAft>
                <a:defRPr/>
              </a:pPr>
              <a:r>
                <a:rPr lang="en-US" b="1" dirty="0">
                  <a:solidFill>
                    <a:srgbClr val="000000"/>
                  </a:solidFill>
                  <a:latin typeface="Arial"/>
                </a:rPr>
                <a:t>Theories</a:t>
              </a:r>
            </a:p>
          </p:txBody>
        </p:sp>
        <p:sp>
          <p:nvSpPr>
            <p:cNvPr id="18" name="Rounded Rectangle 17"/>
            <p:cNvSpPr/>
            <p:nvPr/>
          </p:nvSpPr>
          <p:spPr>
            <a:xfrm>
              <a:off x="6246317" y="3084077"/>
              <a:ext cx="990538" cy="457502"/>
            </a:xfrm>
            <a:prstGeom prst="roundRect">
              <a:avLst/>
            </a:prstGeom>
          </p:spPr>
          <p:style>
            <a:lnRef idx="2">
              <a:schemeClr val="accent4"/>
            </a:lnRef>
            <a:fillRef idx="1">
              <a:schemeClr val="lt1"/>
            </a:fillRef>
            <a:effectRef idx="0">
              <a:schemeClr val="accent4"/>
            </a:effectRef>
            <a:fontRef idx="minor">
              <a:schemeClr val="dk1"/>
            </a:fontRef>
          </p:style>
          <p:txBody>
            <a:bodyPr anchor="ctr"/>
            <a:lstStyle/>
            <a:p>
              <a:pPr algn="ctr" fontAlgn="base">
                <a:spcBef>
                  <a:spcPct val="0"/>
                </a:spcBef>
                <a:spcAft>
                  <a:spcPct val="0"/>
                </a:spcAft>
                <a:defRPr/>
              </a:pPr>
              <a:r>
                <a:rPr lang="en-US" b="1" dirty="0">
                  <a:solidFill>
                    <a:srgbClr val="000000"/>
                  </a:solidFill>
                  <a:latin typeface="Arial"/>
                </a:rPr>
                <a:t>Effects</a:t>
              </a:r>
            </a:p>
          </p:txBody>
        </p:sp>
        <p:cxnSp>
          <p:nvCxnSpPr>
            <p:cNvPr id="19" name="Straight Arrow Connector 18"/>
            <p:cNvCxnSpPr>
              <a:stCxn id="13" idx="0"/>
              <a:endCxn id="17" idx="2"/>
            </p:cNvCxnSpPr>
            <p:nvPr/>
          </p:nvCxnSpPr>
          <p:spPr>
            <a:xfrm flipH="1" flipV="1">
              <a:off x="7467721" y="923732"/>
              <a:ext cx="235546" cy="1248264"/>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3" idx="0"/>
              <a:endCxn id="16" idx="2"/>
            </p:cNvCxnSpPr>
            <p:nvPr/>
          </p:nvCxnSpPr>
          <p:spPr>
            <a:xfrm flipV="1">
              <a:off x="7703267" y="1677953"/>
              <a:ext cx="630201" cy="494044"/>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sp>
          <p:nvSpPr>
            <p:cNvPr id="21" name="Rounded Rectangle 20"/>
            <p:cNvSpPr/>
            <p:nvPr/>
          </p:nvSpPr>
          <p:spPr>
            <a:xfrm>
              <a:off x="7679868" y="3097232"/>
              <a:ext cx="1105972" cy="457501"/>
            </a:xfrm>
            <a:prstGeom prst="roundRect">
              <a:avLst/>
            </a:prstGeom>
          </p:spPr>
          <p:style>
            <a:lnRef idx="2">
              <a:schemeClr val="accent4"/>
            </a:lnRef>
            <a:fillRef idx="1">
              <a:schemeClr val="lt1"/>
            </a:fillRef>
            <a:effectRef idx="0">
              <a:schemeClr val="accent4"/>
            </a:effectRef>
            <a:fontRef idx="minor">
              <a:schemeClr val="dk1"/>
            </a:fontRef>
          </p:style>
          <p:txBody>
            <a:bodyPr anchor="ctr"/>
            <a:lstStyle/>
            <a:p>
              <a:pPr algn="ctr" fontAlgn="base">
                <a:spcBef>
                  <a:spcPct val="0"/>
                </a:spcBef>
                <a:spcAft>
                  <a:spcPct val="0"/>
                </a:spcAft>
                <a:defRPr/>
              </a:pPr>
              <a:r>
                <a:rPr lang="en-US" b="1" dirty="0">
                  <a:solidFill>
                    <a:srgbClr val="000000"/>
                  </a:solidFill>
                  <a:latin typeface="Arial"/>
                </a:rPr>
                <a:t>Coping</a:t>
              </a:r>
            </a:p>
          </p:txBody>
        </p:sp>
        <p:cxnSp>
          <p:nvCxnSpPr>
            <p:cNvPr id="22" name="Straight Arrow Connector 21"/>
            <p:cNvCxnSpPr>
              <a:stCxn id="13" idx="2"/>
              <a:endCxn id="21" idx="0"/>
            </p:cNvCxnSpPr>
            <p:nvPr/>
          </p:nvCxnSpPr>
          <p:spPr>
            <a:xfrm>
              <a:off x="7703267" y="2705505"/>
              <a:ext cx="530367" cy="391727"/>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sp>
          <p:nvSpPr>
            <p:cNvPr id="23" name="Rounded Rectangle 22"/>
            <p:cNvSpPr>
              <a:spLocks noChangeArrowheads="1"/>
            </p:cNvSpPr>
            <p:nvPr/>
          </p:nvSpPr>
          <p:spPr bwMode="auto">
            <a:xfrm>
              <a:off x="1494852" y="2133993"/>
              <a:ext cx="1392993" cy="571512"/>
            </a:xfrm>
            <a:prstGeom prst="roundRect">
              <a:avLst>
                <a:gd name="adj" fmla="val 16667"/>
              </a:avLst>
            </a:prstGeom>
            <a:gradFill rotWithShape="1">
              <a:gsLst>
                <a:gs pos="0">
                  <a:srgbClr val="14146F"/>
                </a:gs>
                <a:gs pos="80000">
                  <a:srgbClr val="1E1E93"/>
                </a:gs>
                <a:gs pos="100000">
                  <a:srgbClr val="1C1C96"/>
                </a:gs>
              </a:gsLst>
              <a:lin ang="16200000"/>
            </a:gradFill>
            <a:ln w="9525">
              <a:solidFill>
                <a:srgbClr val="292989"/>
              </a:solidFill>
              <a:round/>
              <a:headEnd/>
              <a:tailEnd/>
            </a:ln>
            <a:effectLst>
              <a:outerShdw blurRad="63500" dist="23000" dir="5400000" rotWithShape="0">
                <a:srgbClr val="000000">
                  <a:alpha val="34999"/>
                </a:srgbClr>
              </a:outerShdw>
            </a:effectLst>
          </p:spPr>
          <p:txBody>
            <a:bodyPr anchor="ctr"/>
            <a:lstStyle/>
            <a:p>
              <a:pPr algn="ctr" fontAlgn="base">
                <a:spcBef>
                  <a:spcPct val="0"/>
                </a:spcBef>
                <a:spcAft>
                  <a:spcPct val="0"/>
                </a:spcAft>
                <a:defRPr/>
              </a:pPr>
              <a:r>
                <a:rPr lang="en-US" b="1" dirty="0">
                  <a:solidFill>
                    <a:srgbClr val="FFFFFF"/>
                  </a:solidFill>
                  <a:latin typeface="Arial"/>
                  <a:ea typeface="ＭＳ Ｐゴシック" charset="0"/>
                  <a:cs typeface="ＭＳ Ｐゴシック" charset="0"/>
                </a:rPr>
                <a:t>Motivation</a:t>
              </a:r>
            </a:p>
          </p:txBody>
        </p:sp>
        <p:sp>
          <p:nvSpPr>
            <p:cNvPr id="24" name="Rounded Rectangle 23"/>
            <p:cNvSpPr/>
            <p:nvPr/>
          </p:nvSpPr>
          <p:spPr>
            <a:xfrm>
              <a:off x="2822329" y="590472"/>
              <a:ext cx="1188646" cy="901849"/>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fontAlgn="base">
                <a:spcBef>
                  <a:spcPct val="0"/>
                </a:spcBef>
                <a:spcAft>
                  <a:spcPct val="0"/>
                </a:spcAft>
                <a:defRPr/>
              </a:pPr>
              <a:r>
                <a:rPr lang="en-US" sz="1400" b="1">
                  <a:solidFill>
                    <a:srgbClr val="000000"/>
                  </a:solidFill>
                  <a:latin typeface="Arial" charset="0"/>
                  <a:ea typeface="ＭＳ Ｐゴシック" charset="0"/>
                </a:rPr>
                <a:t>Maslow</a:t>
              </a:r>
              <a:r>
                <a:rPr lang="ja-JP" altLang="en-US" sz="1400" b="1">
                  <a:solidFill>
                    <a:srgbClr val="000000"/>
                  </a:solidFill>
                  <a:latin typeface="Arial" charset="0"/>
                  <a:ea typeface="ＭＳ Ｐゴシック" charset="0"/>
                </a:rPr>
                <a:t>’</a:t>
              </a:r>
              <a:r>
                <a:rPr lang="en-US" sz="1400" b="1">
                  <a:solidFill>
                    <a:srgbClr val="000000"/>
                  </a:solidFill>
                  <a:latin typeface="Arial" charset="0"/>
                  <a:ea typeface="ＭＳ Ｐゴシック" charset="0"/>
                </a:rPr>
                <a:t>s Hierarchy of Needs</a:t>
              </a:r>
            </a:p>
          </p:txBody>
        </p:sp>
        <p:sp>
          <p:nvSpPr>
            <p:cNvPr id="25" name="Rounded Rectangle 24"/>
            <p:cNvSpPr/>
            <p:nvPr/>
          </p:nvSpPr>
          <p:spPr>
            <a:xfrm>
              <a:off x="81580" y="99352"/>
              <a:ext cx="1383634" cy="732296"/>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fontAlgn="base">
                <a:spcBef>
                  <a:spcPct val="0"/>
                </a:spcBef>
                <a:spcAft>
                  <a:spcPct val="0"/>
                </a:spcAft>
                <a:defRPr/>
              </a:pPr>
              <a:r>
                <a:rPr lang="en-US" b="1" dirty="0">
                  <a:solidFill>
                    <a:srgbClr val="000000"/>
                  </a:solidFill>
                  <a:latin typeface="Arial"/>
                </a:rPr>
                <a:t>Drive Reduction Theory</a:t>
              </a:r>
            </a:p>
          </p:txBody>
        </p:sp>
        <p:sp>
          <p:nvSpPr>
            <p:cNvPr id="26" name="Rounded Rectangle 25"/>
            <p:cNvSpPr/>
            <p:nvPr/>
          </p:nvSpPr>
          <p:spPr>
            <a:xfrm>
              <a:off x="1649282" y="239672"/>
              <a:ext cx="1088812" cy="615362"/>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fontAlgn="base">
                <a:spcBef>
                  <a:spcPct val="0"/>
                </a:spcBef>
                <a:spcAft>
                  <a:spcPct val="0"/>
                </a:spcAft>
                <a:defRPr/>
              </a:pPr>
              <a:r>
                <a:rPr lang="en-US" b="1" dirty="0">
                  <a:solidFill>
                    <a:srgbClr val="000000"/>
                  </a:solidFill>
                  <a:latin typeface="Arial"/>
                </a:rPr>
                <a:t>Arousal Theory</a:t>
              </a:r>
            </a:p>
          </p:txBody>
        </p:sp>
        <p:sp>
          <p:nvSpPr>
            <p:cNvPr id="27" name="Rounded Rectangle 26"/>
            <p:cNvSpPr/>
            <p:nvPr/>
          </p:nvSpPr>
          <p:spPr>
            <a:xfrm>
              <a:off x="42582" y="1923513"/>
              <a:ext cx="1198006" cy="841920"/>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fontAlgn="base">
                <a:spcBef>
                  <a:spcPct val="0"/>
                </a:spcBef>
                <a:spcAft>
                  <a:spcPct val="0"/>
                </a:spcAft>
                <a:defRPr/>
              </a:pPr>
              <a:r>
                <a:rPr lang="en-US" sz="1400" b="1" dirty="0">
                  <a:solidFill>
                    <a:srgbClr val="000000"/>
                  </a:solidFill>
                  <a:latin typeface="Arial"/>
                </a:rPr>
                <a:t>Instinct</a:t>
              </a:r>
            </a:p>
            <a:p>
              <a:pPr algn="ctr" fontAlgn="base">
                <a:spcBef>
                  <a:spcPct val="0"/>
                </a:spcBef>
                <a:spcAft>
                  <a:spcPct val="0"/>
                </a:spcAft>
                <a:defRPr/>
              </a:pPr>
              <a:r>
                <a:rPr lang="en-US" sz="1400" b="1" dirty="0">
                  <a:solidFill>
                    <a:srgbClr val="000000"/>
                  </a:solidFill>
                  <a:latin typeface="Arial"/>
                </a:rPr>
                <a:t>&gt;&gt;</a:t>
              </a:r>
              <a:r>
                <a:rPr lang="en-US" sz="1400" b="1" dirty="0" err="1">
                  <a:solidFill>
                    <a:srgbClr val="000000"/>
                  </a:solidFill>
                  <a:latin typeface="Arial"/>
                </a:rPr>
                <a:t>Evo</a:t>
              </a:r>
              <a:r>
                <a:rPr lang="en-US" sz="1400" b="1" dirty="0">
                  <a:solidFill>
                    <a:srgbClr val="000000"/>
                  </a:solidFill>
                  <a:latin typeface="Arial"/>
                </a:rPr>
                <a:t>.</a:t>
              </a:r>
            </a:p>
          </p:txBody>
        </p:sp>
        <p:cxnSp>
          <p:nvCxnSpPr>
            <p:cNvPr id="28" name="Straight Arrow Connector 27"/>
            <p:cNvCxnSpPr>
              <a:stCxn id="23" idx="0"/>
              <a:endCxn id="26" idx="2"/>
            </p:cNvCxnSpPr>
            <p:nvPr/>
          </p:nvCxnSpPr>
          <p:spPr>
            <a:xfrm flipV="1">
              <a:off x="2192128" y="855034"/>
              <a:ext cx="1560" cy="1278958"/>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3" idx="1"/>
              <a:endCxn id="27" idx="3"/>
            </p:cNvCxnSpPr>
            <p:nvPr/>
          </p:nvCxnSpPr>
          <p:spPr>
            <a:xfrm flipH="1" flipV="1">
              <a:off x="1240588" y="2344473"/>
              <a:ext cx="254265" cy="76007"/>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23" idx="0"/>
              <a:endCxn id="24" idx="2"/>
            </p:cNvCxnSpPr>
            <p:nvPr/>
          </p:nvCxnSpPr>
          <p:spPr>
            <a:xfrm flipV="1">
              <a:off x="2192128" y="1492321"/>
              <a:ext cx="1224524" cy="641671"/>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33" idx="0"/>
              <a:endCxn id="25" idx="2"/>
            </p:cNvCxnSpPr>
            <p:nvPr/>
          </p:nvCxnSpPr>
          <p:spPr>
            <a:xfrm flipV="1">
              <a:off x="735179" y="831648"/>
              <a:ext cx="38998" cy="233867"/>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23" idx="0"/>
              <a:endCxn id="33" idx="3"/>
            </p:cNvCxnSpPr>
            <p:nvPr/>
          </p:nvCxnSpPr>
          <p:spPr>
            <a:xfrm flipH="1" flipV="1">
              <a:off x="1251507" y="1360771"/>
              <a:ext cx="940621" cy="773222"/>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sp>
          <p:nvSpPr>
            <p:cNvPr id="33" name="Rounded Rectangle 32"/>
            <p:cNvSpPr/>
            <p:nvPr/>
          </p:nvSpPr>
          <p:spPr>
            <a:xfrm>
              <a:off x="218852" y="1065515"/>
              <a:ext cx="1032656" cy="590514"/>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fontAlgn="base">
                <a:spcBef>
                  <a:spcPct val="0"/>
                </a:spcBef>
                <a:spcAft>
                  <a:spcPct val="0"/>
                </a:spcAft>
                <a:defRPr/>
              </a:pPr>
              <a:r>
                <a:rPr lang="en-US" b="1" dirty="0">
                  <a:solidFill>
                    <a:srgbClr val="000000"/>
                  </a:solidFill>
                  <a:latin typeface="Arial"/>
                </a:rPr>
                <a:t>Human</a:t>
              </a:r>
              <a:r>
                <a:rPr lang="en-US" dirty="0">
                  <a:solidFill>
                    <a:srgbClr val="000000"/>
                  </a:solidFill>
                  <a:latin typeface="Arial"/>
                </a:rPr>
                <a:t> </a:t>
              </a:r>
              <a:r>
                <a:rPr lang="en-US" b="1" dirty="0">
                  <a:solidFill>
                    <a:srgbClr val="000000"/>
                  </a:solidFill>
                  <a:latin typeface="Arial"/>
                </a:rPr>
                <a:t>Drives</a:t>
              </a:r>
            </a:p>
          </p:txBody>
        </p:sp>
        <p:sp>
          <p:nvSpPr>
            <p:cNvPr id="34" name="Rounded Rectangle 33"/>
            <p:cNvSpPr>
              <a:spLocks noChangeArrowheads="1"/>
            </p:cNvSpPr>
            <p:nvPr/>
          </p:nvSpPr>
          <p:spPr bwMode="auto">
            <a:xfrm>
              <a:off x="3981338" y="3747674"/>
              <a:ext cx="1371154" cy="771760"/>
            </a:xfrm>
            <a:prstGeom prst="roundRect">
              <a:avLst>
                <a:gd name="adj" fmla="val 16667"/>
              </a:avLst>
            </a:prstGeom>
            <a:gradFill rotWithShape="1">
              <a:gsLst>
                <a:gs pos="0">
                  <a:srgbClr val="18187C"/>
                </a:gs>
                <a:gs pos="80000">
                  <a:srgbClr val="2222A3"/>
                </a:gs>
                <a:gs pos="100000">
                  <a:srgbClr val="2020A6"/>
                </a:gs>
              </a:gsLst>
              <a:lin ang="16200000"/>
            </a:gradFill>
            <a:ln w="9525">
              <a:solidFill>
                <a:srgbClr val="2F2F98"/>
              </a:solidFill>
              <a:round/>
              <a:headEnd/>
              <a:tailEnd/>
            </a:ln>
            <a:effectLst>
              <a:outerShdw blurRad="63500" dist="23000" dir="5400000" rotWithShape="0">
                <a:srgbClr val="000000">
                  <a:alpha val="34999"/>
                </a:srgbClr>
              </a:outerShdw>
            </a:effectLst>
          </p:spPr>
          <p:txBody>
            <a:bodyPr anchor="ctr"/>
            <a:lstStyle/>
            <a:p>
              <a:pPr algn="ctr" fontAlgn="base">
                <a:spcBef>
                  <a:spcPct val="0"/>
                </a:spcBef>
                <a:spcAft>
                  <a:spcPct val="0"/>
                </a:spcAft>
                <a:defRPr/>
              </a:pPr>
              <a:r>
                <a:rPr lang="en-US" b="1" dirty="0">
                  <a:solidFill>
                    <a:srgbClr val="FFFFFF"/>
                  </a:solidFill>
                  <a:latin typeface="Arial"/>
                  <a:ea typeface="ＭＳ Ｐゴシック" charset="0"/>
                  <a:cs typeface="ＭＳ Ｐゴシック" charset="0"/>
                </a:rPr>
                <a:t>Theories</a:t>
              </a:r>
              <a:r>
                <a:rPr lang="en-US" dirty="0">
                  <a:solidFill>
                    <a:srgbClr val="FFFFFF"/>
                  </a:solidFill>
                  <a:latin typeface="Arial"/>
                  <a:ea typeface="ＭＳ Ｐゴシック" charset="0"/>
                  <a:cs typeface="ＭＳ Ｐゴシック" charset="0"/>
                </a:rPr>
                <a:t> </a:t>
              </a:r>
              <a:r>
                <a:rPr lang="en-US" b="1" dirty="0">
                  <a:solidFill>
                    <a:srgbClr val="FFFFFF"/>
                  </a:solidFill>
                  <a:latin typeface="Arial"/>
                  <a:ea typeface="ＭＳ Ｐゴシック" charset="0"/>
                  <a:cs typeface="ＭＳ Ｐゴシック" charset="0"/>
                </a:rPr>
                <a:t>of</a:t>
              </a:r>
              <a:r>
                <a:rPr lang="en-US" dirty="0">
                  <a:solidFill>
                    <a:srgbClr val="FFFFFF"/>
                  </a:solidFill>
                  <a:latin typeface="Arial"/>
                  <a:ea typeface="ＭＳ Ｐゴシック" charset="0"/>
                  <a:cs typeface="ＭＳ Ｐゴシック" charset="0"/>
                </a:rPr>
                <a:t> </a:t>
              </a:r>
              <a:r>
                <a:rPr lang="en-US" b="1" dirty="0">
                  <a:solidFill>
                    <a:srgbClr val="FFFFFF"/>
                  </a:solidFill>
                  <a:latin typeface="Arial"/>
                  <a:ea typeface="ＭＳ Ｐゴシック" charset="0"/>
                  <a:cs typeface="ＭＳ Ｐゴシック" charset="0"/>
                </a:rPr>
                <a:t>Emotion</a:t>
              </a:r>
            </a:p>
          </p:txBody>
        </p:sp>
        <p:cxnSp>
          <p:nvCxnSpPr>
            <p:cNvPr id="35" name="Straight Arrow Connector 34"/>
            <p:cNvCxnSpPr>
              <a:stCxn id="12" idx="4"/>
              <a:endCxn id="34" idx="0"/>
            </p:cNvCxnSpPr>
            <p:nvPr/>
          </p:nvCxnSpPr>
          <p:spPr>
            <a:xfrm flipH="1">
              <a:off x="4666135" y="2951065"/>
              <a:ext cx="79556" cy="796608"/>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sp>
          <p:nvSpPr>
            <p:cNvPr id="36" name="Rounded Rectangle 35"/>
            <p:cNvSpPr/>
            <p:nvPr/>
          </p:nvSpPr>
          <p:spPr>
            <a:xfrm>
              <a:off x="619746" y="4675833"/>
              <a:ext cx="1662857" cy="399035"/>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algn="ctr" fontAlgn="base">
                <a:spcBef>
                  <a:spcPct val="0"/>
                </a:spcBef>
                <a:spcAft>
                  <a:spcPct val="0"/>
                </a:spcAft>
                <a:defRPr/>
              </a:pPr>
              <a:r>
                <a:rPr lang="en-US" b="1" dirty="0">
                  <a:solidFill>
                    <a:srgbClr val="000000"/>
                  </a:solidFill>
                  <a:latin typeface="Arial"/>
                </a:rPr>
                <a:t>James-Lange </a:t>
              </a:r>
            </a:p>
          </p:txBody>
        </p:sp>
        <p:sp>
          <p:nvSpPr>
            <p:cNvPr id="37" name="Rounded Rectangle 36"/>
            <p:cNvSpPr/>
            <p:nvPr/>
          </p:nvSpPr>
          <p:spPr>
            <a:xfrm>
              <a:off x="5764307" y="4860003"/>
              <a:ext cx="1372715" cy="609515"/>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algn="ctr" fontAlgn="base">
                <a:spcBef>
                  <a:spcPct val="0"/>
                </a:spcBef>
                <a:spcAft>
                  <a:spcPct val="0"/>
                </a:spcAft>
                <a:defRPr/>
              </a:pPr>
              <a:r>
                <a:rPr lang="en-US" b="1" dirty="0">
                  <a:solidFill>
                    <a:srgbClr val="000000"/>
                  </a:solidFill>
                  <a:latin typeface="Arial"/>
                </a:rPr>
                <a:t>Cognitive</a:t>
              </a:r>
              <a:r>
                <a:rPr lang="en-US" dirty="0">
                  <a:solidFill>
                    <a:srgbClr val="000000"/>
                  </a:solidFill>
                  <a:latin typeface="Arial"/>
                </a:rPr>
                <a:t> </a:t>
              </a:r>
              <a:r>
                <a:rPr lang="en-US" b="1" dirty="0">
                  <a:solidFill>
                    <a:srgbClr val="000000"/>
                  </a:solidFill>
                  <a:latin typeface="Arial"/>
                </a:rPr>
                <a:t>Appraisal</a:t>
              </a:r>
              <a:r>
                <a:rPr lang="en-US" dirty="0">
                  <a:solidFill>
                    <a:srgbClr val="000000"/>
                  </a:solidFill>
                  <a:latin typeface="Arial"/>
                </a:rPr>
                <a:t> </a:t>
              </a:r>
            </a:p>
          </p:txBody>
        </p:sp>
        <p:sp>
          <p:nvSpPr>
            <p:cNvPr id="38" name="Rounded Rectangle 37"/>
            <p:cNvSpPr/>
            <p:nvPr/>
          </p:nvSpPr>
          <p:spPr>
            <a:xfrm>
              <a:off x="4010976" y="5472441"/>
              <a:ext cx="1358676" cy="602207"/>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algn="ctr" fontAlgn="base">
                <a:spcBef>
                  <a:spcPct val="0"/>
                </a:spcBef>
                <a:spcAft>
                  <a:spcPct val="0"/>
                </a:spcAft>
                <a:defRPr/>
              </a:pPr>
              <a:r>
                <a:rPr lang="en-US" b="1" dirty="0" err="1">
                  <a:solidFill>
                    <a:srgbClr val="000000"/>
                  </a:solidFill>
                  <a:latin typeface="Arial"/>
                </a:rPr>
                <a:t>Schachter</a:t>
              </a:r>
              <a:r>
                <a:rPr lang="en-US" dirty="0">
                  <a:solidFill>
                    <a:srgbClr val="000000"/>
                  </a:solidFill>
                  <a:latin typeface="Arial"/>
                </a:rPr>
                <a:t> </a:t>
              </a:r>
              <a:r>
                <a:rPr lang="en-US" b="1" dirty="0">
                  <a:solidFill>
                    <a:srgbClr val="000000"/>
                  </a:solidFill>
                  <a:latin typeface="Arial"/>
                </a:rPr>
                <a:t>two-factor</a:t>
              </a:r>
            </a:p>
          </p:txBody>
        </p:sp>
        <p:sp>
          <p:nvSpPr>
            <p:cNvPr id="39" name="Rounded Rectangle 38"/>
            <p:cNvSpPr/>
            <p:nvPr/>
          </p:nvSpPr>
          <p:spPr>
            <a:xfrm>
              <a:off x="1536969" y="5430053"/>
              <a:ext cx="1491267" cy="533508"/>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algn="ctr" fontAlgn="base">
                <a:spcBef>
                  <a:spcPct val="0"/>
                </a:spcBef>
                <a:spcAft>
                  <a:spcPct val="0"/>
                </a:spcAft>
                <a:defRPr/>
              </a:pPr>
              <a:r>
                <a:rPr lang="en-US" b="1" dirty="0">
                  <a:solidFill>
                    <a:srgbClr val="000000"/>
                  </a:solidFill>
                  <a:latin typeface="Arial"/>
                </a:rPr>
                <a:t>Cannon-Bard</a:t>
              </a:r>
              <a:r>
                <a:rPr lang="en-US" dirty="0">
                  <a:solidFill>
                    <a:srgbClr val="000000"/>
                  </a:solidFill>
                  <a:latin typeface="Arial"/>
                </a:rPr>
                <a:t> </a:t>
              </a:r>
            </a:p>
          </p:txBody>
        </p:sp>
        <p:sp>
          <p:nvSpPr>
            <p:cNvPr id="40" name="Rounded Rectangle 39"/>
            <p:cNvSpPr/>
            <p:nvPr/>
          </p:nvSpPr>
          <p:spPr>
            <a:xfrm>
              <a:off x="6723647" y="3933306"/>
              <a:ext cx="1449149" cy="495505"/>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algn="ctr" fontAlgn="base">
                <a:spcBef>
                  <a:spcPct val="0"/>
                </a:spcBef>
                <a:spcAft>
                  <a:spcPct val="0"/>
                </a:spcAft>
                <a:defRPr/>
              </a:pPr>
              <a:r>
                <a:rPr lang="en-US" b="1" dirty="0">
                  <a:solidFill>
                    <a:srgbClr val="000000"/>
                  </a:solidFill>
                  <a:latin typeface="Arial"/>
                </a:rPr>
                <a:t>Opponent Process</a:t>
              </a:r>
            </a:p>
          </p:txBody>
        </p:sp>
        <p:cxnSp>
          <p:nvCxnSpPr>
            <p:cNvPr id="41" name="Straight Arrow Connector 40"/>
            <p:cNvCxnSpPr>
              <a:stCxn id="34" idx="2"/>
              <a:endCxn id="36" idx="0"/>
            </p:cNvCxnSpPr>
            <p:nvPr/>
          </p:nvCxnSpPr>
          <p:spPr>
            <a:xfrm flipH="1">
              <a:off x="1451175" y="4519434"/>
              <a:ext cx="3214960" cy="156399"/>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34" idx="2"/>
              <a:endCxn id="37" idx="0"/>
            </p:cNvCxnSpPr>
            <p:nvPr/>
          </p:nvCxnSpPr>
          <p:spPr>
            <a:xfrm>
              <a:off x="4666135" y="4519434"/>
              <a:ext cx="1784529" cy="340569"/>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34" idx="2"/>
              <a:endCxn id="38" idx="0"/>
            </p:cNvCxnSpPr>
            <p:nvPr/>
          </p:nvCxnSpPr>
          <p:spPr>
            <a:xfrm>
              <a:off x="4666135" y="4519434"/>
              <a:ext cx="24958" cy="953007"/>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34" idx="2"/>
              <a:endCxn id="39" idx="0"/>
            </p:cNvCxnSpPr>
            <p:nvPr/>
          </p:nvCxnSpPr>
          <p:spPr>
            <a:xfrm flipH="1">
              <a:off x="2282603" y="4519434"/>
              <a:ext cx="2383532" cy="910619"/>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34" idx="3"/>
              <a:endCxn id="40" idx="1"/>
            </p:cNvCxnSpPr>
            <p:nvPr/>
          </p:nvCxnSpPr>
          <p:spPr>
            <a:xfrm>
              <a:off x="5352492" y="4133554"/>
              <a:ext cx="1371155" cy="48235"/>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13" idx="0"/>
              <a:endCxn id="15" idx="2"/>
            </p:cNvCxnSpPr>
            <p:nvPr/>
          </p:nvCxnSpPr>
          <p:spPr>
            <a:xfrm flipH="1" flipV="1">
              <a:off x="6467823" y="1699878"/>
              <a:ext cx="1235443" cy="472118"/>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13" idx="2"/>
              <a:endCxn id="18" idx="0"/>
            </p:cNvCxnSpPr>
            <p:nvPr/>
          </p:nvCxnSpPr>
          <p:spPr>
            <a:xfrm flipH="1">
              <a:off x="6740806" y="2705505"/>
              <a:ext cx="962461" cy="378571"/>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grpSp>
      <p:cxnSp>
        <p:nvCxnSpPr>
          <p:cNvPr id="136" name="Straight Arrow Connector 135"/>
          <p:cNvCxnSpPr>
            <a:stCxn id="12" idx="2"/>
            <a:endCxn id="23" idx="3"/>
          </p:cNvCxnSpPr>
          <p:nvPr/>
        </p:nvCxnSpPr>
        <p:spPr bwMode="auto">
          <a:xfrm flipH="1" flipV="1">
            <a:off x="2895600" y="2597150"/>
            <a:ext cx="1038225" cy="39688"/>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cxnSp>
        <p:nvCxnSpPr>
          <p:cNvPr id="166" name="Straight Arrow Connector 165"/>
          <p:cNvCxnSpPr>
            <a:stCxn id="23" idx="2"/>
            <a:endCxn id="170" idx="0"/>
          </p:cNvCxnSpPr>
          <p:nvPr/>
        </p:nvCxnSpPr>
        <p:spPr bwMode="auto">
          <a:xfrm flipH="1">
            <a:off x="2147888" y="2906713"/>
            <a:ext cx="39687" cy="465137"/>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sp>
        <p:nvSpPr>
          <p:cNvPr id="170" name="Rounded Rectangle 169"/>
          <p:cNvSpPr/>
          <p:nvPr/>
        </p:nvSpPr>
        <p:spPr bwMode="auto">
          <a:xfrm>
            <a:off x="1066800" y="3371850"/>
            <a:ext cx="2162175" cy="895350"/>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fontAlgn="base">
              <a:spcBef>
                <a:spcPct val="0"/>
              </a:spcBef>
              <a:spcAft>
                <a:spcPct val="0"/>
              </a:spcAft>
              <a:defRPr/>
            </a:pPr>
            <a:r>
              <a:rPr lang="en-US" sz="1400" b="1" dirty="0">
                <a:solidFill>
                  <a:srgbClr val="000000"/>
                </a:solidFill>
                <a:latin typeface="Arial"/>
              </a:rPr>
              <a:t>Explain complex motives</a:t>
            </a:r>
            <a:r>
              <a:rPr lang="en-US" b="1" dirty="0">
                <a:solidFill>
                  <a:srgbClr val="000000"/>
                </a:solidFill>
                <a:latin typeface="Arial"/>
              </a:rPr>
              <a:t> </a:t>
            </a:r>
            <a:r>
              <a:rPr lang="en-US" sz="1200" b="1" dirty="0">
                <a:solidFill>
                  <a:srgbClr val="000000"/>
                </a:solidFill>
                <a:latin typeface="Arial"/>
              </a:rPr>
              <a:t>(eating, achievement and sex)</a:t>
            </a:r>
            <a:endParaRPr lang="en-US" b="1" dirty="0">
              <a:solidFill>
                <a:srgbClr val="000000"/>
              </a:solidFill>
              <a:latin typeface="Arial"/>
            </a:endParaRPr>
          </a:p>
        </p:txBody>
      </p:sp>
      <p:sp>
        <p:nvSpPr>
          <p:cNvPr id="5125" name="AutoShape 55"/>
          <p:cNvSpPr>
            <a:spLocks noChangeArrowheads="1"/>
          </p:cNvSpPr>
          <p:nvPr/>
        </p:nvSpPr>
        <p:spPr bwMode="auto">
          <a:xfrm>
            <a:off x="381000" y="3200400"/>
            <a:ext cx="990600" cy="609600"/>
          </a:xfrm>
          <a:prstGeom prst="wedgeRoundRectCallout">
            <a:avLst>
              <a:gd name="adj1" fmla="val -46972"/>
              <a:gd name="adj2" fmla="val 173060"/>
              <a:gd name="adj3" fmla="val 16667"/>
            </a:avLst>
          </a:prstGeom>
          <a:solidFill>
            <a:srgbClr val="FFFFFF"/>
          </a:solidFill>
          <a:ln w="9525">
            <a:solidFill>
              <a:schemeClr val="tx1"/>
            </a:solidFill>
            <a:miter lim="800000"/>
            <a:headEnd/>
            <a:tailEnd/>
          </a:ln>
        </p:spPr>
        <p:txBody>
          <a:bodyPr/>
          <a:lstStyle/>
          <a:p>
            <a:pPr algn="ctr" fontAlgn="base">
              <a:spcBef>
                <a:spcPct val="0"/>
              </a:spcBef>
              <a:spcAft>
                <a:spcPct val="0"/>
              </a:spcAft>
            </a:pPr>
            <a:r>
              <a:rPr lang="en-US" smtClean="0">
                <a:solidFill>
                  <a:srgbClr val="000000"/>
                </a:solidFill>
                <a:latin typeface="Arial" charset="0"/>
                <a:ea typeface="ＭＳ Ｐゴシック" charset="0"/>
                <a:cs typeface="ＭＳ Ｐゴシック" charset="0"/>
              </a:rPr>
              <a:t>We are here</a:t>
            </a:r>
          </a:p>
        </p:txBody>
      </p:sp>
      <p:sp>
        <p:nvSpPr>
          <p:cNvPr id="102" name="Rectangle 56"/>
          <p:cNvSpPr>
            <a:spLocks noChangeArrowheads="1"/>
          </p:cNvSpPr>
          <p:nvPr/>
        </p:nvSpPr>
        <p:spPr bwMode="auto">
          <a:xfrm>
            <a:off x="2209800" y="3733800"/>
            <a:ext cx="762000" cy="228600"/>
          </a:xfrm>
          <a:prstGeom prst="rect">
            <a:avLst/>
          </a:prstGeom>
          <a:solidFill>
            <a:srgbClr val="7030A0">
              <a:alpha val="39999"/>
            </a:srgbClr>
          </a:solidFill>
          <a:ln w="9525">
            <a:solidFill>
              <a:schemeClr val="tx1"/>
            </a:solidFill>
            <a:miter lim="800000"/>
            <a:headEnd/>
            <a:tailEnd/>
          </a:ln>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16173429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blinds(horizontal)">
                                      <p:cBhvr>
                                        <p:cTn id="7" dur="500"/>
                                        <p:tgtEl>
                                          <p:spTgt spid="51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1"/>
                                        </p:tgtEl>
                                        <p:attrNameLst>
                                          <p:attrName>style.visibility</p:attrName>
                                        </p:attrNameLst>
                                      </p:cBhvr>
                                      <p:to>
                                        <p:strVal val="visible"/>
                                      </p:to>
                                    </p:set>
                                    <p:animEffect transition="in" filter="blinds(horizontal)">
                                      <p:cBhvr>
                                        <p:cTn id="12" dur="500"/>
                                        <p:tgtEl>
                                          <p:spTgt spid="10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linds(horizontal)">
                                      <p:cBhvr>
                                        <p:cTn id="17" dur="5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125"/>
                                        </p:tgtEl>
                                        <p:attrNameLst>
                                          <p:attrName>style.visibility</p:attrName>
                                        </p:attrNameLst>
                                      </p:cBhvr>
                                      <p:to>
                                        <p:strVal val="visible"/>
                                      </p:to>
                                    </p:set>
                                    <p:animEffect transition="in" filter="blinds(horizontal)">
                                      <p:cBhvr>
                                        <p:cTn id="22" dur="500"/>
                                        <p:tgtEl>
                                          <p:spTgt spid="512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box(in)">
                                      <p:cBhvr>
                                        <p:cTn id="27"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5123" grpId="0" animBg="1"/>
      <p:bldP spid="5125" grpId="0" animBg="1"/>
      <p:bldP spid="10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p:txBody>
          <a:bodyPr/>
          <a:lstStyle/>
          <a:p>
            <a:pPr eaLnBrk="1" hangingPunct="1"/>
            <a:r>
              <a:rPr lang="en-US">
                <a:latin typeface="Arial" charset="0"/>
              </a:rPr>
              <a:t>The </a:t>
            </a:r>
            <a:r>
              <a:rPr lang="en-US" u="sng">
                <a:latin typeface="Arial" charset="0"/>
              </a:rPr>
              <a:t>Psychology</a:t>
            </a:r>
            <a:r>
              <a:rPr lang="en-US">
                <a:latin typeface="Arial" charset="0"/>
              </a:rPr>
              <a:t> of Hunger</a:t>
            </a:r>
          </a:p>
        </p:txBody>
      </p:sp>
      <p:pic>
        <p:nvPicPr>
          <p:cNvPr id="17414" name="Picture 6" descr="Doritos-SN"/>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373128" y="1682718"/>
            <a:ext cx="3597275" cy="4267200"/>
          </a:xfrm>
          <a:noFill/>
        </p:spPr>
      </p:pic>
      <p:sp>
        <p:nvSpPr>
          <p:cNvPr id="6" name="Rectangle 3"/>
          <p:cNvSpPr>
            <a:spLocks noGrp="1" noChangeArrowheads="1"/>
          </p:cNvSpPr>
          <p:nvPr>
            <p:ph type="body" sz="half" idx="1"/>
          </p:nvPr>
        </p:nvSpPr>
        <p:spPr>
          <a:xfrm>
            <a:off x="0" y="1712330"/>
            <a:ext cx="5397110" cy="5029200"/>
          </a:xfrm>
        </p:spPr>
        <p:txBody>
          <a:bodyPr>
            <a:normAutofit lnSpcReduction="10000"/>
          </a:bodyPr>
          <a:lstStyle/>
          <a:p>
            <a:pPr marL="0" indent="0">
              <a:lnSpc>
                <a:spcPct val="80000"/>
              </a:lnSpc>
            </a:pPr>
            <a:r>
              <a:rPr lang="en-US" sz="2800" dirty="0">
                <a:latin typeface="Palatino Linotype" charset="0"/>
              </a:rPr>
              <a:t>Environmental cues can trigger the biological responses (increased insulin production)</a:t>
            </a:r>
          </a:p>
          <a:p>
            <a:pPr marL="0" indent="0">
              <a:lnSpc>
                <a:spcPct val="80000"/>
              </a:lnSpc>
            </a:pPr>
            <a:r>
              <a:rPr lang="en-US" sz="2800" dirty="0">
                <a:latin typeface="Palatino Linotype" charset="0"/>
              </a:rPr>
              <a:t>Memory plays an important role in hunger. Due to difficulties with retention, amnesia patients eat frequently if given food (Rodin et al., 1998).</a:t>
            </a:r>
          </a:p>
          <a:p>
            <a:pPr marL="0" indent="0">
              <a:lnSpc>
                <a:spcPct val="80000"/>
              </a:lnSpc>
            </a:pPr>
            <a:r>
              <a:rPr lang="en-US" sz="2800" dirty="0">
                <a:latin typeface="Palatino Linotype" charset="0"/>
              </a:rPr>
              <a:t>Emotional Cravings</a:t>
            </a:r>
          </a:p>
          <a:p>
            <a:pPr marL="0" indent="0">
              <a:lnSpc>
                <a:spcPct val="80000"/>
              </a:lnSpc>
            </a:pPr>
            <a:r>
              <a:rPr lang="en-US" sz="2800" dirty="0">
                <a:latin typeface="Palatino Linotype" charset="0"/>
              </a:rPr>
              <a:t>Culture</a:t>
            </a:r>
          </a:p>
          <a:p>
            <a:pPr marL="0" indent="0">
              <a:lnSpc>
                <a:spcPct val="80000"/>
              </a:lnSpc>
            </a:pPr>
            <a:r>
              <a:rPr lang="en-US" sz="2800" dirty="0">
                <a:latin typeface="Palatino Linotype" charset="0"/>
              </a:rPr>
              <a:t>Conditioning (Taste Aversions)</a:t>
            </a:r>
          </a:p>
        </p:txBody>
      </p:sp>
    </p:spTree>
    <p:extLst>
      <p:ext uri="{BB962C8B-B14F-4D97-AF65-F5344CB8AC3E}">
        <p14:creationId xmlns:p14="http://schemas.microsoft.com/office/powerpoint/2010/main" val="15953522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7414"/>
                                        </p:tgtEl>
                                        <p:attrNameLst>
                                          <p:attrName>style.visibility</p:attrName>
                                        </p:attrNameLst>
                                      </p:cBhvr>
                                      <p:to>
                                        <p:strVal val="visible"/>
                                      </p:to>
                                    </p:set>
                                    <p:animEffect transition="in" filter="blinds(horizontal)">
                                      <p:cBhvr>
                                        <p:cTn id="7" dur="500"/>
                                        <p:tgtEl>
                                          <p:spTgt spid="174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ox(in)">
                                      <p:cBhvr>
                                        <p:cTn id="12" dur="500"/>
                                        <p:tgtEl>
                                          <p:spTgt spid="6">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blinds(horizontal)">
                                      <p:cBhvr>
                                        <p:cTn id="17" dur="500"/>
                                        <p:tgtEl>
                                          <p:spTgt spid="6">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blinds(horizontal)">
                                      <p:cBhvr>
                                        <p:cTn id="22" dur="500"/>
                                        <p:tgtEl>
                                          <p:spTgt spid="6">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blinds(horizontal)">
                                      <p:cBhvr>
                                        <p:cTn id="27" dur="500"/>
                                        <p:tgtEl>
                                          <p:spTgt spid="6">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blinds(horizontal)">
                                      <p:cBhvr>
                                        <p:cTn id="32"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57200" y="0"/>
            <a:ext cx="8229600" cy="1143000"/>
          </a:xfrm>
        </p:spPr>
        <p:txBody>
          <a:bodyPr/>
          <a:lstStyle/>
          <a:p>
            <a:pPr eaLnBrk="1" hangingPunct="1"/>
            <a:r>
              <a:rPr lang="en-US">
                <a:latin typeface="Arial" charset="0"/>
              </a:rPr>
              <a:t>Taste Preferences</a:t>
            </a:r>
          </a:p>
        </p:txBody>
      </p:sp>
      <p:sp>
        <p:nvSpPr>
          <p:cNvPr id="20483" name="Rectangle 3"/>
          <p:cNvSpPr>
            <a:spLocks noGrp="1" noChangeArrowheads="1"/>
          </p:cNvSpPr>
          <p:nvPr>
            <p:ph type="body" idx="1"/>
          </p:nvPr>
        </p:nvSpPr>
        <p:spPr>
          <a:xfrm>
            <a:off x="457200" y="1367260"/>
            <a:ext cx="8229600" cy="1143000"/>
          </a:xfrm>
        </p:spPr>
        <p:txBody>
          <a:bodyPr/>
          <a:lstStyle/>
          <a:p>
            <a:pPr eaLnBrk="1" hangingPunct="1">
              <a:buFontTx/>
              <a:buNone/>
            </a:pPr>
            <a:r>
              <a:rPr lang="en-US" dirty="0">
                <a:latin typeface="Arial" charset="0"/>
              </a:rPr>
              <a:t>Food tastes better and we chew less when we are hungry (beginning of a meal).</a:t>
            </a:r>
          </a:p>
        </p:txBody>
      </p:sp>
      <p:sp>
        <p:nvSpPr>
          <p:cNvPr id="20484" name="Text Box 4"/>
          <p:cNvSpPr txBox="1">
            <a:spLocks noChangeArrowheads="1"/>
          </p:cNvSpPr>
          <p:nvPr/>
        </p:nvSpPr>
        <p:spPr bwMode="auto">
          <a:xfrm>
            <a:off x="381000" y="2679636"/>
            <a:ext cx="3733800" cy="252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3200" dirty="0"/>
              <a:t>Food tastes worse and we chew more when we are not hungry (at the end of the meal).</a:t>
            </a:r>
          </a:p>
        </p:txBody>
      </p:sp>
      <p:sp>
        <p:nvSpPr>
          <p:cNvPr id="20485" name="Text Box 5"/>
          <p:cNvSpPr txBox="1">
            <a:spLocks noChangeArrowheads="1"/>
          </p:cNvSpPr>
          <p:nvPr/>
        </p:nvSpPr>
        <p:spPr bwMode="auto">
          <a:xfrm>
            <a:off x="609600" y="5562600"/>
            <a:ext cx="7848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3200"/>
              <a:t>Its weird, the better the food tastes, the less time we leave it in our mouths.</a:t>
            </a:r>
          </a:p>
        </p:txBody>
      </p:sp>
      <p:pic>
        <p:nvPicPr>
          <p:cNvPr id="20486" name="Picture 6" descr="chew"/>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981200"/>
            <a:ext cx="3333750"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36956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blinds(horizontal)">
                                      <p:cBhvr>
                                        <p:cTn id="7" dur="500"/>
                                        <p:tgtEl>
                                          <p:spTgt spid="204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0486"/>
                                        </p:tgtEl>
                                        <p:attrNameLst>
                                          <p:attrName>style.visibility</p:attrName>
                                        </p:attrNameLst>
                                      </p:cBhvr>
                                      <p:to>
                                        <p:strVal val="visible"/>
                                      </p:to>
                                    </p:set>
                                    <p:animEffect transition="in" filter="blinds(horizontal)">
                                      <p:cBhvr>
                                        <p:cTn id="12" dur="500"/>
                                        <p:tgtEl>
                                          <p:spTgt spid="2048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0484"/>
                                        </p:tgtEl>
                                        <p:attrNameLst>
                                          <p:attrName>style.visibility</p:attrName>
                                        </p:attrNameLst>
                                      </p:cBhvr>
                                      <p:to>
                                        <p:strVal val="visible"/>
                                      </p:to>
                                    </p:set>
                                    <p:animEffect transition="in" filter="blinds(horizontal)">
                                      <p:cBhvr>
                                        <p:cTn id="17" dur="500"/>
                                        <p:tgtEl>
                                          <p:spTgt spid="2048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0485"/>
                                        </p:tgtEl>
                                        <p:attrNameLst>
                                          <p:attrName>style.visibility</p:attrName>
                                        </p:attrNameLst>
                                      </p:cBhvr>
                                      <p:to>
                                        <p:strVal val="visible"/>
                                      </p:to>
                                    </p:set>
                                    <p:animEffect transition="in" filter="blinds(horizontal)">
                                      <p:cBhvr>
                                        <p:cTn id="22" dur="500"/>
                                        <p:tgtEl>
                                          <p:spTgt spid="204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P spid="20484" grpId="0"/>
      <p:bldP spid="2048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a:xfrm>
            <a:off x="671513" y="276225"/>
            <a:ext cx="7772400" cy="1143000"/>
          </a:xfrm>
        </p:spPr>
        <p:txBody>
          <a:bodyPr/>
          <a:lstStyle/>
          <a:p>
            <a:r>
              <a:rPr lang="en-US" sz="3600">
                <a:latin typeface="Palatino Linotype" charset="0"/>
              </a:rPr>
              <a:t>Taste Preference: Biology or Culture?</a:t>
            </a:r>
          </a:p>
        </p:txBody>
      </p:sp>
      <p:sp>
        <p:nvSpPr>
          <p:cNvPr id="53250" name="Rectangle 3"/>
          <p:cNvSpPr>
            <a:spLocks noGrp="1" noChangeArrowheads="1"/>
          </p:cNvSpPr>
          <p:nvPr>
            <p:ph type="body" sz="half" idx="1"/>
          </p:nvPr>
        </p:nvSpPr>
        <p:spPr>
          <a:xfrm>
            <a:off x="609600" y="1576388"/>
            <a:ext cx="7924800" cy="1395412"/>
          </a:xfrm>
        </p:spPr>
        <p:txBody>
          <a:bodyPr/>
          <a:lstStyle/>
          <a:p>
            <a:pPr marL="0" indent="0" algn="ctr">
              <a:buFontTx/>
              <a:buNone/>
            </a:pPr>
            <a:r>
              <a:rPr lang="en-US" sz="2800">
                <a:latin typeface="Palatino Linotype" charset="0"/>
              </a:rPr>
              <a:t>Body chemistry and environmental factors influence not only </a:t>
            </a:r>
            <a:r>
              <a:rPr lang="en-US" sz="2800" i="1">
                <a:latin typeface="Palatino Linotype" charset="0"/>
              </a:rPr>
              <a:t>how much or when </a:t>
            </a:r>
            <a:r>
              <a:rPr lang="en-US" sz="2800">
                <a:latin typeface="Palatino Linotype" charset="0"/>
              </a:rPr>
              <a:t>we feel hunger but </a:t>
            </a:r>
            <a:r>
              <a:rPr lang="en-US" sz="2800" i="1">
                <a:latin typeface="Palatino Linotype" charset="0"/>
              </a:rPr>
              <a:t>what </a:t>
            </a:r>
            <a:r>
              <a:rPr lang="en-US" sz="2800">
                <a:latin typeface="Palatino Linotype" charset="0"/>
              </a:rPr>
              <a:t>we feel hungry for!</a:t>
            </a:r>
          </a:p>
        </p:txBody>
      </p:sp>
      <p:pic>
        <p:nvPicPr>
          <p:cNvPr id="53251" name="Picture 4" descr="MyersPsy8e_12UN08"/>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219200" y="3429000"/>
            <a:ext cx="6705600" cy="2724150"/>
          </a:xfrm>
          <a:noFill/>
        </p:spPr>
      </p:pic>
      <p:sp>
        <p:nvSpPr>
          <p:cNvPr id="53252" name="Text Box 5"/>
          <p:cNvSpPr txBox="1">
            <a:spLocks noChangeArrowheads="1"/>
          </p:cNvSpPr>
          <p:nvPr/>
        </p:nvSpPr>
        <p:spPr bwMode="auto">
          <a:xfrm rot="5400000">
            <a:off x="3624262" y="5291138"/>
            <a:ext cx="15144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900">
                <a:latin typeface="Times New Roman" charset="0"/>
              </a:rPr>
              <a:t>Richard Olsenius/ Black Star</a:t>
            </a:r>
          </a:p>
        </p:txBody>
      </p:sp>
      <p:sp>
        <p:nvSpPr>
          <p:cNvPr id="53253" name="Text Box 6"/>
          <p:cNvSpPr txBox="1">
            <a:spLocks noChangeArrowheads="1"/>
          </p:cNvSpPr>
          <p:nvPr/>
        </p:nvSpPr>
        <p:spPr bwMode="auto">
          <a:xfrm rot="5400000">
            <a:off x="7564437" y="5618163"/>
            <a:ext cx="9493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900">
                <a:latin typeface="Times New Roman" charset="0"/>
              </a:rPr>
              <a:t>Victor Englebert</a:t>
            </a:r>
          </a:p>
        </p:txBody>
      </p:sp>
    </p:spTree>
    <p:extLst>
      <p:ext uri="{BB962C8B-B14F-4D97-AF65-F5344CB8AC3E}">
        <p14:creationId xmlns:p14="http://schemas.microsoft.com/office/powerpoint/2010/main" val="104655154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a:xfrm>
            <a:off x="762000" y="228600"/>
            <a:ext cx="7772400" cy="1143000"/>
          </a:xfrm>
        </p:spPr>
        <p:txBody>
          <a:bodyPr/>
          <a:lstStyle/>
          <a:p>
            <a:r>
              <a:rPr lang="en-US" sz="3600">
                <a:latin typeface="Palatino Linotype" charset="0"/>
              </a:rPr>
              <a:t>Hot Cultures like Hot Spices</a:t>
            </a:r>
          </a:p>
        </p:txBody>
      </p:sp>
      <p:sp>
        <p:nvSpPr>
          <p:cNvPr id="55298" name="Rectangle 3"/>
          <p:cNvSpPr>
            <a:spLocks noGrp="1" noChangeArrowheads="1"/>
          </p:cNvSpPr>
          <p:nvPr>
            <p:ph type="body" sz="half" idx="1"/>
          </p:nvPr>
        </p:nvSpPr>
        <p:spPr>
          <a:xfrm>
            <a:off x="1143000" y="1371600"/>
            <a:ext cx="7010400" cy="1014413"/>
          </a:xfrm>
        </p:spPr>
        <p:txBody>
          <a:bodyPr/>
          <a:lstStyle/>
          <a:p>
            <a:pPr marL="0" indent="0" algn="ctr">
              <a:buFontTx/>
              <a:buNone/>
            </a:pPr>
            <a:r>
              <a:rPr lang="en-US" sz="2800">
                <a:latin typeface="Palatino Linotype" charset="0"/>
              </a:rPr>
              <a:t>Countries with hot climates use more bacteria-inhibiting spices in meat dishes.</a:t>
            </a:r>
          </a:p>
        </p:txBody>
      </p:sp>
      <p:pic>
        <p:nvPicPr>
          <p:cNvPr id="55299" name="Picture 4" descr="MyersPsy8e_fig"/>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2383264" y="2438400"/>
            <a:ext cx="5129213" cy="4267200"/>
          </a:xfrm>
          <a:noFill/>
        </p:spPr>
      </p:pic>
    </p:spTree>
    <p:extLst>
      <p:ext uri="{BB962C8B-B14F-4D97-AF65-F5344CB8AC3E}">
        <p14:creationId xmlns:p14="http://schemas.microsoft.com/office/powerpoint/2010/main" val="190412621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ousewin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228600"/>
            <a:ext cx="2798763"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descr="dogme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57200"/>
            <a:ext cx="4648200" cy="315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Criadillas.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886200"/>
            <a:ext cx="377825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990600" y="6488113"/>
            <a:ext cx="27876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latin typeface="Comic Sans MS" charset="0"/>
              </a:rPr>
              <a:t>Criadillas- bull testicles</a:t>
            </a:r>
            <a:r>
              <a:rPr lang="en-US" sz="1800">
                <a:latin typeface="Calibri" charset="0"/>
              </a:rPr>
              <a:t>.</a:t>
            </a:r>
          </a:p>
        </p:txBody>
      </p:sp>
      <p:sp>
        <p:nvSpPr>
          <p:cNvPr id="7" name="TextBox 6"/>
          <p:cNvSpPr txBox="1">
            <a:spLocks noChangeArrowheads="1"/>
          </p:cNvSpPr>
          <p:nvPr/>
        </p:nvSpPr>
        <p:spPr bwMode="auto">
          <a:xfrm>
            <a:off x="6324600" y="4038600"/>
            <a:ext cx="1317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latin typeface="Comic Sans MS" charset="0"/>
              </a:rPr>
              <a:t>Mice Wine</a:t>
            </a:r>
          </a:p>
        </p:txBody>
      </p:sp>
      <p:sp>
        <p:nvSpPr>
          <p:cNvPr id="8" name="TextBox 7"/>
          <p:cNvSpPr txBox="1">
            <a:spLocks noChangeArrowheads="1"/>
          </p:cNvSpPr>
          <p:nvPr/>
        </p:nvSpPr>
        <p:spPr bwMode="auto">
          <a:xfrm>
            <a:off x="1905000" y="0"/>
            <a:ext cx="5953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latin typeface="Comic Sans MS" charset="0"/>
              </a:rPr>
              <a:t>Dog</a:t>
            </a:r>
          </a:p>
        </p:txBody>
      </p:sp>
      <p:pic>
        <p:nvPicPr>
          <p:cNvPr id="9" name="Picture 8" descr="ancas de rana1.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4572000"/>
            <a:ext cx="2590800"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a:spLocks noChangeArrowheads="1"/>
          </p:cNvSpPr>
          <p:nvPr/>
        </p:nvSpPr>
        <p:spPr bwMode="auto">
          <a:xfrm>
            <a:off x="7162800" y="4953000"/>
            <a:ext cx="18811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latin typeface="Comic Sans MS" charset="0"/>
              </a:rPr>
              <a:t>Fried Frog Legs</a:t>
            </a:r>
          </a:p>
        </p:txBody>
      </p:sp>
    </p:spTree>
    <p:extLst>
      <p:ext uri="{BB962C8B-B14F-4D97-AF65-F5344CB8AC3E}">
        <p14:creationId xmlns:p14="http://schemas.microsoft.com/office/powerpoint/2010/main" val="36659567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 calcmode="lin" valueType="num">
                                      <p:cBhvr additive="base">
                                        <p:cTn id="2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anim calcmode="lin" valueType="num">
                                      <p:cBhvr additive="base">
                                        <p:cTn id="3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500" fill="hold"/>
                                        <p:tgtEl>
                                          <p:spTgt spid="4"/>
                                        </p:tgtEl>
                                        <p:attrNameLst>
                                          <p:attrName>ppt_x</p:attrName>
                                        </p:attrNameLst>
                                      </p:cBhvr>
                                      <p:tavLst>
                                        <p:tav tm="0">
                                          <p:val>
                                            <p:strVal val="#ppt_x"/>
                                          </p:val>
                                        </p:tav>
                                        <p:tav tm="100000">
                                          <p:val>
                                            <p:strVal val="#ppt_x"/>
                                          </p:val>
                                        </p:tav>
                                      </p:tavLst>
                                    </p:anim>
                                    <p:anim calcmode="lin" valueType="num">
                                      <p:cBhvr additive="base">
                                        <p:cTn id="4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8">
                                            <p:txEl>
                                              <p:pRg st="0" end="0"/>
                                            </p:txEl>
                                          </p:spTgt>
                                        </p:tgtEl>
                                        <p:attrNameLst>
                                          <p:attrName>style.visibility</p:attrName>
                                        </p:attrNameLst>
                                      </p:cBhvr>
                                      <p:to>
                                        <p:strVal val="visible"/>
                                      </p:to>
                                    </p:set>
                                    <p:anim calcmode="lin" valueType="num">
                                      <p:cBhvr additive="base">
                                        <p:cTn id="4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ctrTitle"/>
          </p:nvPr>
        </p:nvSpPr>
        <p:spPr>
          <a:xfrm>
            <a:off x="762000" y="-62383"/>
            <a:ext cx="7772400" cy="1470025"/>
          </a:xfrm>
        </p:spPr>
        <p:txBody>
          <a:bodyPr/>
          <a:lstStyle/>
          <a:p>
            <a:pPr eaLnBrk="1" hangingPunct="1"/>
            <a:r>
              <a:rPr lang="en-US" sz="4800" i="1" dirty="0">
                <a:latin typeface="Arial" charset="0"/>
              </a:rPr>
              <a:t>Hunger</a:t>
            </a:r>
          </a:p>
        </p:txBody>
      </p:sp>
      <p:pic>
        <p:nvPicPr>
          <p:cNvPr id="18434" name="Picture 4" descr="hungrypuppy"/>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0"/>
            <a:ext cx="2133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panda_bear_chopsticks_eating_hg_clr.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352800"/>
            <a:ext cx="2781300"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Arrow Connector 8"/>
          <p:cNvCxnSpPr>
            <a:cxnSpLocks noChangeShapeType="1"/>
          </p:cNvCxnSpPr>
          <p:nvPr/>
        </p:nvCxnSpPr>
        <p:spPr bwMode="auto">
          <a:xfrm flipH="1">
            <a:off x="3429000" y="1371600"/>
            <a:ext cx="762000" cy="1143000"/>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0" name="Straight Arrow Connector 9"/>
          <p:cNvCxnSpPr>
            <a:cxnSpLocks noChangeShapeType="1"/>
          </p:cNvCxnSpPr>
          <p:nvPr/>
        </p:nvCxnSpPr>
        <p:spPr bwMode="auto">
          <a:xfrm>
            <a:off x="4724400" y="1371600"/>
            <a:ext cx="914400" cy="1066800"/>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3" name="TextBox 12"/>
          <p:cNvSpPr txBox="1">
            <a:spLocks noChangeArrowheads="1"/>
          </p:cNvSpPr>
          <p:nvPr/>
        </p:nvSpPr>
        <p:spPr bwMode="auto">
          <a:xfrm>
            <a:off x="1447800" y="2590800"/>
            <a:ext cx="3048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b="1">
                <a:solidFill>
                  <a:srgbClr val="002060"/>
                </a:solidFill>
              </a:rPr>
              <a:t>Physiological</a:t>
            </a:r>
          </a:p>
        </p:txBody>
      </p:sp>
      <p:sp>
        <p:nvSpPr>
          <p:cNvPr id="14" name="TextBox 13"/>
          <p:cNvSpPr txBox="1">
            <a:spLocks noChangeArrowheads="1"/>
          </p:cNvSpPr>
          <p:nvPr/>
        </p:nvSpPr>
        <p:spPr bwMode="auto">
          <a:xfrm>
            <a:off x="5029200" y="2590800"/>
            <a:ext cx="2971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b="1">
                <a:solidFill>
                  <a:srgbClr val="002060"/>
                </a:solidFill>
              </a:rPr>
              <a:t>Psychological</a:t>
            </a:r>
          </a:p>
        </p:txBody>
      </p:sp>
      <p:sp>
        <p:nvSpPr>
          <p:cNvPr id="15" name="Oval 14"/>
          <p:cNvSpPr/>
          <p:nvPr/>
        </p:nvSpPr>
        <p:spPr>
          <a:xfrm>
            <a:off x="1371600" y="2438400"/>
            <a:ext cx="30480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Oval 15"/>
          <p:cNvSpPr/>
          <p:nvPr/>
        </p:nvSpPr>
        <p:spPr>
          <a:xfrm>
            <a:off x="4953000" y="2362200"/>
            <a:ext cx="3048000" cy="1066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7670812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linds(horizontal)">
                                      <p:cBhvr>
                                        <p:cTn id="13" dur="500"/>
                                        <p:tgtEl>
                                          <p:spTgt spid="1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linds(horizontal)">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4" descr="12673_MyersPsy8e_12UN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74750"/>
            <a:ext cx="9144000" cy="451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092673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descr="https://sphotos-a.xx.fbcdn.net/hphotos-snc7/420604_3481741331812_530407972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78180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661614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p:txBody>
          <a:bodyPr/>
          <a:lstStyle/>
          <a:p>
            <a:pPr eaLnBrk="1" hangingPunct="1"/>
            <a:r>
              <a:rPr lang="en-US">
                <a:latin typeface="Arial" charset="0"/>
              </a:rPr>
              <a:t>Eating Disorders</a:t>
            </a:r>
          </a:p>
        </p:txBody>
      </p:sp>
      <p:sp>
        <p:nvSpPr>
          <p:cNvPr id="23554" name="Rectangle 4"/>
          <p:cNvSpPr>
            <a:spLocks noGrp="1" noChangeArrowheads="1"/>
          </p:cNvSpPr>
          <p:nvPr>
            <p:ph type="body" sz="half" idx="1"/>
          </p:nvPr>
        </p:nvSpPr>
        <p:spPr>
          <a:xfrm>
            <a:off x="0" y="1600200"/>
            <a:ext cx="4495800" cy="4525963"/>
          </a:xfrm>
        </p:spPr>
        <p:txBody>
          <a:bodyPr/>
          <a:lstStyle/>
          <a:p>
            <a:pPr algn="ctr" eaLnBrk="1" hangingPunct="1">
              <a:buFontTx/>
              <a:buNone/>
            </a:pPr>
            <a:r>
              <a:rPr lang="en-US" b="1" i="1" dirty="0" smtClean="0">
                <a:latin typeface="Arial" charset="0"/>
              </a:rPr>
              <a:t>Anorexia </a:t>
            </a:r>
            <a:r>
              <a:rPr lang="en-US" b="1" i="1" dirty="0">
                <a:latin typeface="Arial" charset="0"/>
              </a:rPr>
              <a:t>Nervosa</a:t>
            </a:r>
          </a:p>
          <a:p>
            <a:pPr eaLnBrk="1" hangingPunct="1"/>
            <a:r>
              <a:rPr lang="en-US" dirty="0">
                <a:latin typeface="Arial" charset="0"/>
              </a:rPr>
              <a:t>An eating disorder characterized by </a:t>
            </a:r>
            <a:r>
              <a:rPr lang="en-US" dirty="0" smtClean="0">
                <a:latin typeface="Arial" charset="0"/>
              </a:rPr>
              <a:t>being obsessed with losing weight.  Typically drop significantly below normal weight, yet feel fat and continue to limit food intake.</a:t>
            </a:r>
            <a:endParaRPr lang="en-US" dirty="0">
              <a:latin typeface="Arial" charset="0"/>
            </a:endParaRPr>
          </a:p>
        </p:txBody>
      </p:sp>
      <p:pic>
        <p:nvPicPr>
          <p:cNvPr id="2" name="Picture 1"/>
          <p:cNvPicPr>
            <a:picLocks noChangeAspect="1"/>
          </p:cNvPicPr>
          <p:nvPr/>
        </p:nvPicPr>
        <p:blipFill>
          <a:blip r:embed="rId2"/>
          <a:stretch>
            <a:fillRect/>
          </a:stretch>
        </p:blipFill>
        <p:spPr>
          <a:xfrm>
            <a:off x="4144286" y="1417638"/>
            <a:ext cx="4864100" cy="5067300"/>
          </a:xfrm>
          <a:prstGeom prst="rect">
            <a:avLst/>
          </a:prstGeom>
        </p:spPr>
      </p:pic>
    </p:spTree>
    <p:extLst>
      <p:ext uri="{BB962C8B-B14F-4D97-AF65-F5344CB8AC3E}">
        <p14:creationId xmlns:p14="http://schemas.microsoft.com/office/powerpoint/2010/main" val="153185227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anorexiafaqdia06"/>
          <p:cNvPicPr>
            <a:picLocks noChangeAspect="1" noChangeArrowheads="1"/>
          </p:cNvPicPr>
          <p:nvPr/>
        </p:nvPicPr>
        <p:blipFill>
          <a:blip r:embed="rId3" cstate="print"/>
          <a:srcRect/>
          <a:stretch>
            <a:fillRect/>
          </a:stretch>
        </p:blipFill>
        <p:spPr bwMode="auto">
          <a:xfrm>
            <a:off x="838200" y="304800"/>
            <a:ext cx="7696200" cy="6181725"/>
          </a:xfrm>
          <a:prstGeom prst="rect">
            <a:avLst/>
          </a:prstGeom>
          <a:noFill/>
        </p:spPr>
      </p:pic>
    </p:spTree>
    <p:extLst>
      <p:ext uri="{BB962C8B-B14F-4D97-AF65-F5344CB8AC3E}">
        <p14:creationId xmlns:p14="http://schemas.microsoft.com/office/powerpoint/2010/main" val="24309419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762000" y="228600"/>
            <a:ext cx="7772400" cy="1470025"/>
          </a:xfrm>
        </p:spPr>
        <p:txBody>
          <a:bodyPr/>
          <a:lstStyle/>
          <a:p>
            <a:pPr eaLnBrk="1" hangingPunct="1"/>
            <a:r>
              <a:rPr lang="en-US" sz="4800" i="1">
                <a:latin typeface="Arial" charset="0"/>
              </a:rPr>
              <a:t>Hunger</a:t>
            </a:r>
          </a:p>
        </p:txBody>
      </p:sp>
      <p:pic>
        <p:nvPicPr>
          <p:cNvPr id="20483" name="Picture 5" descr="panda_bear_chopsticks_eating_hg_clr.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352800"/>
            <a:ext cx="2781300"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Arrow Connector 8"/>
          <p:cNvCxnSpPr>
            <a:cxnSpLocks noChangeShapeType="1"/>
          </p:cNvCxnSpPr>
          <p:nvPr/>
        </p:nvCxnSpPr>
        <p:spPr bwMode="auto">
          <a:xfrm flipH="1">
            <a:off x="3429000" y="1371600"/>
            <a:ext cx="762000" cy="1143000"/>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0" name="Straight Arrow Connector 9"/>
          <p:cNvCxnSpPr>
            <a:cxnSpLocks noChangeShapeType="1"/>
          </p:cNvCxnSpPr>
          <p:nvPr/>
        </p:nvCxnSpPr>
        <p:spPr bwMode="auto">
          <a:xfrm>
            <a:off x="4724400" y="1371600"/>
            <a:ext cx="914400" cy="1066800"/>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3" name="TextBox 12"/>
          <p:cNvSpPr txBox="1">
            <a:spLocks noChangeArrowheads="1"/>
          </p:cNvSpPr>
          <p:nvPr/>
        </p:nvSpPr>
        <p:spPr bwMode="auto">
          <a:xfrm>
            <a:off x="1447800" y="2590800"/>
            <a:ext cx="3048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3200" b="1" smtClean="0">
                <a:solidFill>
                  <a:srgbClr val="002060"/>
                </a:solidFill>
              </a:rPr>
              <a:t>Physiological</a:t>
            </a:r>
          </a:p>
        </p:txBody>
      </p:sp>
      <p:sp>
        <p:nvSpPr>
          <p:cNvPr id="14" name="TextBox 13"/>
          <p:cNvSpPr txBox="1">
            <a:spLocks noChangeArrowheads="1"/>
          </p:cNvSpPr>
          <p:nvPr/>
        </p:nvSpPr>
        <p:spPr bwMode="auto">
          <a:xfrm>
            <a:off x="5029200" y="2590800"/>
            <a:ext cx="2971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3200" b="1" smtClean="0">
                <a:solidFill>
                  <a:srgbClr val="002060"/>
                </a:solidFill>
              </a:rPr>
              <a:t>Psychological</a:t>
            </a:r>
          </a:p>
        </p:txBody>
      </p:sp>
      <p:sp>
        <p:nvSpPr>
          <p:cNvPr id="15" name="Oval 14"/>
          <p:cNvSpPr/>
          <p:nvPr/>
        </p:nvSpPr>
        <p:spPr>
          <a:xfrm>
            <a:off x="1371600" y="2438400"/>
            <a:ext cx="30480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Arial"/>
            </a:endParaRPr>
          </a:p>
        </p:txBody>
      </p:sp>
      <p:sp>
        <p:nvSpPr>
          <p:cNvPr id="16" name="Oval 15"/>
          <p:cNvSpPr/>
          <p:nvPr/>
        </p:nvSpPr>
        <p:spPr>
          <a:xfrm>
            <a:off x="4953000" y="2362200"/>
            <a:ext cx="3048000" cy="1066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Arial"/>
            </a:endParaRPr>
          </a:p>
        </p:txBody>
      </p:sp>
    </p:spTree>
    <p:extLst>
      <p:ext uri="{BB962C8B-B14F-4D97-AF65-F5344CB8AC3E}">
        <p14:creationId xmlns:p14="http://schemas.microsoft.com/office/powerpoint/2010/main" val="42359103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264564" y="40341"/>
            <a:ext cx="8879436" cy="1411941"/>
          </a:xfrm>
        </p:spPr>
        <p:txBody>
          <a:bodyPr/>
          <a:lstStyle/>
          <a:p>
            <a:r>
              <a:rPr lang="en-US" sz="3600" b="1" dirty="0">
                <a:latin typeface="Arial" charset="0"/>
              </a:rPr>
              <a:t>DSM</a:t>
            </a:r>
            <a:r>
              <a:rPr lang="en-US" sz="3600" b="1" dirty="0" smtClean="0">
                <a:latin typeface="Arial" charset="0"/>
              </a:rPr>
              <a:t>-V </a:t>
            </a:r>
            <a:r>
              <a:rPr lang="en-US" sz="3600" b="1" dirty="0">
                <a:latin typeface="Arial" charset="0"/>
              </a:rPr>
              <a:t>Criteria for Anorexia Nervosa</a:t>
            </a:r>
            <a:r>
              <a:rPr lang="en-US" sz="3600" dirty="0">
                <a:latin typeface="Arial" charset="0"/>
              </a:rPr>
              <a:t/>
            </a:r>
            <a:br>
              <a:rPr lang="en-US" sz="3600" dirty="0">
                <a:latin typeface="Arial" charset="0"/>
              </a:rPr>
            </a:br>
            <a:endParaRPr lang="en-US" sz="3600" dirty="0">
              <a:latin typeface="Arial" charset="0"/>
            </a:endParaRPr>
          </a:p>
        </p:txBody>
      </p:sp>
      <p:sp>
        <p:nvSpPr>
          <p:cNvPr id="21506" name="Rectangle 27"/>
          <p:cNvSpPr>
            <a:spLocks noGrp="1" noChangeArrowheads="1"/>
          </p:cNvSpPr>
          <p:nvPr>
            <p:ph type="body" idx="1"/>
          </p:nvPr>
        </p:nvSpPr>
        <p:spPr>
          <a:xfrm>
            <a:off x="76200" y="1681537"/>
            <a:ext cx="9067800" cy="5943600"/>
          </a:xfrm>
        </p:spPr>
        <p:txBody>
          <a:bodyPr/>
          <a:lstStyle/>
          <a:p>
            <a:pPr marL="609600" indent="-609600">
              <a:spcBef>
                <a:spcPct val="0"/>
              </a:spcBef>
              <a:buFontTx/>
              <a:buAutoNum type="alphaUcPeriod"/>
            </a:pPr>
            <a:r>
              <a:rPr lang="en-US" sz="2000" dirty="0">
                <a:latin typeface="Arial" charset="0"/>
              </a:rPr>
              <a:t>Refusal to maintain body weight at or above a minimally normal weight for age and height (</a:t>
            </a:r>
            <a:r>
              <a:rPr lang="en-US" sz="2000" dirty="0" err="1">
                <a:latin typeface="Arial" charset="0"/>
              </a:rPr>
              <a:t>eg</a:t>
            </a:r>
            <a:r>
              <a:rPr lang="en-US" sz="2000" dirty="0">
                <a:latin typeface="Arial" charset="0"/>
              </a:rPr>
              <a:t>, weight loss leading to maintenance of body weight less than 85% of that expected or failure to make expected weight gain during period of growth, leading to body weight less than 85% of that expected).</a:t>
            </a:r>
          </a:p>
          <a:p>
            <a:pPr marL="609600" indent="-609600">
              <a:spcBef>
                <a:spcPct val="0"/>
              </a:spcBef>
              <a:buFontTx/>
              <a:buAutoNum type="alphaUcPeriod"/>
            </a:pPr>
            <a:r>
              <a:rPr lang="en-US" sz="2000" dirty="0">
                <a:latin typeface="Arial" charset="0"/>
              </a:rPr>
              <a:t>Intense fear of gaining weight or becoming fat, even though underweight.</a:t>
            </a:r>
          </a:p>
          <a:p>
            <a:pPr marL="609600" indent="-609600">
              <a:spcBef>
                <a:spcPct val="0"/>
              </a:spcBef>
              <a:buFontTx/>
              <a:buAutoNum type="alphaUcPeriod"/>
            </a:pPr>
            <a:r>
              <a:rPr lang="en-US" sz="2000" dirty="0">
                <a:latin typeface="Arial" charset="0"/>
              </a:rPr>
              <a:t>Disturbance in the way in which one's body weight or shape is experienced, undue influence of body weight or shape on self-evaluation, or denial of the seriousness of the current low body weight.</a:t>
            </a:r>
          </a:p>
          <a:p>
            <a:pPr marL="609600" indent="-609600">
              <a:spcBef>
                <a:spcPct val="0"/>
              </a:spcBef>
              <a:buFontTx/>
              <a:buAutoNum type="alphaUcPeriod"/>
            </a:pPr>
            <a:r>
              <a:rPr lang="en-US" sz="2000" dirty="0">
                <a:latin typeface="Arial" charset="0"/>
              </a:rPr>
              <a:t>In </a:t>
            </a:r>
            <a:r>
              <a:rPr lang="en-US" sz="2000" dirty="0" err="1">
                <a:latin typeface="Arial" charset="0"/>
              </a:rPr>
              <a:t>postmenarchal</a:t>
            </a:r>
            <a:r>
              <a:rPr lang="en-US" sz="2000" dirty="0">
                <a:latin typeface="Arial" charset="0"/>
              </a:rPr>
              <a:t> females, amenorrhea </a:t>
            </a:r>
            <a:r>
              <a:rPr lang="en-US" sz="2000" dirty="0" err="1">
                <a:latin typeface="Arial" charset="0"/>
              </a:rPr>
              <a:t>ie</a:t>
            </a:r>
            <a:r>
              <a:rPr lang="en-US" sz="2000" dirty="0">
                <a:latin typeface="Arial" charset="0"/>
              </a:rPr>
              <a:t>, the absence of at least three consecutive cycles. (A woman is considered to have amenorrhea if her periods occur only following hormone, </a:t>
            </a:r>
            <a:r>
              <a:rPr lang="en-US" sz="2000" dirty="0" err="1">
                <a:latin typeface="Arial" charset="0"/>
              </a:rPr>
              <a:t>eg</a:t>
            </a:r>
            <a:r>
              <a:rPr lang="en-US" sz="2000" dirty="0">
                <a:latin typeface="Arial" charset="0"/>
              </a:rPr>
              <a:t>, estrogen administration.) </a:t>
            </a:r>
          </a:p>
          <a:p>
            <a:pPr marL="609600" indent="-609600">
              <a:spcBef>
                <a:spcPct val="0"/>
              </a:spcBef>
              <a:buFontTx/>
              <a:buAutoNum type="arabicPeriod"/>
            </a:pPr>
            <a:endParaRPr lang="en-US" sz="1600" i="1" dirty="0">
              <a:latin typeface="Arial" charset="0"/>
            </a:endParaRPr>
          </a:p>
        </p:txBody>
      </p:sp>
    </p:spTree>
    <p:extLst>
      <p:ext uri="{BB962C8B-B14F-4D97-AF65-F5344CB8AC3E}">
        <p14:creationId xmlns:p14="http://schemas.microsoft.com/office/powerpoint/2010/main" val="278284710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p:txBody>
          <a:bodyPr/>
          <a:lstStyle/>
          <a:p>
            <a:pPr eaLnBrk="1" hangingPunct="1"/>
            <a:r>
              <a:rPr lang="en-US">
                <a:latin typeface="Arial" charset="0"/>
              </a:rPr>
              <a:t>Eating Disorders</a:t>
            </a:r>
          </a:p>
        </p:txBody>
      </p:sp>
      <p:sp>
        <p:nvSpPr>
          <p:cNvPr id="23554" name="Rectangle 4"/>
          <p:cNvSpPr>
            <a:spLocks noGrp="1" noChangeArrowheads="1"/>
          </p:cNvSpPr>
          <p:nvPr>
            <p:ph type="body" sz="half" idx="1"/>
          </p:nvPr>
        </p:nvSpPr>
        <p:spPr>
          <a:xfrm>
            <a:off x="0" y="1600200"/>
            <a:ext cx="4495800" cy="4525963"/>
          </a:xfrm>
        </p:spPr>
        <p:txBody>
          <a:bodyPr/>
          <a:lstStyle/>
          <a:p>
            <a:pPr algn="ctr" eaLnBrk="1" hangingPunct="1">
              <a:buFontTx/>
              <a:buNone/>
            </a:pPr>
            <a:r>
              <a:rPr lang="en-US" b="1" i="1">
                <a:latin typeface="Arial" charset="0"/>
              </a:rPr>
              <a:t>Bulimia Nervosa</a:t>
            </a:r>
          </a:p>
          <a:p>
            <a:pPr eaLnBrk="1" hangingPunct="1"/>
            <a:r>
              <a:rPr lang="en-US">
                <a:latin typeface="Arial" charset="0"/>
              </a:rPr>
              <a:t>An eating disorder characterized by episodes of overeating, usually of high caloric foods, followed by vomiting, laxative use, fasting, or excessive exercise.</a:t>
            </a:r>
          </a:p>
        </p:txBody>
      </p:sp>
      <p:pic>
        <p:nvPicPr>
          <p:cNvPr id="23555" name="Picture 6" descr="bulimia"/>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876800" y="1524000"/>
            <a:ext cx="3552825" cy="4876800"/>
          </a:xfrm>
          <a:noFill/>
        </p:spPr>
      </p:pic>
    </p:spTree>
    <p:extLst>
      <p:ext uri="{BB962C8B-B14F-4D97-AF65-F5344CB8AC3E}">
        <p14:creationId xmlns:p14="http://schemas.microsoft.com/office/powerpoint/2010/main" val="354487867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0" y="0"/>
            <a:ext cx="9144000" cy="1143000"/>
          </a:xfrm>
        </p:spPr>
        <p:txBody>
          <a:bodyPr/>
          <a:lstStyle/>
          <a:p>
            <a:r>
              <a:rPr lang="en-US" sz="4000" b="1" dirty="0">
                <a:latin typeface="Arial" charset="0"/>
              </a:rPr>
              <a:t>DSM</a:t>
            </a:r>
            <a:r>
              <a:rPr lang="en-US" sz="4000" b="1" dirty="0" smtClean="0">
                <a:latin typeface="Arial" charset="0"/>
              </a:rPr>
              <a:t>-V </a:t>
            </a:r>
            <a:r>
              <a:rPr lang="en-US" sz="4000" b="1" dirty="0">
                <a:latin typeface="Arial" charset="0"/>
              </a:rPr>
              <a:t>Criteria for Bulimia Nervosa</a:t>
            </a:r>
          </a:p>
        </p:txBody>
      </p:sp>
      <p:sp>
        <p:nvSpPr>
          <p:cNvPr id="24578" name="Rectangle 3"/>
          <p:cNvSpPr>
            <a:spLocks noGrp="1" noChangeArrowheads="1"/>
          </p:cNvSpPr>
          <p:nvPr>
            <p:ph type="body" idx="1"/>
          </p:nvPr>
        </p:nvSpPr>
        <p:spPr>
          <a:xfrm>
            <a:off x="0" y="1648766"/>
            <a:ext cx="9144000" cy="5791200"/>
          </a:xfrm>
        </p:spPr>
        <p:txBody>
          <a:bodyPr>
            <a:normAutofit fontScale="92500" lnSpcReduction="10000"/>
          </a:bodyPr>
          <a:lstStyle/>
          <a:p>
            <a:pPr marL="609600" indent="-609600">
              <a:lnSpc>
                <a:spcPct val="80000"/>
              </a:lnSpc>
              <a:buFontTx/>
              <a:buAutoNum type="alphaUcPeriod"/>
            </a:pPr>
            <a:r>
              <a:rPr lang="en-US" sz="1800" dirty="0">
                <a:latin typeface="Arial" charset="0"/>
              </a:rPr>
              <a:t>Recurrent episodes of binge eating. An episode of binge eating is characterized by both of the following:(1) Eating, in a discrete period of time (</a:t>
            </a:r>
            <a:r>
              <a:rPr lang="en-US" sz="1800" dirty="0" err="1">
                <a:latin typeface="Arial" charset="0"/>
              </a:rPr>
              <a:t>eg</a:t>
            </a:r>
            <a:r>
              <a:rPr lang="en-US" sz="1800" dirty="0">
                <a:latin typeface="Arial" charset="0"/>
              </a:rPr>
              <a:t>, within any 2-hour period), an amount of food that is definitely larger than most people would eat during a similar period of time and under similar circumstances.(2) A sense of lack of control over eating during the episode (</a:t>
            </a:r>
            <a:r>
              <a:rPr lang="en-US" sz="1800" dirty="0" err="1">
                <a:latin typeface="Arial" charset="0"/>
              </a:rPr>
              <a:t>eg</a:t>
            </a:r>
            <a:r>
              <a:rPr lang="en-US" sz="1800" dirty="0">
                <a:latin typeface="Arial" charset="0"/>
              </a:rPr>
              <a:t>, a feeling that one cannot stop eating or control what or how much one is eating). </a:t>
            </a:r>
          </a:p>
          <a:p>
            <a:pPr marL="609600" indent="-609600">
              <a:lnSpc>
                <a:spcPct val="80000"/>
              </a:lnSpc>
              <a:buFontTx/>
              <a:buAutoNum type="alphaUcPeriod"/>
            </a:pPr>
            <a:r>
              <a:rPr lang="en-US" sz="1800" dirty="0">
                <a:latin typeface="Arial" charset="0"/>
              </a:rPr>
              <a:t>Recurrent inappropriate compensatory behavior in order to prevent weight gain, such as self-induced vomiting; misuse of laxatives, diuretics, enemas or other medications; fasting or excessive exercise. </a:t>
            </a:r>
          </a:p>
          <a:p>
            <a:pPr marL="609600" indent="-609600">
              <a:lnSpc>
                <a:spcPct val="80000"/>
              </a:lnSpc>
              <a:buFontTx/>
              <a:buAutoNum type="alphaUcPeriod"/>
            </a:pPr>
            <a:r>
              <a:rPr lang="en-US" sz="1800" dirty="0">
                <a:latin typeface="Arial" charset="0"/>
              </a:rPr>
              <a:t>The binge eating and inappropriate compensatory behaviors both occur, on average, at least twice a week for 3 months. </a:t>
            </a:r>
          </a:p>
          <a:p>
            <a:pPr marL="609600" indent="-609600">
              <a:lnSpc>
                <a:spcPct val="80000"/>
              </a:lnSpc>
              <a:buFontTx/>
              <a:buAutoNum type="alphaUcPeriod"/>
            </a:pPr>
            <a:r>
              <a:rPr lang="en-US" sz="1800" dirty="0">
                <a:latin typeface="Arial" charset="0"/>
              </a:rPr>
              <a:t>Self-evaluation is unduly influenced by body shape and weight. </a:t>
            </a:r>
          </a:p>
          <a:p>
            <a:pPr marL="609600" indent="-609600">
              <a:lnSpc>
                <a:spcPct val="80000"/>
              </a:lnSpc>
              <a:buFontTx/>
              <a:buAutoNum type="alphaUcPeriod"/>
            </a:pPr>
            <a:r>
              <a:rPr lang="en-US" sz="1800" dirty="0">
                <a:latin typeface="Arial" charset="0"/>
              </a:rPr>
              <a:t>The disturbance does not occur exclusively during episodes of anorexia nervosa. </a:t>
            </a:r>
            <a:endParaRPr lang="en-US" sz="1800" i="1" dirty="0">
              <a:latin typeface="Arial" charset="0"/>
            </a:endParaRPr>
          </a:p>
          <a:p>
            <a:pPr marL="609600" indent="-609600">
              <a:lnSpc>
                <a:spcPct val="80000"/>
              </a:lnSpc>
              <a:buFontTx/>
              <a:buNone/>
            </a:pPr>
            <a:r>
              <a:rPr lang="en-US" sz="1800" i="1" dirty="0">
                <a:latin typeface="Arial" charset="0"/>
              </a:rPr>
              <a:t>Specify type:</a:t>
            </a:r>
            <a:endParaRPr lang="en-US" sz="1800" dirty="0">
              <a:latin typeface="Arial" charset="0"/>
            </a:endParaRPr>
          </a:p>
          <a:p>
            <a:pPr marL="990600" lvl="1" indent="-533400">
              <a:lnSpc>
                <a:spcPct val="80000"/>
              </a:lnSpc>
            </a:pPr>
            <a:r>
              <a:rPr lang="en-US" sz="1800" b="1" dirty="0">
                <a:latin typeface="Arial" charset="0"/>
              </a:rPr>
              <a:t>Purging type</a:t>
            </a:r>
            <a:r>
              <a:rPr lang="en-US" sz="1800" dirty="0">
                <a:latin typeface="Arial" charset="0"/>
              </a:rPr>
              <a:t>: During the current episode of bulimia nervosa, the person has regularly engaged in self-induced vomiting or the misuse of laxatives, diuretics or enemas. </a:t>
            </a:r>
          </a:p>
          <a:p>
            <a:pPr marL="990600" lvl="1" indent="-533400">
              <a:lnSpc>
                <a:spcPct val="80000"/>
              </a:lnSpc>
            </a:pPr>
            <a:r>
              <a:rPr lang="en-US" sz="1800" b="1" dirty="0" err="1">
                <a:latin typeface="Arial" charset="0"/>
              </a:rPr>
              <a:t>Nonpurging</a:t>
            </a:r>
            <a:r>
              <a:rPr lang="en-US" sz="1800" b="1" dirty="0">
                <a:latin typeface="Arial" charset="0"/>
              </a:rPr>
              <a:t> type</a:t>
            </a:r>
            <a:r>
              <a:rPr lang="en-US" sz="1800" dirty="0">
                <a:latin typeface="Arial" charset="0"/>
              </a:rPr>
              <a:t>: During the current episode of bulimia nervosa, the person has used inappropriate compensatory behaviors, such as fasting or excessive exercise, but has not regularly engaged in self-induced vomiting or the misuse of laxatives, diuretics or enemas. </a:t>
            </a:r>
          </a:p>
          <a:p>
            <a:pPr marL="609600" indent="-609600">
              <a:lnSpc>
                <a:spcPct val="80000"/>
              </a:lnSpc>
            </a:pPr>
            <a:endParaRPr lang="en-US" sz="1600" dirty="0">
              <a:latin typeface="Arial" charset="0"/>
            </a:endParaRPr>
          </a:p>
        </p:txBody>
      </p:sp>
    </p:spTree>
    <p:extLst>
      <p:ext uri="{BB962C8B-B14F-4D97-AF65-F5344CB8AC3E}">
        <p14:creationId xmlns:p14="http://schemas.microsoft.com/office/powerpoint/2010/main" val="270291357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a:xfrm>
            <a:off x="1524000" y="276225"/>
            <a:ext cx="6919913" cy="1143000"/>
          </a:xfrm>
        </p:spPr>
        <p:txBody>
          <a:bodyPr/>
          <a:lstStyle/>
          <a:p>
            <a:r>
              <a:rPr lang="en-US" sz="4000">
                <a:latin typeface="Palatino Linotype" charset="0"/>
              </a:rPr>
              <a:t>Reasons for Eating Disorders</a:t>
            </a:r>
          </a:p>
        </p:txBody>
      </p:sp>
      <p:sp>
        <p:nvSpPr>
          <p:cNvPr id="26626" name="Rectangle 3"/>
          <p:cNvSpPr>
            <a:spLocks noGrp="1" noChangeArrowheads="1"/>
          </p:cNvSpPr>
          <p:nvPr>
            <p:ph type="body" idx="1"/>
          </p:nvPr>
        </p:nvSpPr>
        <p:spPr>
          <a:xfrm>
            <a:off x="381000" y="1712330"/>
            <a:ext cx="8229600" cy="4800600"/>
          </a:xfrm>
        </p:spPr>
        <p:txBody>
          <a:bodyPr>
            <a:normAutofit lnSpcReduction="10000"/>
          </a:bodyPr>
          <a:lstStyle/>
          <a:p>
            <a:pPr marL="609600" indent="-609600">
              <a:lnSpc>
                <a:spcPct val="80000"/>
              </a:lnSpc>
              <a:buFont typeface="Wingdings" charset="0"/>
              <a:buAutoNum type="arabicPeriod"/>
            </a:pPr>
            <a:r>
              <a:rPr lang="en-US" sz="2800" dirty="0">
                <a:solidFill>
                  <a:srgbClr val="0000FF"/>
                </a:solidFill>
                <a:latin typeface="Palatino Linotype" charset="0"/>
              </a:rPr>
              <a:t>Sexual Abuse:</a:t>
            </a:r>
            <a:r>
              <a:rPr lang="en-US" sz="2800" dirty="0">
                <a:solidFill>
                  <a:srgbClr val="6600CC"/>
                </a:solidFill>
                <a:latin typeface="Palatino Linotype" charset="0"/>
              </a:rPr>
              <a:t> </a:t>
            </a:r>
            <a:r>
              <a:rPr lang="en-US" sz="2800" dirty="0">
                <a:latin typeface="Palatino Linotype" charset="0"/>
              </a:rPr>
              <a:t>Childhood sexual abuse does not cause eating disorders.</a:t>
            </a:r>
          </a:p>
          <a:p>
            <a:pPr marL="609600" indent="-609600">
              <a:lnSpc>
                <a:spcPct val="80000"/>
              </a:lnSpc>
              <a:buFont typeface="Wingdings" charset="0"/>
              <a:buAutoNum type="arabicPeriod"/>
            </a:pPr>
            <a:r>
              <a:rPr lang="en-US" sz="2800" dirty="0">
                <a:solidFill>
                  <a:srgbClr val="0000FF"/>
                </a:solidFill>
                <a:latin typeface="Palatino Linotype" charset="0"/>
              </a:rPr>
              <a:t>Family:</a:t>
            </a:r>
            <a:r>
              <a:rPr lang="en-US" sz="2800" dirty="0">
                <a:latin typeface="Palatino Linotype" charset="0"/>
              </a:rPr>
              <a:t> Younger generations develop eating disorders when raised in families in which  weight is an excessive concern.</a:t>
            </a:r>
          </a:p>
          <a:p>
            <a:pPr marL="609600" indent="-609600">
              <a:lnSpc>
                <a:spcPct val="80000"/>
              </a:lnSpc>
              <a:buFont typeface="Wingdings" charset="0"/>
              <a:buAutoNum type="arabicPeriod"/>
            </a:pPr>
            <a:r>
              <a:rPr lang="en-US" sz="2800" dirty="0">
                <a:solidFill>
                  <a:srgbClr val="0000FF"/>
                </a:solidFill>
                <a:latin typeface="Palatino Linotype" charset="0"/>
              </a:rPr>
              <a:t>Genetics:</a:t>
            </a:r>
            <a:r>
              <a:rPr lang="en-US" sz="2800" dirty="0">
                <a:latin typeface="Palatino Linotype" charset="0"/>
              </a:rPr>
              <a:t> Twin studies show that eating disorders are more likely to occur in identical twins rather than fraternal twins.</a:t>
            </a:r>
          </a:p>
          <a:p>
            <a:pPr marL="609600" indent="-609600">
              <a:lnSpc>
                <a:spcPct val="80000"/>
              </a:lnSpc>
              <a:buFont typeface="Wingdings" charset="0"/>
              <a:buAutoNum type="arabicPeriod"/>
            </a:pPr>
            <a:r>
              <a:rPr lang="en-US" sz="2800" dirty="0">
                <a:latin typeface="Palatino Linotype" charset="0"/>
              </a:rPr>
              <a:t>Obsessive-compulsive disorder – need to control</a:t>
            </a:r>
          </a:p>
          <a:p>
            <a:pPr marL="609600" indent="-609600">
              <a:lnSpc>
                <a:spcPct val="80000"/>
              </a:lnSpc>
              <a:buFont typeface="Wingdings" charset="0"/>
              <a:buAutoNum type="arabicPeriod"/>
            </a:pPr>
            <a:r>
              <a:rPr lang="en-US" sz="2800" dirty="0">
                <a:latin typeface="Palatino Linotype" charset="0"/>
              </a:rPr>
              <a:t>Depression and low-self esteem</a:t>
            </a:r>
          </a:p>
          <a:p>
            <a:pPr marL="609600" indent="-609600">
              <a:lnSpc>
                <a:spcPct val="80000"/>
              </a:lnSpc>
              <a:buFont typeface="Wingdings" charset="0"/>
              <a:buNone/>
            </a:pPr>
            <a:endParaRPr lang="en-US" sz="2800" dirty="0">
              <a:latin typeface="Palatino Linotype" charset="0"/>
            </a:endParaRPr>
          </a:p>
          <a:p>
            <a:pPr marL="609600" indent="-609600">
              <a:lnSpc>
                <a:spcPct val="80000"/>
              </a:lnSpc>
              <a:buFont typeface="Wingdings" charset="0"/>
              <a:buAutoNum type="arabicPeriod"/>
            </a:pPr>
            <a:endParaRPr lang="en-US" sz="2800" dirty="0">
              <a:latin typeface="Palatino Linotype" charset="0"/>
            </a:endParaRPr>
          </a:p>
        </p:txBody>
      </p:sp>
    </p:spTree>
    <p:extLst>
      <p:ext uri="{BB962C8B-B14F-4D97-AF65-F5344CB8AC3E}">
        <p14:creationId xmlns:p14="http://schemas.microsoft.com/office/powerpoint/2010/main" val="344964873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62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62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62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62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en-US">
                <a:latin typeface="Arial" charset="0"/>
              </a:rPr>
              <a:t>DSM Factors</a:t>
            </a:r>
          </a:p>
        </p:txBody>
      </p:sp>
      <p:sp>
        <p:nvSpPr>
          <p:cNvPr id="28674" name="Rectangle 3"/>
          <p:cNvSpPr>
            <a:spLocks noGrp="1" noChangeArrowheads="1"/>
          </p:cNvSpPr>
          <p:nvPr>
            <p:ph type="body" idx="1"/>
          </p:nvPr>
        </p:nvSpPr>
        <p:spPr/>
        <p:txBody>
          <a:bodyPr>
            <a:normAutofit fontScale="92500" lnSpcReduction="20000"/>
          </a:bodyPr>
          <a:lstStyle/>
          <a:p>
            <a:pPr>
              <a:lnSpc>
                <a:spcPct val="90000"/>
              </a:lnSpc>
            </a:pPr>
            <a:r>
              <a:rPr lang="en-US" sz="2400">
                <a:latin typeface="Arial" charset="0"/>
              </a:rPr>
              <a:t>High levels of hostility, chaos, and isolation and low levels of nurturance and empathy are reported in families of children presenting with eating disorders. </a:t>
            </a:r>
          </a:p>
          <a:p>
            <a:pPr>
              <a:lnSpc>
                <a:spcPct val="90000"/>
              </a:lnSpc>
            </a:pPr>
            <a:r>
              <a:rPr lang="en-US" sz="2400">
                <a:latin typeface="Arial" charset="0"/>
              </a:rPr>
              <a:t>Anorexia has been formulated as a reaction to demands on adolescents to behave more independently or to respond to societal pressures to be slender. </a:t>
            </a:r>
          </a:p>
          <a:p>
            <a:pPr>
              <a:lnSpc>
                <a:spcPct val="90000"/>
              </a:lnSpc>
            </a:pPr>
            <a:r>
              <a:rPr lang="en-US" sz="2400">
                <a:latin typeface="Arial" charset="0"/>
              </a:rPr>
              <a:t>AN patients are usually high achievers. Many experience their bodies to be under the control of their parents. </a:t>
            </a:r>
          </a:p>
          <a:p>
            <a:pPr>
              <a:lnSpc>
                <a:spcPct val="90000"/>
              </a:lnSpc>
            </a:pPr>
            <a:r>
              <a:rPr lang="en-US" sz="2400">
                <a:latin typeface="Arial" charset="0"/>
              </a:rPr>
              <a:t>Self-starvation may be an effort to gain validation as a unique individual. </a:t>
            </a:r>
          </a:p>
          <a:p>
            <a:pPr>
              <a:lnSpc>
                <a:spcPct val="90000"/>
              </a:lnSpc>
            </a:pPr>
            <a:r>
              <a:rPr lang="en-US" sz="2400">
                <a:latin typeface="Arial" charset="0"/>
              </a:rPr>
              <a:t>Patients with BN have been described as having difficulties with impulse regulation. </a:t>
            </a:r>
          </a:p>
        </p:txBody>
      </p:sp>
    </p:spTree>
    <p:extLst>
      <p:ext uri="{BB962C8B-B14F-4D97-AF65-F5344CB8AC3E}">
        <p14:creationId xmlns:p14="http://schemas.microsoft.com/office/powerpoint/2010/main" val="2474473507"/>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p:txBody>
          <a:bodyPr/>
          <a:lstStyle/>
          <a:p>
            <a:r>
              <a:rPr lang="en-US">
                <a:latin typeface="Arial" charset="0"/>
              </a:rPr>
              <a:t>Prevalence</a:t>
            </a:r>
          </a:p>
        </p:txBody>
      </p:sp>
      <p:sp>
        <p:nvSpPr>
          <p:cNvPr id="30722" name="Rectangle 3"/>
          <p:cNvSpPr>
            <a:spLocks noGrp="1" noChangeArrowheads="1"/>
          </p:cNvSpPr>
          <p:nvPr>
            <p:ph type="body" idx="1"/>
          </p:nvPr>
        </p:nvSpPr>
        <p:spPr/>
        <p:txBody>
          <a:bodyPr>
            <a:normAutofit fontScale="92500"/>
          </a:bodyPr>
          <a:lstStyle/>
          <a:p>
            <a:pPr>
              <a:lnSpc>
                <a:spcPct val="90000"/>
              </a:lnSpc>
            </a:pPr>
            <a:r>
              <a:rPr lang="en-US" sz="2800">
                <a:latin typeface="Arial" charset="0"/>
              </a:rPr>
              <a:t>Eating disorders have been reported in up to 4% of adolescents and young adults. </a:t>
            </a:r>
          </a:p>
          <a:p>
            <a:pPr>
              <a:lnSpc>
                <a:spcPct val="90000"/>
              </a:lnSpc>
            </a:pPr>
            <a:r>
              <a:rPr lang="en-US" sz="2800">
                <a:latin typeface="Arial" charset="0"/>
              </a:rPr>
              <a:t>Up to 50% of patients with AN develop bulimic symptoms, and some patients who are initially bulimic develop anorexic symptoms </a:t>
            </a:r>
          </a:p>
          <a:p>
            <a:pPr>
              <a:lnSpc>
                <a:spcPct val="90000"/>
              </a:lnSpc>
            </a:pPr>
            <a:r>
              <a:rPr lang="en-US" sz="2800">
                <a:latin typeface="Arial" charset="0"/>
              </a:rPr>
              <a:t>The most common age of onset for AN is the midteens although in 5% of the patients, the onset of the disorder is in the early twenties. The onset of BN is usually in adolescence but may be as late as early adulthood. </a:t>
            </a:r>
          </a:p>
          <a:p>
            <a:pPr>
              <a:lnSpc>
                <a:spcPct val="90000"/>
              </a:lnSpc>
              <a:buFontTx/>
              <a:buNone/>
            </a:pPr>
            <a:endParaRPr lang="en-US" sz="2400">
              <a:latin typeface="Arial" charset="0"/>
            </a:endParaRPr>
          </a:p>
        </p:txBody>
      </p:sp>
    </p:spTree>
    <p:extLst>
      <p:ext uri="{BB962C8B-B14F-4D97-AF65-F5344CB8AC3E}">
        <p14:creationId xmlns:p14="http://schemas.microsoft.com/office/powerpoint/2010/main" val="489518294"/>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3"/>
          <p:cNvSpPr>
            <a:spLocks noGrp="1" noChangeArrowheads="1"/>
          </p:cNvSpPr>
          <p:nvPr>
            <p:ph type="body" idx="1"/>
          </p:nvPr>
        </p:nvSpPr>
        <p:spPr/>
        <p:txBody>
          <a:bodyPr/>
          <a:lstStyle/>
          <a:p>
            <a:pPr lvl="1" algn="ctr">
              <a:buFontTx/>
              <a:buNone/>
            </a:pPr>
            <a:r>
              <a:rPr lang="en-US" sz="3600">
                <a:latin typeface="Arial" charset="0"/>
              </a:rPr>
              <a:t>Both AN and BN are more commonly seen in females with estimates of male-to-female ratio ranging from 1:6 to 1:10</a:t>
            </a:r>
          </a:p>
          <a:p>
            <a:endParaRPr lang="en-US">
              <a:latin typeface="Arial" charset="0"/>
            </a:endParaRPr>
          </a:p>
        </p:txBody>
      </p:sp>
    </p:spTree>
    <p:extLst>
      <p:ext uri="{BB962C8B-B14F-4D97-AF65-F5344CB8AC3E}">
        <p14:creationId xmlns:p14="http://schemas.microsoft.com/office/powerpoint/2010/main" val="87072151"/>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a:xfrm>
            <a:off x="1447800" y="152400"/>
            <a:ext cx="7010400" cy="1143000"/>
          </a:xfrm>
        </p:spPr>
        <p:txBody>
          <a:bodyPr/>
          <a:lstStyle/>
          <a:p>
            <a:r>
              <a:rPr lang="en-US" sz="4000">
                <a:latin typeface="Palatino Linotype" charset="0"/>
              </a:rPr>
              <a:t>Summary</a:t>
            </a:r>
          </a:p>
        </p:txBody>
      </p:sp>
      <p:pic>
        <p:nvPicPr>
          <p:cNvPr id="66562" name="Picture 3" descr="MyersPsy8e_fig"/>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81000" y="1371600"/>
            <a:ext cx="8458200" cy="5286375"/>
          </a:xfrm>
          <a:noFill/>
        </p:spPr>
      </p:pic>
    </p:spTree>
    <p:extLst>
      <p:ext uri="{BB962C8B-B14F-4D97-AF65-F5344CB8AC3E}">
        <p14:creationId xmlns:p14="http://schemas.microsoft.com/office/powerpoint/2010/main" val="285135570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p:txBody>
          <a:bodyPr/>
          <a:lstStyle/>
          <a:p>
            <a:pPr eaLnBrk="1" hangingPunct="1"/>
            <a:r>
              <a:rPr lang="en-US">
                <a:latin typeface="Arial" charset="0"/>
              </a:rPr>
              <a:t>What Is Hunger?</a:t>
            </a:r>
          </a:p>
        </p:txBody>
      </p:sp>
      <p:sp>
        <p:nvSpPr>
          <p:cNvPr id="90115" name="Rectangle 3"/>
          <p:cNvSpPr>
            <a:spLocks noGrp="1" noChangeArrowheads="1"/>
          </p:cNvSpPr>
          <p:nvPr>
            <p:ph type="body" idx="1"/>
          </p:nvPr>
        </p:nvSpPr>
        <p:spPr>
          <a:xfrm>
            <a:off x="457200" y="1447800"/>
            <a:ext cx="5715000" cy="4525963"/>
          </a:xfrm>
        </p:spPr>
        <p:txBody>
          <a:bodyPr/>
          <a:lstStyle/>
          <a:p>
            <a:pPr eaLnBrk="1" hangingPunct="1"/>
            <a:r>
              <a:rPr lang="en-US" sz="4000" b="1" u="sng">
                <a:latin typeface="Arial" charset="0"/>
              </a:rPr>
              <a:t>Hunger</a:t>
            </a:r>
            <a:r>
              <a:rPr lang="en-US" sz="4000">
                <a:latin typeface="Arial" charset="0"/>
              </a:rPr>
              <a:t> is the general state of wanting to eat.</a:t>
            </a:r>
          </a:p>
          <a:p>
            <a:pPr eaLnBrk="1" hangingPunct="1"/>
            <a:r>
              <a:rPr lang="en-US" sz="4000" b="1" u="sng">
                <a:latin typeface="Arial" charset="0"/>
              </a:rPr>
              <a:t>Satiety</a:t>
            </a:r>
            <a:r>
              <a:rPr lang="en-US" sz="4000">
                <a:latin typeface="Arial" charset="0"/>
              </a:rPr>
              <a:t> is the general state of no longer wanting to eat.</a:t>
            </a:r>
          </a:p>
        </p:txBody>
      </p:sp>
      <p:pic>
        <p:nvPicPr>
          <p:cNvPr id="25603" name="Picture 3" descr="brain_food_hg_clr.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10250" y="1371600"/>
            <a:ext cx="3333750"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5275082"/>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0115">
                                            <p:txEl>
                                              <p:pRg st="0" end="0"/>
                                            </p:txEl>
                                          </p:spTgt>
                                        </p:tgtEl>
                                        <p:attrNameLst>
                                          <p:attrName>style.visibility</p:attrName>
                                        </p:attrNameLst>
                                      </p:cBhvr>
                                      <p:to>
                                        <p:strVal val="visible"/>
                                      </p:to>
                                    </p:set>
                                    <p:animEffect transition="in" filter="wipe(left)">
                                      <p:cBhvr>
                                        <p:cTn id="7" dur="500"/>
                                        <p:tgtEl>
                                          <p:spTgt spid="901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0115">
                                            <p:txEl>
                                              <p:pRg st="1" end="1"/>
                                            </p:txEl>
                                          </p:spTgt>
                                        </p:tgtEl>
                                        <p:attrNameLst>
                                          <p:attrName>style.visibility</p:attrName>
                                        </p:attrNameLst>
                                      </p:cBhvr>
                                      <p:to>
                                        <p:strVal val="visible"/>
                                      </p:to>
                                    </p:set>
                                    <p:animEffect transition="in" filter="wipe(left)">
                                      <p:cBhvr>
                                        <p:cTn id="12" dur="500"/>
                                        <p:tgtEl>
                                          <p:spTgt spid="901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0" y="274638"/>
            <a:ext cx="9144000" cy="1143000"/>
          </a:xfrm>
        </p:spPr>
        <p:txBody>
          <a:bodyPr>
            <a:normAutofit/>
          </a:bodyPr>
          <a:lstStyle/>
          <a:p>
            <a:pPr eaLnBrk="1" hangingPunct="1"/>
            <a:r>
              <a:rPr lang="en-US" dirty="0" smtClean="0">
                <a:cs typeface="Arial" charset="0"/>
              </a:rPr>
              <a:t>THE PHYSIOLOGY OF HUNGER</a:t>
            </a:r>
            <a:endParaRPr lang="en-US" sz="4000" i="1" dirty="0" smtClean="0">
              <a:cs typeface="Arial" charset="0"/>
            </a:endParaRPr>
          </a:p>
        </p:txBody>
      </p:sp>
      <p:sp>
        <p:nvSpPr>
          <p:cNvPr id="22531" name="Content Placeholder 2"/>
          <p:cNvSpPr>
            <a:spLocks noGrp="1"/>
          </p:cNvSpPr>
          <p:nvPr>
            <p:ph idx="1"/>
          </p:nvPr>
        </p:nvSpPr>
        <p:spPr>
          <a:xfrm>
            <a:off x="457200" y="1470391"/>
            <a:ext cx="8229600" cy="4625609"/>
          </a:xfrm>
        </p:spPr>
        <p:txBody>
          <a:bodyPr/>
          <a:lstStyle/>
          <a:p>
            <a:pPr eaLnBrk="1" hangingPunct="1"/>
            <a:r>
              <a:rPr lang="en-US" sz="4000" dirty="0" smtClean="0">
                <a:latin typeface="Arial"/>
                <a:cs typeface="Arial"/>
              </a:rPr>
              <a:t>Contractions of the stomach</a:t>
            </a:r>
          </a:p>
          <a:p>
            <a:pPr lvl="1" eaLnBrk="1" hangingPunct="1"/>
            <a:r>
              <a:rPr lang="en-US" sz="3600" dirty="0" smtClean="0">
                <a:latin typeface="Arial"/>
                <a:cs typeface="Arial"/>
              </a:rPr>
              <a:t>Washburn study</a:t>
            </a:r>
            <a:endParaRPr lang="en-US" dirty="0" smtClean="0">
              <a:latin typeface="Arial"/>
              <a:cs typeface="Arial"/>
            </a:endParaRPr>
          </a:p>
        </p:txBody>
      </p:sp>
      <p:pic>
        <p:nvPicPr>
          <p:cNvPr id="22532" name="Picture 4" descr="MyAP1e_fig_8a_03.jpg"/>
          <p:cNvPicPr>
            <a:picLocks noChangeAspect="1"/>
          </p:cNvPicPr>
          <p:nvPr/>
        </p:nvPicPr>
        <p:blipFill>
          <a:blip r:embed="rId3" cstate="print"/>
          <a:srcRect/>
          <a:stretch>
            <a:fillRect/>
          </a:stretch>
        </p:blipFill>
        <p:spPr bwMode="auto">
          <a:xfrm>
            <a:off x="1066800" y="2927350"/>
            <a:ext cx="7010400" cy="3854450"/>
          </a:xfrm>
          <a:prstGeom prst="rect">
            <a:avLst/>
          </a:prstGeom>
          <a:noFill/>
          <a:ln w="9525">
            <a:noFill/>
            <a:miter lim="800000"/>
            <a:headEnd/>
            <a:tailEnd/>
          </a:ln>
        </p:spPr>
      </p:pic>
    </p:spTree>
    <p:extLst>
      <p:ext uri="{BB962C8B-B14F-4D97-AF65-F5344CB8AC3E}">
        <p14:creationId xmlns:p14="http://schemas.microsoft.com/office/powerpoint/2010/main" val="78437498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28600" y="152400"/>
            <a:ext cx="6919913" cy="1143000"/>
          </a:xfrm>
        </p:spPr>
        <p:txBody>
          <a:bodyPr>
            <a:normAutofit/>
          </a:bodyPr>
          <a:lstStyle/>
          <a:p>
            <a:r>
              <a:rPr lang="en-US" altLang="en-US" dirty="0" smtClean="0"/>
              <a:t>STOMACHS REMOVED</a:t>
            </a:r>
          </a:p>
        </p:txBody>
      </p:sp>
      <p:sp>
        <p:nvSpPr>
          <p:cNvPr id="13315" name="Text Box 3"/>
          <p:cNvSpPr txBox="1">
            <a:spLocks noChangeArrowheads="1"/>
          </p:cNvSpPr>
          <p:nvPr/>
        </p:nvSpPr>
        <p:spPr bwMode="auto">
          <a:xfrm>
            <a:off x="381000" y="1581150"/>
            <a:ext cx="8343900" cy="1384995"/>
          </a:xfrm>
          <a:prstGeom prst="rect">
            <a:avLst/>
          </a:prstGeom>
          <a:noFill/>
          <a:ln w="9525">
            <a:noFill/>
            <a:miter lim="800000"/>
            <a:headEnd/>
            <a:tailEnd/>
          </a:ln>
          <a:effectLst/>
        </p:spPr>
        <p:txBody>
          <a:bodyPr wrap="square">
            <a:spAutoFit/>
          </a:bodyPr>
          <a:lstStyle/>
          <a:p>
            <a:pPr algn="ctr"/>
            <a:r>
              <a:rPr lang="en-US" altLang="en-US" sz="2800" dirty="0">
                <a:latin typeface="Arial"/>
                <a:cs typeface="Arial"/>
              </a:rPr>
              <a:t>Tsang (1938) removed rat stomachs, connected the esophagus to the small intestines, and the rats still felt hungry (and ate food).</a:t>
            </a:r>
          </a:p>
        </p:txBody>
      </p:sp>
      <p:pic>
        <p:nvPicPr>
          <p:cNvPr id="13316" name="Picture 4" descr="Stomach"/>
          <p:cNvPicPr>
            <a:picLocks noGrp="1" noChangeAspect="1" noChangeArrowheads="1"/>
          </p:cNvPicPr>
          <p:nvPr>
            <p:ph idx="1"/>
          </p:nvPr>
        </p:nvPicPr>
        <p:blipFill>
          <a:blip r:embed="rId3" cstate="print"/>
          <a:srcRect l="13608" t="10600" r="15523" b="21555"/>
          <a:stretch>
            <a:fillRect/>
          </a:stretch>
        </p:blipFill>
        <p:spPr>
          <a:xfrm>
            <a:off x="533400" y="3352800"/>
            <a:ext cx="3505200" cy="3032125"/>
          </a:xfrm>
          <a:noFill/>
        </p:spPr>
      </p:pic>
      <p:pic>
        <p:nvPicPr>
          <p:cNvPr id="132098" name="Picture 2" descr="Image result for HUNGRY RAT"/>
          <p:cNvPicPr>
            <a:picLocks noChangeAspect="1" noChangeArrowheads="1"/>
          </p:cNvPicPr>
          <p:nvPr/>
        </p:nvPicPr>
        <p:blipFill>
          <a:blip r:embed="rId4" cstate="print"/>
          <a:srcRect/>
          <a:stretch>
            <a:fillRect/>
          </a:stretch>
        </p:blipFill>
        <p:spPr bwMode="auto">
          <a:xfrm>
            <a:off x="4876800" y="3505200"/>
            <a:ext cx="3486150" cy="2333626"/>
          </a:xfrm>
          <a:prstGeom prst="rect">
            <a:avLst/>
          </a:prstGeom>
          <a:noFill/>
        </p:spPr>
      </p:pic>
    </p:spTree>
    <p:extLst>
      <p:ext uri="{BB962C8B-B14F-4D97-AF65-F5344CB8AC3E}">
        <p14:creationId xmlns:p14="http://schemas.microsoft.com/office/powerpoint/2010/main" val="367039151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152400"/>
            <a:ext cx="7772400" cy="1143000"/>
          </a:xfrm>
        </p:spPr>
        <p:txBody>
          <a:bodyPr>
            <a:normAutofit/>
          </a:bodyPr>
          <a:lstStyle/>
          <a:p>
            <a:r>
              <a:rPr lang="en-US" altLang="en-US" dirty="0" smtClean="0"/>
              <a:t>GLUCOSE: C</a:t>
            </a:r>
            <a:r>
              <a:rPr lang="en-US" altLang="en-US" baseline="-25000" dirty="0" smtClean="0"/>
              <a:t>6</a:t>
            </a:r>
            <a:r>
              <a:rPr lang="en-US" altLang="en-US" dirty="0" smtClean="0"/>
              <a:t>H</a:t>
            </a:r>
            <a:r>
              <a:rPr lang="en-US" altLang="en-US" baseline="-25000" dirty="0" smtClean="0"/>
              <a:t>12</a:t>
            </a:r>
            <a:r>
              <a:rPr lang="en-US" altLang="en-US" dirty="0" smtClean="0"/>
              <a:t>O</a:t>
            </a:r>
            <a:r>
              <a:rPr lang="en-US" altLang="en-US" baseline="-25000" dirty="0" smtClean="0"/>
              <a:t>6</a:t>
            </a:r>
          </a:p>
        </p:txBody>
      </p:sp>
      <p:sp>
        <p:nvSpPr>
          <p:cNvPr id="15363" name="Rectangle 3"/>
          <p:cNvSpPr>
            <a:spLocks noGrp="1" noChangeArrowheads="1"/>
          </p:cNvSpPr>
          <p:nvPr>
            <p:ph type="body" sz="half" idx="1"/>
          </p:nvPr>
        </p:nvSpPr>
        <p:spPr>
          <a:xfrm>
            <a:off x="1371600" y="1585913"/>
            <a:ext cx="7086600" cy="1538287"/>
          </a:xfrm>
        </p:spPr>
        <p:txBody>
          <a:bodyPr/>
          <a:lstStyle/>
          <a:p>
            <a:pPr marL="0" indent="0" algn="ctr">
              <a:buFontTx/>
              <a:buNone/>
            </a:pPr>
            <a:r>
              <a:rPr lang="en-US" altLang="en-US" sz="2400" dirty="0" smtClean="0">
                <a:latin typeface="Arial"/>
                <a:cs typeface="Arial"/>
              </a:rPr>
              <a:t>The glucose level in blood is maintained by your pancreas. Insulin decreases glucose in the blood, when the level gets too low, we feel hungry.</a:t>
            </a:r>
          </a:p>
        </p:txBody>
      </p:sp>
      <p:pic>
        <p:nvPicPr>
          <p:cNvPr id="15364" name="Picture 4" descr="glucosechime200"/>
          <p:cNvPicPr>
            <a:picLocks noGrp="1" noChangeAspect="1" noChangeArrowheads="1"/>
          </p:cNvPicPr>
          <p:nvPr>
            <p:ph sz="half" idx="2"/>
          </p:nvPr>
        </p:nvPicPr>
        <p:blipFill>
          <a:blip r:embed="rId3" cstate="print"/>
          <a:srcRect l="13637" t="9091" r="11363" b="11363"/>
          <a:stretch>
            <a:fillRect/>
          </a:stretch>
        </p:blipFill>
        <p:spPr>
          <a:xfrm>
            <a:off x="3087688" y="3048000"/>
            <a:ext cx="2946400" cy="3124200"/>
          </a:xfrm>
          <a:noFill/>
        </p:spPr>
      </p:pic>
      <p:sp>
        <p:nvSpPr>
          <p:cNvPr id="15365" name="Text Box 5"/>
          <p:cNvSpPr txBox="1">
            <a:spLocks noChangeArrowheads="1"/>
          </p:cNvSpPr>
          <p:nvPr/>
        </p:nvSpPr>
        <p:spPr bwMode="auto">
          <a:xfrm>
            <a:off x="3457575" y="6137275"/>
            <a:ext cx="2185988" cy="396875"/>
          </a:xfrm>
          <a:prstGeom prst="rect">
            <a:avLst/>
          </a:prstGeom>
          <a:noFill/>
          <a:ln w="9525">
            <a:noFill/>
            <a:miter lim="800000"/>
            <a:headEnd/>
            <a:tailEnd/>
          </a:ln>
          <a:effectLst/>
        </p:spPr>
        <p:txBody>
          <a:bodyPr wrap="none">
            <a:spAutoFit/>
          </a:bodyPr>
          <a:lstStyle/>
          <a:p>
            <a:r>
              <a:rPr lang="en-US" altLang="en-US" sz="2000">
                <a:latin typeface="+mj-lt"/>
              </a:rPr>
              <a:t>Glucose Molecule</a:t>
            </a:r>
          </a:p>
        </p:txBody>
      </p:sp>
    </p:spTree>
    <p:extLst>
      <p:ext uri="{BB962C8B-B14F-4D97-AF65-F5344CB8AC3E}">
        <p14:creationId xmlns:p14="http://schemas.microsoft.com/office/powerpoint/2010/main" val="146753150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276225"/>
            <a:ext cx="6996113" cy="1143000"/>
          </a:xfrm>
        </p:spPr>
        <p:txBody>
          <a:bodyPr>
            <a:normAutofit/>
          </a:bodyPr>
          <a:lstStyle/>
          <a:p>
            <a:r>
              <a:rPr lang="en-US" altLang="en-US" dirty="0" smtClean="0"/>
              <a:t>GLUCOSE &amp; THE BRAIN</a:t>
            </a:r>
          </a:p>
        </p:txBody>
      </p:sp>
      <p:sp>
        <p:nvSpPr>
          <p:cNvPr id="17411" name="Rectangle 3"/>
          <p:cNvSpPr>
            <a:spLocks noGrp="1" noChangeArrowheads="1"/>
          </p:cNvSpPr>
          <p:nvPr>
            <p:ph type="body" sz="half" idx="1"/>
          </p:nvPr>
        </p:nvSpPr>
        <p:spPr>
          <a:xfrm>
            <a:off x="457200" y="1905000"/>
            <a:ext cx="3838575" cy="3900488"/>
          </a:xfrm>
        </p:spPr>
        <p:txBody>
          <a:bodyPr>
            <a:normAutofit lnSpcReduction="10000"/>
          </a:bodyPr>
          <a:lstStyle/>
          <a:p>
            <a:pPr marL="0" indent="0" algn="ctr">
              <a:spcBef>
                <a:spcPct val="0"/>
              </a:spcBef>
              <a:buFontTx/>
              <a:buNone/>
            </a:pPr>
            <a:r>
              <a:rPr lang="en-US" altLang="en-US" sz="2800" dirty="0" smtClean="0">
                <a:latin typeface="Arial"/>
                <a:cs typeface="Arial"/>
              </a:rPr>
              <a:t>Levels of glucose in the blood are monitored by receptors (neurons) in the stomach, liver, and intestines. They send signals to the hypothalamus in the brain.</a:t>
            </a:r>
          </a:p>
        </p:txBody>
      </p:sp>
      <p:sp>
        <p:nvSpPr>
          <p:cNvPr id="17412" name="Line 4"/>
          <p:cNvSpPr>
            <a:spLocks noChangeShapeType="1"/>
          </p:cNvSpPr>
          <p:nvPr/>
        </p:nvSpPr>
        <p:spPr bwMode="auto">
          <a:xfrm>
            <a:off x="6400800" y="4991100"/>
            <a:ext cx="0" cy="76200"/>
          </a:xfrm>
          <a:prstGeom prst="line">
            <a:avLst/>
          </a:prstGeom>
          <a:noFill/>
          <a:ln w="9525">
            <a:solidFill>
              <a:schemeClr val="bg1"/>
            </a:solidFill>
            <a:round/>
            <a:headEnd/>
            <a:tailEnd/>
          </a:ln>
          <a:effectLst/>
        </p:spPr>
        <p:txBody>
          <a:bodyPr/>
          <a:lstStyle/>
          <a:p>
            <a:endParaRPr lang="en-US">
              <a:latin typeface="+mj-lt"/>
            </a:endParaRPr>
          </a:p>
        </p:txBody>
      </p:sp>
      <p:sp>
        <p:nvSpPr>
          <p:cNvPr id="17413" name="Text Box 5"/>
          <p:cNvSpPr txBox="1">
            <a:spLocks noChangeArrowheads="1"/>
          </p:cNvSpPr>
          <p:nvPr/>
        </p:nvSpPr>
        <p:spPr bwMode="auto">
          <a:xfrm>
            <a:off x="5715000" y="4800600"/>
            <a:ext cx="2312987" cy="396875"/>
          </a:xfrm>
          <a:prstGeom prst="rect">
            <a:avLst/>
          </a:prstGeom>
          <a:noFill/>
          <a:ln w="9525">
            <a:noFill/>
            <a:miter lim="800000"/>
            <a:headEnd/>
            <a:tailEnd/>
          </a:ln>
          <a:effectLst/>
        </p:spPr>
        <p:txBody>
          <a:bodyPr wrap="none">
            <a:spAutoFit/>
          </a:bodyPr>
          <a:lstStyle/>
          <a:p>
            <a:r>
              <a:rPr lang="en-US" altLang="en-US" sz="2000" dirty="0">
                <a:latin typeface="+mj-lt"/>
              </a:rPr>
              <a:t>Rat Hypothalamus</a:t>
            </a:r>
          </a:p>
        </p:txBody>
      </p:sp>
      <p:pic>
        <p:nvPicPr>
          <p:cNvPr id="17414" name="Picture 6" descr="Hypothalamus"/>
          <p:cNvPicPr>
            <a:picLocks noGrp="1" noChangeAspect="1" noChangeArrowheads="1"/>
          </p:cNvPicPr>
          <p:nvPr>
            <p:ph sz="half" idx="2"/>
          </p:nvPr>
        </p:nvPicPr>
        <p:blipFill>
          <a:blip r:embed="rId3" cstate="print"/>
          <a:srcRect/>
          <a:stretch>
            <a:fillRect/>
          </a:stretch>
        </p:blipFill>
        <p:spPr>
          <a:xfrm>
            <a:off x="4724400" y="2057400"/>
            <a:ext cx="3810000" cy="2616200"/>
          </a:xfrm>
          <a:noFill/>
        </p:spPr>
      </p:pic>
    </p:spTree>
    <p:extLst>
      <p:ext uri="{BB962C8B-B14F-4D97-AF65-F5344CB8AC3E}">
        <p14:creationId xmlns:p14="http://schemas.microsoft.com/office/powerpoint/2010/main" val="146001713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a:xfrm>
            <a:off x="457200" y="0"/>
            <a:ext cx="8229600" cy="1143000"/>
          </a:xfrm>
        </p:spPr>
        <p:txBody>
          <a:bodyPr/>
          <a:lstStyle/>
          <a:p>
            <a:pPr eaLnBrk="1" hangingPunct="1"/>
            <a:r>
              <a:rPr lang="en-US">
                <a:latin typeface="Arial" charset="0"/>
              </a:rPr>
              <a:t>The Brain</a:t>
            </a:r>
          </a:p>
        </p:txBody>
      </p:sp>
      <p:pic>
        <p:nvPicPr>
          <p:cNvPr id="6148" name="Picture 4" descr="hypo"/>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143000" y="1828800"/>
            <a:ext cx="6875463" cy="4525963"/>
          </a:xfrm>
          <a:noFill/>
        </p:spPr>
      </p:pic>
      <p:sp>
        <p:nvSpPr>
          <p:cNvPr id="6150" name="Text Box 6"/>
          <p:cNvSpPr txBox="1">
            <a:spLocks noChangeArrowheads="1"/>
          </p:cNvSpPr>
          <p:nvPr/>
        </p:nvSpPr>
        <p:spPr bwMode="auto">
          <a:xfrm>
            <a:off x="228600" y="838200"/>
            <a:ext cx="8915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3200"/>
              <a:t>In the 1960</a:t>
            </a:r>
            <a:r>
              <a:rPr lang="ja-JP" altLang="en-US" sz="3200"/>
              <a:t>’</a:t>
            </a:r>
            <a:r>
              <a:rPr lang="en-US" altLang="ja-JP" sz="3200"/>
              <a:t>s it was discovered that hunger comes from………..</a:t>
            </a:r>
            <a:endParaRPr lang="en-US" sz="3200"/>
          </a:p>
        </p:txBody>
      </p:sp>
      <p:sp>
        <p:nvSpPr>
          <p:cNvPr id="6151" name="Text Box 7"/>
          <p:cNvSpPr txBox="1">
            <a:spLocks noChangeArrowheads="1"/>
          </p:cNvSpPr>
          <p:nvPr/>
        </p:nvSpPr>
        <p:spPr bwMode="auto">
          <a:xfrm>
            <a:off x="2209800" y="6278563"/>
            <a:ext cx="358933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a:t>The Hypothalamus</a:t>
            </a:r>
          </a:p>
        </p:txBody>
      </p:sp>
    </p:spTree>
    <p:extLst>
      <p:ext uri="{BB962C8B-B14F-4D97-AF65-F5344CB8AC3E}">
        <p14:creationId xmlns:p14="http://schemas.microsoft.com/office/powerpoint/2010/main" val="23768723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150"/>
                                        </p:tgtEl>
                                        <p:attrNameLst>
                                          <p:attrName>style.visibility</p:attrName>
                                        </p:attrNameLst>
                                      </p:cBhvr>
                                      <p:to>
                                        <p:strVal val="visible"/>
                                      </p:to>
                                    </p:set>
                                    <p:animEffect transition="in" filter="blinds(horizontal)">
                                      <p:cBhvr>
                                        <p:cTn id="7" dur="500"/>
                                        <p:tgtEl>
                                          <p:spTgt spid="61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6148"/>
                                        </p:tgtEl>
                                        <p:attrNameLst>
                                          <p:attrName>style.visibility</p:attrName>
                                        </p:attrNameLst>
                                      </p:cBhvr>
                                      <p:to>
                                        <p:strVal val="visible"/>
                                      </p:to>
                                    </p:set>
                                    <p:animEffect transition="in" filter="blinds(horizontal)">
                                      <p:cBhvr>
                                        <p:cTn id="12" dur="500"/>
                                        <p:tgtEl>
                                          <p:spTgt spid="614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151"/>
                                        </p:tgtEl>
                                        <p:attrNameLst>
                                          <p:attrName>style.visibility</p:attrName>
                                        </p:attrNameLst>
                                      </p:cBhvr>
                                      <p:to>
                                        <p:strVal val="visible"/>
                                      </p:to>
                                    </p:set>
                                    <p:animEffect transition="in" filter="blinds(horizontal)">
                                      <p:cBhvr>
                                        <p:cTn id="17" dur="500"/>
                                        <p:tgtEl>
                                          <p:spTgt spid="6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p:bldP spid="6151" grpId="0"/>
    </p:bld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Infusion">
  <a:themeElements>
    <a:clrScheme name="Infusion">
      <a:dk1>
        <a:sysClr val="windowText" lastClr="000000"/>
      </a:dk1>
      <a:lt1>
        <a:sysClr val="window" lastClr="FFFFFF"/>
      </a:lt1>
      <a:dk2>
        <a:srgbClr val="2F1F58"/>
      </a:dk2>
      <a:lt2>
        <a:srgbClr val="B7A9E0"/>
      </a:lt2>
      <a:accent1>
        <a:srgbClr val="8C73D0"/>
      </a:accent1>
      <a:accent2>
        <a:srgbClr val="C2E8C4"/>
      </a:accent2>
      <a:accent3>
        <a:srgbClr val="C5A6E8"/>
      </a:accent3>
      <a:accent4>
        <a:srgbClr val="B45EC7"/>
      </a:accent4>
      <a:accent5>
        <a:srgbClr val="9FDAFB"/>
      </a:accent5>
      <a:accent6>
        <a:srgbClr val="95C5B0"/>
      </a:accent6>
      <a:hlink>
        <a:srgbClr val="744AE0"/>
      </a:hlink>
      <a:folHlink>
        <a:srgbClr val="8D8AD1"/>
      </a:folHlink>
    </a:clrScheme>
    <a:fontScheme name="Infusion">
      <a:majorFont>
        <a:latin typeface="Mistral"/>
        <a:ea typeface=""/>
        <a:cs typeface=""/>
        <a:font script="Jpan" typeface="ＤＦＰ行書体"/>
        <a:font script="Hans" typeface="宋体"/>
        <a:font script="Hant" typeface="新細明體"/>
      </a:majorFont>
      <a:minorFont>
        <a:latin typeface="Candara"/>
        <a:ea typeface=""/>
        <a:cs typeface=""/>
        <a:font script="Jpan" typeface="メイリオ"/>
        <a:font script="Hans" typeface="宋体"/>
        <a:font script="Hant" typeface="新細明體"/>
      </a:minorFont>
    </a:fontScheme>
    <a:fmtScheme name="Infusion">
      <a:fillStyleLst>
        <a:solidFill>
          <a:schemeClr val="phClr"/>
        </a:solidFill>
        <a:blipFill rotWithShape="1">
          <a:blip xmlns:r="http://schemas.openxmlformats.org/officeDocument/2006/relationships" r:embed="rId1">
            <a:duotone>
              <a:schemeClr val="phClr">
                <a:shade val="70000"/>
                <a:satMod val="120000"/>
              </a:schemeClr>
              <a:schemeClr val="phClr">
                <a:tint val="70000"/>
                <a:satMod val="300000"/>
                <a:lumMod val="125000"/>
              </a:schemeClr>
            </a:duotone>
          </a:blip>
          <a:tile tx="0" ty="0" sx="50000" sy="50000" flip="none" algn="tl"/>
        </a:blipFill>
        <a:blipFill rotWithShape="1">
          <a:blip xmlns:r="http://schemas.openxmlformats.org/officeDocument/2006/relationships" r:embed="rId2">
            <a:duotone>
              <a:schemeClr val="phClr">
                <a:shade val="70000"/>
                <a:satMod val="120000"/>
              </a:schemeClr>
              <a:schemeClr val="phClr">
                <a:tint val="70000"/>
                <a:satMod val="135000"/>
              </a:schemeClr>
            </a:duotone>
          </a:blip>
          <a:tile tx="0" ty="0" sx="40000" sy="40000" flip="none" algn="tl"/>
        </a:blipFill>
      </a:fillStyleLst>
      <a:lnStyleLst>
        <a:ln w="38100" cap="flat" cmpd="sng" algn="ctr">
          <a:solidFill>
            <a:schemeClr val="phClr">
              <a:alpha val="70000"/>
              <a:satMod val="105000"/>
            </a:schemeClr>
          </a:solidFill>
          <a:prstDash val="solid"/>
          <a:miter/>
        </a:ln>
        <a:ln w="50800" cap="flat" cmpd="sng" algn="ctr">
          <a:solidFill>
            <a:schemeClr val="phClr">
              <a:alpha val="50000"/>
            </a:schemeClr>
          </a:solidFill>
          <a:prstDash val="solid"/>
          <a:miter/>
        </a:ln>
        <a:ln w="88900" cap="flat" cmpd="sng" algn="ctr">
          <a:solidFill>
            <a:schemeClr val="phClr">
              <a:alpha val="40000"/>
            </a:schemeClr>
          </a:solidFill>
          <a:prstDash val="solid"/>
          <a:miter/>
        </a:ln>
      </a:lnStyleLst>
      <a:effectStyleLst>
        <a:effectStyle>
          <a:effectLst/>
        </a:effectStyle>
        <a:effectStyle>
          <a:effectLst>
            <a:outerShdw blurRad="38100" dist="25400" dir="5400000" rotWithShape="0">
              <a:srgbClr val="000000">
                <a:alpha val="50000"/>
              </a:srgbClr>
            </a:outerShdw>
          </a:effectLst>
        </a:effectStyle>
        <a:effectStyle>
          <a:effectLst>
            <a:innerShdw blurRad="190500" dir="13500000">
              <a:srgbClr val="000000">
                <a:alpha val="50000"/>
              </a:srgbClr>
            </a:innerShdw>
            <a:outerShdw blurRad="38100" dist="25400" dir="5400000" rotWithShape="0">
              <a:srgbClr val="000000">
                <a:alpha val="50000"/>
              </a:srgbClr>
            </a:outerShdw>
          </a:effectLst>
        </a:effectStyle>
      </a:effectStyleLst>
      <a:bgFillStyleLst>
        <a:blipFill rotWithShape="1">
          <a:blip xmlns:r="http://schemas.openxmlformats.org/officeDocument/2006/relationships" r:embed="rId3">
            <a:duotone>
              <a:schemeClr val="phClr">
                <a:shade val="70000"/>
                <a:satMod val="500000"/>
                <a:lumMod val="50000"/>
              </a:schemeClr>
              <a:schemeClr val="phClr">
                <a:satMod val="800000"/>
                <a:lumMod val="250000"/>
              </a:schemeClr>
            </a:duotone>
          </a:blip>
          <a:stretch/>
        </a:blipFill>
        <a:blipFill rotWithShape="1">
          <a:blip xmlns:r="http://schemas.openxmlformats.org/officeDocument/2006/relationships" r:embed="rId4">
            <a:duotone>
              <a:schemeClr val="phClr">
                <a:shade val="70000"/>
                <a:satMod val="500000"/>
                <a:lumMod val="50000"/>
              </a:schemeClr>
              <a:schemeClr val="phClr">
                <a:satMod val="800000"/>
                <a:lumMod val="250000"/>
              </a:schemeClr>
            </a:duotone>
          </a:blip>
          <a:stretch/>
        </a:blipFill>
        <a:blipFill rotWithShape="1">
          <a:blip xmlns:r="http://schemas.openxmlformats.org/officeDocument/2006/relationships" r:embed="rId5">
            <a:duotone>
              <a:schemeClr val="phClr">
                <a:shade val="70000"/>
                <a:satMod val="500000"/>
                <a:lumMod val="50000"/>
              </a:schemeClr>
              <a:schemeClr val="phClr">
                <a:satMod val="800000"/>
                <a:lumMod val="2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Infusion.thmx</Template>
  <TotalTime>196</TotalTime>
  <Words>1908</Words>
  <Application>Microsoft Macintosh PowerPoint</Application>
  <PresentationFormat>On-screen Show (4:3)</PresentationFormat>
  <Paragraphs>183</Paragraphs>
  <Slides>37</Slides>
  <Notes>21</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Infusion</vt:lpstr>
      <vt:lpstr>HUNGER MOTIVATION</vt:lpstr>
      <vt:lpstr>PowerPoint Presentation</vt:lpstr>
      <vt:lpstr>Hunger</vt:lpstr>
      <vt:lpstr>What Is Hunger?</vt:lpstr>
      <vt:lpstr>THE PHYSIOLOGY OF HUNGER</vt:lpstr>
      <vt:lpstr>STOMACHS REMOVED</vt:lpstr>
      <vt:lpstr>GLUCOSE: C6H12O6</vt:lpstr>
      <vt:lpstr>GLUCOSE &amp; THE BRAIN</vt:lpstr>
      <vt:lpstr>The Brain</vt:lpstr>
      <vt:lpstr>Glucose &amp; the Brain</vt:lpstr>
      <vt:lpstr>Hypothalamus</vt:lpstr>
      <vt:lpstr>PowerPoint Presentation</vt:lpstr>
      <vt:lpstr>PowerPoint Presentation</vt:lpstr>
      <vt:lpstr>PowerPoint Presentation</vt:lpstr>
      <vt:lpstr>How does the hypothalamus work?</vt:lpstr>
      <vt:lpstr>2. Set-Point Theory</vt:lpstr>
      <vt:lpstr>Set Point Theory</vt:lpstr>
      <vt:lpstr>How to change the set point</vt:lpstr>
      <vt:lpstr>How to change the set point</vt:lpstr>
      <vt:lpstr>The Psychology of Hunger</vt:lpstr>
      <vt:lpstr>Taste Preferences</vt:lpstr>
      <vt:lpstr>Taste Preference: Biology or Culture?</vt:lpstr>
      <vt:lpstr>Hot Cultures like Hot Spices</vt:lpstr>
      <vt:lpstr>PowerPoint Presentation</vt:lpstr>
      <vt:lpstr>Hunger</vt:lpstr>
      <vt:lpstr>PowerPoint Presentation</vt:lpstr>
      <vt:lpstr>PowerPoint Presentation</vt:lpstr>
      <vt:lpstr>Eating Disorders</vt:lpstr>
      <vt:lpstr>PowerPoint Presentation</vt:lpstr>
      <vt:lpstr>DSM-V Criteria for Anorexia Nervosa </vt:lpstr>
      <vt:lpstr>Eating Disorders</vt:lpstr>
      <vt:lpstr>DSM-V Criteria for Bulimia Nervosa</vt:lpstr>
      <vt:lpstr>Reasons for Eating Disorders</vt:lpstr>
      <vt:lpstr>DSM Factors</vt:lpstr>
      <vt:lpstr>Prevalence</vt:lpstr>
      <vt:lpstr>PowerPoint Presentation</vt:lpstr>
      <vt:lpstr>Summary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HUNGER AND SEXUAL MOTIVATION</dc:title>
  <dc:creator>User</dc:creator>
  <cp:lastModifiedBy>User</cp:lastModifiedBy>
  <cp:revision>13</cp:revision>
  <dcterms:created xsi:type="dcterms:W3CDTF">2018-12-05T16:05:28Z</dcterms:created>
  <dcterms:modified xsi:type="dcterms:W3CDTF">2018-12-05T19:21:48Z</dcterms:modified>
</cp:coreProperties>
</file>