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3" r:id="rId2"/>
    <p:sldMasterId id="2147483985" r:id="rId3"/>
    <p:sldMasterId id="2147483997" r:id="rId4"/>
  </p:sldMasterIdLst>
  <p:notesMasterIdLst>
    <p:notesMasterId r:id="rId39"/>
  </p:notesMasterIdLst>
  <p:sldIdLst>
    <p:sldId id="256" r:id="rId5"/>
    <p:sldId id="266" r:id="rId6"/>
    <p:sldId id="267" r:id="rId7"/>
    <p:sldId id="268" r:id="rId8"/>
    <p:sldId id="257" r:id="rId9"/>
    <p:sldId id="258" r:id="rId10"/>
    <p:sldId id="259" r:id="rId11"/>
    <p:sldId id="260" r:id="rId12"/>
    <p:sldId id="269"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5" r:id="rId35"/>
    <p:sldId id="296"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A71A5-4E34-A842-A917-6B4F30EC04D9}" type="datetimeFigureOut">
              <a:rPr lang="en-US" smtClean="0"/>
              <a:t>1/23/19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8291F-2438-D746-AD9C-3B5DDC41B0A6}" type="slidenum">
              <a:rPr lang="en-US" smtClean="0"/>
              <a:t>‹#›</a:t>
            </a:fld>
            <a:endParaRPr lang="en-US"/>
          </a:p>
        </p:txBody>
      </p:sp>
    </p:spTree>
    <p:extLst>
      <p:ext uri="{BB962C8B-B14F-4D97-AF65-F5344CB8AC3E}">
        <p14:creationId xmlns:p14="http://schemas.microsoft.com/office/powerpoint/2010/main" val="3308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pPr/>
              <a:t>5</a:t>
            </a:fld>
            <a:endParaRPr lang="en-US"/>
          </a:p>
        </p:txBody>
      </p:sp>
    </p:spTree>
    <p:extLst>
      <p:ext uri="{BB962C8B-B14F-4D97-AF65-F5344CB8AC3E}">
        <p14:creationId xmlns:p14="http://schemas.microsoft.com/office/powerpoint/2010/main" val="308781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457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1DE4B0-D5CA-40D1-AA43-9109F431A970}" type="slidenum">
              <a:rPr lang="en-US" altLang="en-US" smtClean="0">
                <a:solidFill>
                  <a:prstClr val="black"/>
                </a:solidFill>
              </a:rPr>
              <a:pPr/>
              <a:t>15</a:t>
            </a:fld>
            <a:endParaRPr lang="en-US" altLang="en-US"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6287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557E5-7D50-4617-8153-FE6C2EAFA4DD}" type="slidenum">
              <a:rPr lang="en-US" altLang="en-US" smtClean="0">
                <a:solidFill>
                  <a:prstClr val="black"/>
                </a:solidFill>
              </a:rPr>
              <a:pPr/>
              <a:t>16</a:t>
            </a:fld>
            <a:endParaRPr lang="en-US" alt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altLang="en-US" dirty="0" smtClean="0"/>
              <a:t>A bored facial expression is shown by half-open eyelids, just like the face of a tired person.  The difference is raised eyebrows, which show a feeling of dissatisfaction or a lack of excitement </a:t>
            </a:r>
          </a:p>
        </p:txBody>
      </p:sp>
    </p:spTree>
    <p:extLst>
      <p:ext uri="{BB962C8B-B14F-4D97-AF65-F5344CB8AC3E}">
        <p14:creationId xmlns:p14="http://schemas.microsoft.com/office/powerpoint/2010/main" val="5529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5566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4720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1424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6811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Analyzing Emotion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Emotions rely heavily on the interplay of biological, psychological and social-cultural determinants.</a:t>
            </a: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Analyzing Emotion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Emotions rely heavily on the interplay of biological, psychological and social-cultural determinants.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Analyzing Emotion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Emotions rely heavily on the interplay of biological, psychological and social-cultural determinants.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C1861E-D2CF-412B-A792-59710FE2283E}" type="slidenum">
              <a:rPr lang="en-US" altLang="en-US" smtClean="0"/>
              <a:pPr/>
              <a:t>6</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normAutofit fontScale="92500" lnSpcReduction="20000"/>
          </a:bodyPr>
          <a:lstStyle/>
          <a:p>
            <a:r>
              <a:rPr lang="en-US" altLang="en-US" b="1" dirty="0" smtClean="0"/>
              <a:t>OBJECTIVE 9| Describe some gender differences in perceiving and communicating emotions.</a:t>
            </a:r>
          </a:p>
          <a:p>
            <a:r>
              <a:rPr lang="en-US" sz="1200" u="sng" kern="1200" dirty="0" smtClean="0">
                <a:solidFill>
                  <a:schemeClr val="tx1"/>
                </a:solidFill>
                <a:latin typeface="+mn-lt"/>
                <a:ea typeface="ＭＳ Ｐゴシック" pitchFamily="1" charset="-128"/>
                <a:cs typeface="+mn-cs"/>
              </a:rPr>
              <a:t>Gender, Emotion and Nonverbal Behavior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When given small hints of physical/nonverbal cues detecting harm or fear, women tend to surpass men at reading people’s emotional cues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Women tend to show more emotion when watching a scary, funny or sad film</a:t>
            </a:r>
          </a:p>
          <a:p>
            <a:pPr lvl="0">
              <a:buFont typeface="Arial" pitchFamily="34" charset="0"/>
              <a:buChar char="•"/>
            </a:pPr>
            <a:r>
              <a:rPr lang="en-US" sz="1200" kern="1200" dirty="0" smtClean="0">
                <a:solidFill>
                  <a:schemeClr val="tx1"/>
                </a:solidFill>
                <a:latin typeface="+mn-lt"/>
                <a:ea typeface="ＭＳ Ｐゴシック" pitchFamily="1" charset="-128"/>
                <a:cs typeface="+mn-cs"/>
              </a:rPr>
              <a:t>Also women have an edge in spotting lies, and detecting a true, romantic couple relationship than a phony one</a:t>
            </a:r>
          </a:p>
          <a:p>
            <a:pPr lvl="0">
              <a:buFont typeface="Arial" pitchFamily="34" charset="0"/>
              <a:buChar char="•"/>
            </a:pPr>
            <a:r>
              <a:rPr lang="en-US" sz="1200" kern="1200" dirty="0" smtClean="0">
                <a:solidFill>
                  <a:schemeClr val="tx1"/>
                </a:solidFill>
                <a:latin typeface="+mn-lt"/>
                <a:ea typeface="ＭＳ Ｐゴシック" pitchFamily="1" charset="-128"/>
                <a:cs typeface="+mn-cs"/>
              </a:rPr>
              <a:t>ASK—how might you feel when you say goodbye to fellow classmates after graduation who you most likely will not see much anymore?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Males tend to have simple responses (I’ll feel bad)</a:t>
            </a:r>
          </a:p>
          <a:p>
            <a:pPr lvl="1">
              <a:buFont typeface="Arial" pitchFamily="34" charset="0"/>
              <a:buChar char="•"/>
            </a:pPr>
            <a:r>
              <a:rPr lang="en-US" sz="1200" kern="1200" dirty="0" smtClean="0">
                <a:solidFill>
                  <a:schemeClr val="tx1"/>
                </a:solidFill>
                <a:latin typeface="+mn-lt"/>
                <a:ea typeface="ＭＳ Ｐゴシック" pitchFamily="1" charset="-128"/>
                <a:cs typeface="+mn-cs"/>
              </a:rPr>
              <a:t>Females express more complex emotions (It will be bittersweet; I’ll feel both happy and sad)</a:t>
            </a:r>
          </a:p>
          <a:p>
            <a:pPr lvl="0">
              <a:buFont typeface="Arial" pitchFamily="34" charset="0"/>
              <a:buChar char="•"/>
            </a:pPr>
            <a:r>
              <a:rPr lang="en-US" sz="1200" kern="1200" dirty="0" smtClean="0">
                <a:solidFill>
                  <a:schemeClr val="tx1"/>
                </a:solidFill>
                <a:latin typeface="+mn-lt"/>
                <a:ea typeface="ＭＳ Ｐゴシック" pitchFamily="1" charset="-128"/>
                <a:cs typeface="+mn-cs"/>
              </a:rPr>
              <a:t>Females are more emotional responsive in both positive and negative situations (more open to feelings)</a:t>
            </a:r>
          </a:p>
          <a:p>
            <a:pPr lvl="1">
              <a:buFont typeface="Arial" pitchFamily="34" charset="0"/>
              <a:buChar char="•"/>
            </a:pPr>
            <a:r>
              <a:rPr lang="en-US" sz="1200" kern="1200" dirty="0" smtClean="0">
                <a:solidFill>
                  <a:schemeClr val="tx1"/>
                </a:solidFill>
                <a:latin typeface="+mn-lt"/>
                <a:ea typeface="ＭＳ Ｐゴシック" pitchFamily="1" charset="-128"/>
                <a:cs typeface="+mn-cs"/>
              </a:rPr>
              <a:t>Anger strikes most people as a more masculine emotion—people are quicker to see anger on men’s faces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Women are more likely than men to be empathetic (identify with others and can understand what it is like in other’s shoes)</a:t>
            </a:r>
          </a:p>
          <a:p>
            <a:pPr lvl="2">
              <a:buFont typeface="Arial" pitchFamily="34" charset="0"/>
              <a:buChar char="•"/>
            </a:pPr>
            <a:r>
              <a:rPr lang="en-US" sz="1200" kern="1200" dirty="0" smtClean="0">
                <a:solidFill>
                  <a:schemeClr val="tx1"/>
                </a:solidFill>
                <a:latin typeface="+mn-lt"/>
                <a:ea typeface="ＭＳ Ｐゴシック" pitchFamily="1" charset="-128"/>
                <a:cs typeface="+mn-cs"/>
              </a:rPr>
              <a:t>Also more inclined to express empathy (cry when others are crying)</a:t>
            </a:r>
          </a:p>
          <a:p>
            <a:pPr lvl="2">
              <a:buFont typeface="Arial" pitchFamily="34" charset="0"/>
              <a:buChar char="•"/>
            </a:pPr>
            <a:r>
              <a:rPr lang="en-US" sz="1200" kern="1200" dirty="0" smtClean="0">
                <a:solidFill>
                  <a:schemeClr val="tx1"/>
                </a:solidFill>
                <a:latin typeface="+mn-lt"/>
                <a:ea typeface="ＭＳ Ｐゴシック" pitchFamily="1" charset="-128"/>
                <a:cs typeface="+mn-cs"/>
              </a:rPr>
              <a:t>Mirror neurons comprise neural systems that activate when we are imagining what other people are feeling or doing.  Some researchers think that mirror neurons are the physiological mechanism of empathy</a:t>
            </a:r>
          </a:p>
          <a:p>
            <a:pPr>
              <a:buFont typeface="Arial" pitchFamily="34" charset="0"/>
              <a:buChar char="•"/>
            </a:pPr>
            <a:endParaRPr lang="en-US" dirty="0" smtClean="0"/>
          </a:p>
          <a:p>
            <a:endParaRPr lang="en-US" altLang="en-US" b="1" dirty="0" smtClean="0"/>
          </a:p>
        </p:txBody>
      </p:sp>
    </p:spTree>
    <p:extLst>
      <p:ext uri="{BB962C8B-B14F-4D97-AF65-F5344CB8AC3E}">
        <p14:creationId xmlns:p14="http://schemas.microsoft.com/office/powerpoint/2010/main" val="192595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Analyzing Emotion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Emotions rely heavily on the interplay of biological, psychological and social-cultural determinants.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pPr/>
              <a:t>26</a:t>
            </a:fld>
            <a:endParaRPr lang="en-US"/>
          </a:p>
        </p:txBody>
      </p:sp>
    </p:spTree>
    <p:extLst>
      <p:ext uri="{BB962C8B-B14F-4D97-AF65-F5344CB8AC3E}">
        <p14:creationId xmlns:p14="http://schemas.microsoft.com/office/powerpoint/2010/main" val="303726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sng" kern="1200" dirty="0" smtClean="0">
                <a:solidFill>
                  <a:schemeClr val="tx1"/>
                </a:solidFill>
                <a:latin typeface="+mn-lt"/>
                <a:ea typeface="ＭＳ Ｐゴシック" pitchFamily="1" charset="-128"/>
                <a:cs typeface="+mn-cs"/>
              </a:rPr>
              <a:t>Fear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Fear can be poisonous. It can torment us, rob us of sleep and preoccupy our thinking</a:t>
            </a:r>
          </a:p>
          <a:p>
            <a:pPr lvl="0">
              <a:buFont typeface="Arial" pitchFamily="34" charset="0"/>
              <a:buChar char="•"/>
            </a:pPr>
            <a:r>
              <a:rPr lang="en-US" sz="1200" kern="1200" dirty="0" smtClean="0">
                <a:solidFill>
                  <a:schemeClr val="tx1"/>
                </a:solidFill>
                <a:latin typeface="+mn-lt"/>
                <a:ea typeface="ＭＳ Ｐゴシック" pitchFamily="1" charset="-128"/>
                <a:cs typeface="+mn-cs"/>
              </a:rPr>
              <a:t>Fear can be contagious</a:t>
            </a:r>
          </a:p>
          <a:p>
            <a:pPr lvl="0">
              <a:buFont typeface="Arial" pitchFamily="34" charset="0"/>
              <a:buChar char="•"/>
            </a:pPr>
            <a:r>
              <a:rPr lang="en-US" sz="1200" kern="1200" dirty="0" smtClean="0">
                <a:solidFill>
                  <a:schemeClr val="tx1"/>
                </a:solidFill>
                <a:latin typeface="+mn-lt"/>
                <a:ea typeface="ＭＳ Ｐゴシック" pitchFamily="1" charset="-128"/>
                <a:cs typeface="+mn-cs"/>
              </a:rPr>
              <a:t>Fear is adaptive (it’s an alarm system which prepares our bodies to flee from danger)</a:t>
            </a:r>
          </a:p>
          <a:p>
            <a:pPr>
              <a:buFont typeface="Arial" pitchFamily="34" charset="0"/>
              <a:buNone/>
            </a:pPr>
            <a:endParaRPr lang="en-US" sz="1200" kern="1200" dirty="0" smtClean="0">
              <a:solidFill>
                <a:schemeClr val="tx1"/>
              </a:solidFill>
              <a:latin typeface="+mn-lt"/>
              <a:ea typeface="ＭＳ Ｐゴシック" pitchFamily="1" charset="-128"/>
              <a:cs typeface="+mn-cs"/>
            </a:endParaRPr>
          </a:p>
          <a:p>
            <a:r>
              <a:rPr lang="en-US" sz="1200" u="sng" kern="1200" dirty="0" smtClean="0">
                <a:solidFill>
                  <a:schemeClr val="tx1"/>
                </a:solidFill>
                <a:latin typeface="+mn-lt"/>
                <a:ea typeface="ＭＳ Ｐゴシック" pitchFamily="1" charset="-128"/>
                <a:cs typeface="+mn-cs"/>
              </a:rPr>
              <a:t>Learning fear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The “politics of fear” build upon people’s fear (of terrorists, immigrants, criminals)</a:t>
            </a:r>
          </a:p>
          <a:p>
            <a:pPr lvl="0">
              <a:buFont typeface="Arial" pitchFamily="34" charset="0"/>
              <a:buChar char="•"/>
            </a:pPr>
            <a:r>
              <a:rPr lang="en-US" sz="1200" kern="1200" dirty="0" smtClean="0">
                <a:solidFill>
                  <a:schemeClr val="tx1"/>
                </a:solidFill>
                <a:latin typeface="+mn-lt"/>
                <a:ea typeface="ＭＳ Ｐゴシック" pitchFamily="1" charset="-128"/>
                <a:cs typeface="+mn-cs"/>
              </a:rPr>
              <a:t>Through conditioning a short list of naturally painful and frightening events can multiple into a long list of human fears (fear of failure/success, fear of another race/nation, etc…)</a:t>
            </a:r>
          </a:p>
          <a:p>
            <a:pPr lvl="0">
              <a:buFont typeface="Arial" pitchFamily="34" charset="0"/>
              <a:buChar char="•"/>
            </a:pPr>
            <a:r>
              <a:rPr lang="en-US" sz="1200" kern="1200" dirty="0" smtClean="0">
                <a:solidFill>
                  <a:schemeClr val="tx1"/>
                </a:solidFill>
                <a:latin typeface="+mn-lt"/>
                <a:ea typeface="ＭＳ Ｐゴシック" pitchFamily="1" charset="-128"/>
                <a:cs typeface="+mn-cs"/>
              </a:rPr>
              <a:t>A learned fear (by observing others) is remembered and persists even months later</a:t>
            </a:r>
          </a:p>
          <a:p>
            <a:pPr lvl="0">
              <a:buFont typeface="Arial" pitchFamily="34" charset="0"/>
              <a:buNone/>
            </a:pPr>
            <a:endParaRPr lang="en-US" sz="1200" kern="1200" dirty="0" smtClean="0">
              <a:solidFill>
                <a:schemeClr val="tx1"/>
              </a:solidFill>
              <a:latin typeface="+mn-lt"/>
              <a:ea typeface="ＭＳ Ｐゴシック" pitchFamily="1" charset="-128"/>
              <a:cs typeface="+mn-cs"/>
            </a:endParaRPr>
          </a:p>
          <a:p>
            <a:r>
              <a:rPr lang="en-US" sz="1200" u="sng" kern="1200" dirty="0" smtClean="0">
                <a:solidFill>
                  <a:schemeClr val="tx1"/>
                </a:solidFill>
                <a:latin typeface="+mn-lt"/>
                <a:ea typeface="ＭＳ Ｐゴシック" pitchFamily="1" charset="-128"/>
                <a:cs typeface="+mn-cs"/>
              </a:rPr>
              <a:t>Biology of Fear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One key to fear learning lies in the </a:t>
            </a:r>
            <a:r>
              <a:rPr lang="en-US" sz="1200" kern="1200" dirty="0" err="1" smtClean="0">
                <a:solidFill>
                  <a:schemeClr val="tx1"/>
                </a:solidFill>
                <a:latin typeface="+mn-lt"/>
                <a:ea typeface="ＭＳ Ｐゴシック" pitchFamily="1" charset="-128"/>
                <a:cs typeface="+mn-cs"/>
              </a:rPr>
              <a:t>amygdala</a:t>
            </a:r>
            <a:r>
              <a:rPr lang="en-US" sz="1200" kern="1200" dirty="0" smtClean="0">
                <a:solidFill>
                  <a:schemeClr val="tx1"/>
                </a:solidFill>
                <a:latin typeface="+mn-lt"/>
                <a:ea typeface="ＭＳ Ｐゴシック" pitchFamily="1" charset="-128"/>
                <a:cs typeface="+mn-cs"/>
              </a:rPr>
              <a:t>—associates fear with certain situations</a:t>
            </a:r>
          </a:p>
          <a:p>
            <a:pPr lvl="0">
              <a:buFont typeface="Arial" pitchFamily="34" charset="0"/>
              <a:buChar char="•"/>
            </a:pPr>
            <a:r>
              <a:rPr lang="en-US" sz="1200" kern="1200" dirty="0" smtClean="0">
                <a:solidFill>
                  <a:schemeClr val="tx1"/>
                </a:solidFill>
                <a:latin typeface="+mn-lt"/>
                <a:ea typeface="ＭＳ Ｐゴシック" pitchFamily="1" charset="-128"/>
                <a:cs typeface="+mn-cs"/>
              </a:rPr>
              <a:t>Some people with phobias have intense fears of specific objects or situations that disrupt their ability to cope</a:t>
            </a:r>
          </a:p>
          <a:p>
            <a:pPr lvl="0">
              <a:buFont typeface="Arial" pitchFamily="34" charset="0"/>
              <a:buChar char="•"/>
            </a:pPr>
            <a:r>
              <a:rPr lang="en-US" sz="1200" kern="1200" dirty="0" smtClean="0">
                <a:solidFill>
                  <a:schemeClr val="tx1"/>
                </a:solidFill>
                <a:latin typeface="+mn-lt"/>
                <a:ea typeface="ＭＳ Ｐゴシック" pitchFamily="1" charset="-128"/>
                <a:cs typeface="+mn-cs"/>
              </a:rPr>
              <a:t>Experience and our genes helps to shape our fearlessness or fearfulness</a:t>
            </a:r>
          </a:p>
          <a:p>
            <a:pPr lvl="1">
              <a:buFont typeface="Arial" pitchFamily="34" charset="0"/>
              <a:buChar char="•"/>
            </a:pPr>
            <a:r>
              <a:rPr lang="en-US" sz="1200" kern="1200" dirty="0" smtClean="0">
                <a:solidFill>
                  <a:schemeClr val="tx1"/>
                </a:solidFill>
                <a:latin typeface="+mn-lt"/>
                <a:ea typeface="ＭＳ Ｐゴシック" pitchFamily="1" charset="-128"/>
                <a:cs typeface="+mn-cs"/>
              </a:rPr>
              <a:t>Scientists have isolated a gene that influences the </a:t>
            </a:r>
            <a:r>
              <a:rPr lang="en-US" sz="1200" kern="1200" dirty="0" err="1" smtClean="0">
                <a:solidFill>
                  <a:schemeClr val="tx1"/>
                </a:solidFill>
                <a:latin typeface="+mn-lt"/>
                <a:ea typeface="ＭＳ Ｐゴシック" pitchFamily="1" charset="-128"/>
                <a:cs typeface="+mn-cs"/>
              </a:rPr>
              <a:t>amygdala’s</a:t>
            </a:r>
            <a:r>
              <a:rPr lang="en-US" sz="1200" kern="1200" dirty="0" smtClean="0">
                <a:solidFill>
                  <a:schemeClr val="tx1"/>
                </a:solidFill>
                <a:latin typeface="+mn-lt"/>
                <a:ea typeface="ＭＳ Ｐゴシック" pitchFamily="1" charset="-128"/>
                <a:cs typeface="+mn-cs"/>
              </a:rPr>
              <a:t> response to frightening situations.  People with a short version of this gene have less of a protein that speeds the reuptake of the neurotransmitter serotonin</a:t>
            </a: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u="sng" kern="1200" dirty="0" smtClean="0">
                <a:solidFill>
                  <a:schemeClr val="tx1"/>
                </a:solidFill>
                <a:latin typeface="+mn-lt"/>
                <a:ea typeface="ＭＳ Ｐゴシック" pitchFamily="1" charset="-128"/>
                <a:cs typeface="+mn-cs"/>
              </a:rPr>
              <a:t>Anger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Anger is a short madness that carries the mind away and can be many times more hurtful than the injury that caused it</a:t>
            </a:r>
          </a:p>
          <a:p>
            <a:pPr lvl="0">
              <a:buFont typeface="Arial" pitchFamily="34" charset="0"/>
              <a:buChar char="•"/>
            </a:pPr>
            <a:r>
              <a:rPr lang="en-US" sz="1200" kern="1200" dirty="0" smtClean="0">
                <a:solidFill>
                  <a:schemeClr val="tx1"/>
                </a:solidFill>
                <a:latin typeface="+mn-lt"/>
                <a:ea typeface="ＭＳ Ｐゴシック" pitchFamily="1" charset="-128"/>
                <a:cs typeface="+mn-cs"/>
              </a:rPr>
              <a:t>Sometimes anger is a response to a friend or loved ones harmful mistakes or words</a:t>
            </a:r>
          </a:p>
          <a:p>
            <a:pPr lvl="0">
              <a:buFont typeface="Arial" pitchFamily="34" charset="0"/>
              <a:buChar char="•"/>
            </a:pPr>
            <a:r>
              <a:rPr lang="en-US" sz="1200" kern="1200" dirty="0" smtClean="0">
                <a:solidFill>
                  <a:schemeClr val="tx1"/>
                </a:solidFill>
                <a:latin typeface="+mn-lt"/>
                <a:ea typeface="ＭＳ Ｐゴシック" pitchFamily="1" charset="-128"/>
                <a:cs typeface="+mn-cs"/>
              </a:rPr>
              <a:t>Simple acts like a dead cell phone, traffic jam, aches and pains can cause anger</a:t>
            </a:r>
          </a:p>
          <a:p>
            <a:pPr lvl="0">
              <a:buFont typeface="Arial" pitchFamily="34" charset="0"/>
              <a:buChar char="•"/>
            </a:pPr>
            <a:r>
              <a:rPr lang="en-US" sz="1200" kern="1200" dirty="0" smtClean="0">
                <a:solidFill>
                  <a:schemeClr val="tx1"/>
                </a:solidFill>
                <a:latin typeface="+mn-lt"/>
                <a:ea typeface="ＭＳ Ｐゴシック" pitchFamily="1" charset="-128"/>
                <a:cs typeface="+mn-cs"/>
              </a:rPr>
              <a:t>Chronic hostility is linked to heart disease</a:t>
            </a:r>
          </a:p>
          <a:p>
            <a:pPr lvl="0">
              <a:buFont typeface="Arial" pitchFamily="34" charset="0"/>
              <a:buChar char="•"/>
            </a:pPr>
            <a:r>
              <a:rPr lang="en-US" sz="1200" kern="1200" dirty="0" smtClean="0">
                <a:solidFill>
                  <a:schemeClr val="tx1"/>
                </a:solidFill>
                <a:latin typeface="+mn-lt"/>
                <a:ea typeface="ＭＳ Ｐゴシック" pitchFamily="1" charset="-128"/>
                <a:cs typeface="+mn-cs"/>
              </a:rPr>
              <a:t>How do we respond to anger?</a:t>
            </a:r>
          </a:p>
          <a:p>
            <a:pPr lvl="1">
              <a:buFont typeface="Arial" pitchFamily="34" charset="0"/>
              <a:buChar char="•"/>
            </a:pPr>
            <a:r>
              <a:rPr lang="en-US" sz="1200" kern="1200" dirty="0" smtClean="0">
                <a:solidFill>
                  <a:schemeClr val="tx1"/>
                </a:solidFill>
                <a:latin typeface="+mn-lt"/>
                <a:ea typeface="ＭＳ Ｐゴシック" pitchFamily="1" charset="-128"/>
                <a:cs typeface="+mn-cs"/>
              </a:rPr>
              <a:t>Boys: walk it off or work it off at the gym</a:t>
            </a:r>
          </a:p>
          <a:p>
            <a:pPr lvl="1">
              <a:buFont typeface="Arial" pitchFamily="34" charset="0"/>
              <a:buChar char="•"/>
            </a:pPr>
            <a:r>
              <a:rPr lang="en-US" sz="1200" kern="1200" dirty="0" smtClean="0">
                <a:solidFill>
                  <a:schemeClr val="tx1"/>
                </a:solidFill>
                <a:latin typeface="+mn-lt"/>
                <a:ea typeface="ＭＳ Ｐゴシック" pitchFamily="1" charset="-128"/>
                <a:cs typeface="+mn-cs"/>
              </a:rPr>
              <a:t>Girls: talking with a friend, listening to music or writing</a:t>
            </a:r>
          </a:p>
          <a:p>
            <a:pPr lvl="0">
              <a:buFont typeface="Arial" pitchFamily="34" charset="0"/>
              <a:buChar char="•"/>
            </a:pPr>
            <a:r>
              <a:rPr lang="en-US" sz="1200" kern="1200" dirty="0" smtClean="0">
                <a:solidFill>
                  <a:schemeClr val="tx1"/>
                </a:solidFill>
                <a:latin typeface="+mn-lt"/>
                <a:ea typeface="ＭＳ Ｐゴシック" pitchFamily="1" charset="-128"/>
                <a:cs typeface="+mn-cs"/>
              </a:rPr>
              <a:t>Releasing hostile feelings in a healthy way instead of internalizing them can better for the body and </a:t>
            </a:r>
            <a:r>
              <a:rPr lang="en-US" sz="1200" kern="1200" dirty="0" err="1" smtClean="0">
                <a:solidFill>
                  <a:schemeClr val="tx1"/>
                </a:solidFill>
                <a:latin typeface="+mn-lt"/>
                <a:ea typeface="ＭＳ Ｐゴシック" pitchFamily="1" charset="-128"/>
                <a:cs typeface="+mn-cs"/>
              </a:rPr>
              <a:t>mind</a:t>
            </a:r>
            <a:r>
              <a:rPr lang="en-US" sz="1200" kern="1200" dirty="0" err="1" smtClean="0">
                <a:solidFill>
                  <a:schemeClr val="tx1"/>
                </a:solidFill>
                <a:latin typeface="+mn-lt"/>
                <a:ea typeface="ＭＳ Ｐゴシック" pitchFamily="1" charset="-128"/>
                <a:cs typeface="+mn-cs"/>
                <a:sym typeface="Wingdings"/>
              </a:rPr>
              <a:t></a:t>
            </a:r>
            <a:r>
              <a:rPr lang="en-US" sz="1200" kern="1200" dirty="0" err="1" smtClean="0">
                <a:solidFill>
                  <a:schemeClr val="tx1"/>
                </a:solidFill>
                <a:latin typeface="+mn-lt"/>
                <a:ea typeface="ＭＳ Ｐゴシック" pitchFamily="1" charset="-128"/>
                <a:cs typeface="+mn-cs"/>
              </a:rPr>
              <a:t>primarily</a:t>
            </a:r>
            <a:r>
              <a:rPr lang="en-US" sz="1200" kern="1200" dirty="0" smtClean="0">
                <a:solidFill>
                  <a:schemeClr val="tx1"/>
                </a:solidFill>
                <a:latin typeface="+mn-lt"/>
                <a:ea typeface="ＭＳ Ｐゴシック" pitchFamily="1" charset="-128"/>
                <a:cs typeface="+mn-cs"/>
              </a:rPr>
              <a:t> a suggestion for Western cultures where individuals can express themselves more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By doing so, we can experience an emotional release (</a:t>
            </a:r>
            <a:r>
              <a:rPr lang="en-US" sz="1200" b="1" kern="1200" dirty="0" smtClean="0">
                <a:solidFill>
                  <a:schemeClr val="tx1"/>
                </a:solidFill>
                <a:latin typeface="+mn-lt"/>
                <a:ea typeface="ＭＳ Ｐゴシック" pitchFamily="1" charset="-128"/>
                <a:cs typeface="+mn-cs"/>
              </a:rPr>
              <a:t>catharsis)</a:t>
            </a:r>
            <a:r>
              <a:rPr lang="en-US" sz="1200" kern="1200" dirty="0" smtClean="0">
                <a:solidFill>
                  <a:schemeClr val="tx1"/>
                </a:solidFill>
                <a:latin typeface="+mn-lt"/>
                <a:ea typeface="ＭＳ Ｐゴシック" pitchFamily="1" charset="-128"/>
                <a:cs typeface="+mn-cs"/>
              </a:rPr>
              <a:t>.  The catharsis hypothesis maintains that “releasing” aggressive energy (through action or fantasy) relieves aggressive urges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A cooling-off period, along with engaging in behaviors that promote positive emotions will help people feel less angry in the long run</a:t>
            </a:r>
          </a:p>
          <a:p>
            <a:pPr lvl="1">
              <a:buFont typeface="Arial" pitchFamily="34" charset="0"/>
              <a:buChar char="•"/>
            </a:pPr>
            <a:r>
              <a:rPr lang="en-US" sz="1200" kern="1200" dirty="0" smtClean="0">
                <a:solidFill>
                  <a:schemeClr val="tx1"/>
                </a:solidFill>
                <a:latin typeface="+mn-lt"/>
                <a:ea typeface="ＭＳ Ｐゴシック" pitchFamily="1" charset="-128"/>
                <a:cs typeface="+mn-cs"/>
              </a:rPr>
              <a:t>Expressing anger can be temporarily calming if it does not leave us feeling guilty or anxious</a:t>
            </a:r>
          </a:p>
          <a:p>
            <a:pPr lvl="1">
              <a:buFont typeface="Arial" pitchFamily="34" charset="0"/>
              <a:buChar char="•"/>
            </a:pPr>
            <a:r>
              <a:rPr lang="en-US" sz="1200" kern="1200" dirty="0" smtClean="0">
                <a:solidFill>
                  <a:schemeClr val="tx1"/>
                </a:solidFill>
                <a:latin typeface="+mn-lt"/>
                <a:ea typeface="ＭＳ Ｐゴシック" pitchFamily="1" charset="-128"/>
                <a:cs typeface="+mn-cs"/>
              </a:rPr>
              <a:t>Sometimes expressing anger can lead to more anger and exhibit more hostility than a person had been feeling prior to releasing anger</a:t>
            </a:r>
          </a:p>
          <a:p>
            <a:pPr lvl="1">
              <a:buFont typeface="Arial" pitchFamily="34" charset="0"/>
              <a:buChar char="•"/>
            </a:pPr>
            <a:r>
              <a:rPr lang="en-US" sz="1200" kern="1200" dirty="0" smtClean="0">
                <a:solidFill>
                  <a:schemeClr val="tx1"/>
                </a:solidFill>
                <a:latin typeface="+mn-lt"/>
                <a:ea typeface="ＭＳ Ｐゴシック" pitchFamily="1" charset="-128"/>
                <a:cs typeface="+mn-cs"/>
              </a:rPr>
              <a:t>Brad Bushman (2002): “Venting to reduce anger is like using gasoline to put out a fire”</a:t>
            </a:r>
          </a:p>
          <a:p>
            <a:pPr lvl="0">
              <a:buFont typeface="Arial" pitchFamily="34" charset="0"/>
              <a:buChar char="•"/>
            </a:pPr>
            <a:r>
              <a:rPr lang="en-US" sz="1200" kern="1200" dirty="0" smtClean="0">
                <a:solidFill>
                  <a:schemeClr val="tx1"/>
                </a:solidFill>
                <a:latin typeface="+mn-lt"/>
                <a:ea typeface="ＭＳ Ｐゴシック" pitchFamily="1" charset="-128"/>
                <a:cs typeface="+mn-cs"/>
              </a:rPr>
              <a:t>Anger primes prejudice</a:t>
            </a:r>
          </a:p>
          <a:p>
            <a:pPr lvl="1">
              <a:buFont typeface="Arial" pitchFamily="34" charset="0"/>
              <a:buChar char="•"/>
            </a:pPr>
            <a:r>
              <a:rPr lang="en-US" sz="1200" kern="1200" dirty="0" smtClean="0">
                <a:solidFill>
                  <a:schemeClr val="tx1"/>
                </a:solidFill>
                <a:latin typeface="+mn-lt"/>
                <a:ea typeface="ＭＳ Ｐゴシック" pitchFamily="1" charset="-128"/>
                <a:cs typeface="+mn-cs"/>
              </a:rPr>
              <a:t>After 9/11, Americans who responded with anger more than fear displayed intolerance for immigrants and Muslims</a:t>
            </a:r>
          </a:p>
          <a:p>
            <a:pPr lvl="0">
              <a:buFont typeface="Arial" pitchFamily="34" charset="0"/>
              <a:buChar char="•"/>
            </a:pPr>
            <a:r>
              <a:rPr lang="en-US" sz="1200" kern="1200" dirty="0" smtClean="0">
                <a:solidFill>
                  <a:schemeClr val="tx1"/>
                </a:solidFill>
                <a:latin typeface="+mn-lt"/>
                <a:ea typeface="ＭＳ Ｐゴシック" pitchFamily="1" charset="-128"/>
                <a:cs typeface="+mn-cs"/>
              </a:rPr>
              <a:t>Best way to handle our anger?</a:t>
            </a:r>
          </a:p>
          <a:p>
            <a:pPr lvl="1">
              <a:buFont typeface="Arial" pitchFamily="34" charset="0"/>
              <a:buChar char="•"/>
            </a:pPr>
            <a:r>
              <a:rPr lang="en-US" sz="1200" kern="1200" dirty="0" smtClean="0">
                <a:solidFill>
                  <a:schemeClr val="tx1"/>
                </a:solidFill>
                <a:latin typeface="+mn-lt"/>
                <a:ea typeface="ＭＳ Ｐゴシック" pitchFamily="1" charset="-128"/>
                <a:cs typeface="+mn-cs"/>
              </a:rPr>
              <a:t>1. Wait (cooling off period)</a:t>
            </a:r>
          </a:p>
          <a:p>
            <a:pPr lvl="1">
              <a:buFont typeface="Arial" pitchFamily="34" charset="0"/>
              <a:buChar char="•"/>
            </a:pPr>
            <a:r>
              <a:rPr lang="en-US" sz="1200" kern="1200" dirty="0" smtClean="0">
                <a:solidFill>
                  <a:schemeClr val="tx1"/>
                </a:solidFill>
                <a:latin typeface="+mn-lt"/>
                <a:ea typeface="ＭＳ Ｐゴシック" pitchFamily="1" charset="-128"/>
                <a:cs typeface="+mn-cs"/>
              </a:rPr>
              <a:t>2. Deal with anger in a way that involves neither being chronically angry over every little annoyance, nor sulking and rehearsing your grievances</a:t>
            </a:r>
          </a:p>
          <a:p>
            <a:pPr lvl="2">
              <a:buFont typeface="Arial" pitchFamily="34" charset="0"/>
              <a:buChar char="•"/>
            </a:pPr>
            <a:r>
              <a:rPr lang="en-US" sz="1200" kern="1200" dirty="0" smtClean="0">
                <a:solidFill>
                  <a:schemeClr val="tx1"/>
                </a:solidFill>
                <a:latin typeface="+mn-lt"/>
                <a:ea typeface="ＭＳ Ｐゴシック" pitchFamily="1" charset="-128"/>
                <a:cs typeface="+mn-cs"/>
              </a:rPr>
              <a:t>Exercising, playing an instrument, talking with a friend</a:t>
            </a:r>
          </a:p>
          <a:p>
            <a:pPr lvl="2">
              <a:buFont typeface="Arial" pitchFamily="34" charset="0"/>
              <a:buChar char="•"/>
            </a:pPr>
            <a:r>
              <a:rPr lang="en-US" sz="1200" kern="1200" dirty="0" smtClean="0">
                <a:solidFill>
                  <a:schemeClr val="tx1"/>
                </a:solidFill>
                <a:latin typeface="+mn-lt"/>
                <a:ea typeface="ＭＳ Ｐゴシック" pitchFamily="1" charset="-128"/>
                <a:cs typeface="+mn-cs"/>
              </a:rPr>
              <a:t>Civility means not only keeping silent about trivial (minor) irritations but also communicating important ones clearly and assertively</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sng" kern="1200" dirty="0" smtClean="0">
                <a:solidFill>
                  <a:schemeClr val="tx1"/>
                </a:solidFill>
                <a:latin typeface="+mn-lt"/>
                <a:ea typeface="ＭＳ Ｐゴシック" pitchFamily="1" charset="-128"/>
                <a:cs typeface="+mn-cs"/>
              </a:rPr>
              <a:t>Happiness</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People who are happy perceive the world to be safer, feel more confident, make decisions more easily, rate job applicants more favorably, are more cooperative and tolerant, and live healthier more energetic, satisfied lives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Positive emotions fuel upward spirals in your future, your relationships and your hopes</a:t>
            </a:r>
          </a:p>
          <a:p>
            <a:pPr lvl="0">
              <a:buFont typeface="Arial" pitchFamily="34" charset="0"/>
              <a:buNone/>
            </a:pPr>
            <a:endParaRPr lang="en-US" sz="1200" kern="1200" dirty="0" smtClean="0">
              <a:solidFill>
                <a:schemeClr val="tx1"/>
              </a:solidFill>
              <a:latin typeface="+mn-lt"/>
              <a:ea typeface="ＭＳ Ｐゴシック" pitchFamily="1" charset="-128"/>
              <a:cs typeface="+mn-cs"/>
            </a:endParaRPr>
          </a:p>
          <a:p>
            <a:pPr lvl="0"/>
            <a:r>
              <a:rPr lang="en-US" sz="1200" b="1" kern="1200" dirty="0" smtClean="0">
                <a:solidFill>
                  <a:schemeClr val="tx1"/>
                </a:solidFill>
                <a:latin typeface="+mn-lt"/>
                <a:ea typeface="ＭＳ Ｐゴシック" pitchFamily="1" charset="-128"/>
                <a:cs typeface="+mn-cs"/>
              </a:rPr>
              <a:t>Human faces video with John </a:t>
            </a:r>
            <a:r>
              <a:rPr lang="en-US" sz="1200" b="1" kern="1200" dirty="0" err="1" smtClean="0">
                <a:solidFill>
                  <a:schemeClr val="tx1"/>
                </a:solidFill>
                <a:latin typeface="+mn-lt"/>
                <a:ea typeface="ＭＳ Ｐゴシック" pitchFamily="1" charset="-128"/>
                <a:cs typeface="+mn-cs"/>
              </a:rPr>
              <a:t>Cleese</a:t>
            </a:r>
            <a:r>
              <a:rPr lang="en-US" sz="1200" kern="1200" dirty="0" smtClean="0">
                <a:solidFill>
                  <a:schemeClr val="tx1"/>
                </a:solidFill>
                <a:latin typeface="+mn-lt"/>
                <a:ea typeface="ＭＳ Ｐゴシック" pitchFamily="1" charset="-128"/>
                <a:cs typeface="+mn-cs"/>
              </a:rPr>
              <a:t>—women who smiled happily (rather than a fake smile) in their 1950s yearbook photo were more likely to be married and happy in their middle age</a:t>
            </a:r>
          </a:p>
          <a:p>
            <a:pPr lvl="0"/>
            <a:r>
              <a:rPr lang="en-US" sz="1200" b="1" kern="1200" dirty="0" smtClean="0">
                <a:solidFill>
                  <a:schemeClr val="tx1"/>
                </a:solidFill>
                <a:latin typeface="+mn-lt"/>
                <a:ea typeface="ＭＳ Ｐゴシック" pitchFamily="1" charset="-128"/>
                <a:cs typeface="+mn-cs"/>
              </a:rPr>
              <a:t>DEMO</a:t>
            </a:r>
            <a:r>
              <a:rPr lang="en-US" sz="1200" kern="1200" dirty="0" smtClean="0">
                <a:solidFill>
                  <a:schemeClr val="tx1"/>
                </a:solidFill>
                <a:latin typeface="+mn-lt"/>
                <a:ea typeface="ＭＳ Ｐゴシック" pitchFamily="1" charset="-128"/>
                <a:cs typeface="+mn-cs"/>
              </a:rPr>
              <a:t>:</a:t>
            </a:r>
            <a:r>
              <a:rPr lang="en-US" sz="1200" b="1" kern="1200" dirty="0" smtClean="0">
                <a:solidFill>
                  <a:schemeClr val="tx1"/>
                </a:solidFill>
                <a:latin typeface="+mn-lt"/>
                <a:ea typeface="ＭＳ Ｐゴシック" pitchFamily="1" charset="-128"/>
                <a:cs typeface="+mn-cs"/>
              </a:rPr>
              <a:t>  Make a list of the top 10 things that make you happy on a piece of paper.  Categorize the list into material and non-material items.  Create a class list of the individual responses to see which category is larger.</a:t>
            </a:r>
            <a:endParaRPr lang="en-US" sz="1200" kern="1200" dirty="0" smtClean="0">
              <a:solidFill>
                <a:schemeClr val="tx1"/>
              </a:solidFill>
              <a:latin typeface="+mn-lt"/>
              <a:ea typeface="ＭＳ Ｐゴシック" pitchFamily="1" charset="-128"/>
              <a:cs typeface="+mn-cs"/>
            </a:endParaRPr>
          </a:p>
          <a:p>
            <a:r>
              <a:rPr lang="en-US" sz="1200" kern="1200" dirty="0" smtClean="0">
                <a:solidFill>
                  <a:schemeClr val="tx1"/>
                </a:solidFill>
                <a:latin typeface="+mn-lt"/>
                <a:ea typeface="ＭＳ Ｐゴシック" pitchFamily="1" charset="-128"/>
                <a:cs typeface="+mn-cs"/>
              </a:rPr>
              <a:t> </a:t>
            </a:r>
          </a:p>
          <a:p>
            <a:r>
              <a:rPr lang="en-US" sz="1200" u="sng" kern="1200" dirty="0" smtClean="0">
                <a:solidFill>
                  <a:schemeClr val="tx1"/>
                </a:solidFill>
                <a:latin typeface="+mn-lt"/>
                <a:ea typeface="ＭＳ Ｐゴシック" pitchFamily="1" charset="-128"/>
                <a:cs typeface="+mn-cs"/>
              </a:rPr>
              <a:t>Feel-</a:t>
            </a:r>
            <a:r>
              <a:rPr lang="en-US" sz="1200" u="sng" kern="1200" dirty="0" err="1" smtClean="0">
                <a:solidFill>
                  <a:schemeClr val="tx1"/>
                </a:solidFill>
                <a:latin typeface="+mn-lt"/>
                <a:ea typeface="ＭＳ Ｐゴシック" pitchFamily="1" charset="-128"/>
                <a:cs typeface="+mn-cs"/>
              </a:rPr>
              <a:t>good,do</a:t>
            </a:r>
            <a:r>
              <a:rPr lang="en-US" sz="1200" u="sng" kern="1200" dirty="0" smtClean="0">
                <a:solidFill>
                  <a:schemeClr val="tx1"/>
                </a:solidFill>
                <a:latin typeface="+mn-lt"/>
                <a:ea typeface="ＭＳ Ｐゴシック" pitchFamily="1" charset="-128"/>
                <a:cs typeface="+mn-cs"/>
              </a:rPr>
              <a:t> good phenomenon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When we feel happy, we more often help others (someone drop’s their papers or money on the ground, it feels good to help them out)</a:t>
            </a:r>
          </a:p>
          <a:p>
            <a:pPr lvl="1">
              <a:buFont typeface="Arial" pitchFamily="34" charset="0"/>
              <a:buChar char="•"/>
            </a:pPr>
            <a:r>
              <a:rPr lang="en-US" sz="1200" kern="1200" dirty="0" smtClean="0">
                <a:solidFill>
                  <a:schemeClr val="tx1"/>
                </a:solidFill>
                <a:latin typeface="+mn-lt"/>
                <a:ea typeface="ＭＳ Ｐゴシック" pitchFamily="1" charset="-128"/>
                <a:cs typeface="+mn-cs"/>
              </a:rPr>
              <a:t>Daily “random act of kindness”</a:t>
            </a:r>
          </a:p>
          <a:p>
            <a:pPr lvl="0">
              <a:buFont typeface="Arial" pitchFamily="34" charset="0"/>
              <a:buChar char="•"/>
            </a:pPr>
            <a:r>
              <a:rPr lang="en-US" sz="1200" kern="1200" dirty="0" smtClean="0">
                <a:solidFill>
                  <a:schemeClr val="tx1"/>
                </a:solidFill>
                <a:latin typeface="+mn-lt"/>
                <a:ea typeface="ＭＳ Ｐゴシック" pitchFamily="1" charset="-128"/>
                <a:cs typeface="+mn-cs"/>
              </a:rPr>
              <a:t>Research often has been more focused on negative emotions than positive ones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Can make our lives miserable if we focus on the negatives often seeking therapeutic help</a:t>
            </a:r>
          </a:p>
          <a:p>
            <a:pPr lvl="1">
              <a:buFont typeface="Arial" pitchFamily="34" charset="0"/>
              <a:buNone/>
            </a:pPr>
            <a:endParaRPr lang="en-US" sz="1200" kern="1200" dirty="0" smtClean="0">
              <a:solidFill>
                <a:schemeClr val="tx1"/>
              </a:solidFill>
              <a:latin typeface="+mn-lt"/>
              <a:ea typeface="ＭＳ Ｐゴシック" pitchFamily="1" charset="-128"/>
              <a:cs typeface="+mn-cs"/>
            </a:endParaRPr>
          </a:p>
          <a:p>
            <a:r>
              <a:rPr lang="en-US" sz="1200" u="sng" kern="1200" dirty="0" smtClean="0">
                <a:solidFill>
                  <a:schemeClr val="tx1"/>
                </a:solidFill>
                <a:latin typeface="+mn-lt"/>
                <a:ea typeface="ＭＳ Ｐゴシック" pitchFamily="1" charset="-128"/>
                <a:cs typeface="+mn-cs"/>
              </a:rPr>
              <a:t>Subjective Well-Being</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Assessed as either feelings of happiness (high ratio of positive to negative feelings) or as a sense of satisfaction with life</a:t>
            </a:r>
          </a:p>
          <a:p>
            <a:pPr lvl="1">
              <a:buFont typeface="Arial" pitchFamily="34" charset="0"/>
              <a:buChar char="•"/>
            </a:pPr>
            <a:r>
              <a:rPr lang="en-US" sz="1200" kern="1200" dirty="0" smtClean="0">
                <a:solidFill>
                  <a:schemeClr val="tx1"/>
                </a:solidFill>
                <a:latin typeface="+mn-lt"/>
                <a:ea typeface="ＭＳ Ｐゴシック" pitchFamily="1" charset="-128"/>
                <a:cs typeface="+mn-cs"/>
              </a:rPr>
              <a:t>“Positive Psychology” is on the rise</a:t>
            </a: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Short Life of Emotional Ups and Downs</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David Watson (2000) and Daniel </a:t>
            </a:r>
            <a:r>
              <a:rPr lang="en-US" sz="1200" kern="1200" dirty="0" err="1" smtClean="0">
                <a:solidFill>
                  <a:schemeClr val="tx1"/>
                </a:solidFill>
                <a:latin typeface="+mn-lt"/>
                <a:ea typeface="ＭＳ Ｐゴシック" pitchFamily="1" charset="-128"/>
                <a:cs typeface="+mn-cs"/>
              </a:rPr>
              <a:t>Kahneman</a:t>
            </a:r>
            <a:r>
              <a:rPr lang="en-US" sz="1200" kern="1200" dirty="0" smtClean="0">
                <a:solidFill>
                  <a:schemeClr val="tx1"/>
                </a:solidFill>
                <a:latin typeface="+mn-lt"/>
                <a:ea typeface="ＭＳ Ｐゴシック" pitchFamily="1" charset="-128"/>
                <a:cs typeface="+mn-cs"/>
              </a:rPr>
              <a:t> discovered that positive emotion rises over the early to middle part of most days (see chart)</a:t>
            </a:r>
          </a:p>
          <a:p>
            <a:pPr lvl="1">
              <a:buFont typeface="Arial" pitchFamily="34" charset="0"/>
              <a:buChar char="•"/>
            </a:pPr>
            <a:r>
              <a:rPr lang="en-US" sz="1200" kern="1200" dirty="0" smtClean="0">
                <a:solidFill>
                  <a:schemeClr val="tx1"/>
                </a:solidFill>
                <a:latin typeface="+mn-lt"/>
                <a:ea typeface="ＭＳ Ｐゴシック" pitchFamily="1" charset="-128"/>
                <a:cs typeface="+mn-cs"/>
              </a:rPr>
              <a:t>Stressful events (argument, sick child, car problem) trigger bad moods</a:t>
            </a:r>
          </a:p>
          <a:p>
            <a:pPr lvl="1">
              <a:buFont typeface="Arial" pitchFamily="34" charset="0"/>
              <a:buChar char="•"/>
            </a:pPr>
            <a:r>
              <a:rPr lang="en-US" sz="1200" kern="1200" dirty="0" smtClean="0">
                <a:solidFill>
                  <a:schemeClr val="tx1"/>
                </a:solidFill>
                <a:latin typeface="+mn-lt"/>
                <a:ea typeface="ＭＳ Ｐゴシック" pitchFamily="1" charset="-128"/>
                <a:cs typeface="+mn-cs"/>
              </a:rPr>
              <a:t>But, people tend to rebound from bad days to better than usual good days the following day</a:t>
            </a:r>
          </a:p>
          <a:p>
            <a:pPr lvl="0">
              <a:buFont typeface="Arial" pitchFamily="34" charset="0"/>
              <a:buChar char="•"/>
            </a:pPr>
            <a:r>
              <a:rPr lang="en-US" sz="1200" kern="1200" dirty="0" smtClean="0">
                <a:solidFill>
                  <a:schemeClr val="tx1"/>
                </a:solidFill>
                <a:latin typeface="+mn-lt"/>
                <a:ea typeface="ＭＳ Ｐゴシック" pitchFamily="1" charset="-128"/>
                <a:cs typeface="+mn-cs"/>
              </a:rPr>
              <a:t>Emotional ups and downs tend to balance</a:t>
            </a:r>
          </a:p>
          <a:p>
            <a:pPr lvl="0">
              <a:buFont typeface="Arial" pitchFamily="34" charset="0"/>
              <a:buChar char="•"/>
            </a:pPr>
            <a:r>
              <a:rPr lang="en-US" sz="1200" kern="1200" dirty="0" smtClean="0">
                <a:solidFill>
                  <a:schemeClr val="tx1"/>
                </a:solidFill>
                <a:latin typeface="+mn-lt"/>
                <a:ea typeface="ＭＳ Ｐゴシック" pitchFamily="1" charset="-128"/>
                <a:cs typeface="+mn-cs"/>
              </a:rPr>
              <a:t>Even struck by tragedy, paralysis or disease are not permanently depressing</a:t>
            </a:r>
          </a:p>
          <a:p>
            <a:pPr lvl="0">
              <a:buFont typeface="Arial" pitchFamily="34" charset="0"/>
              <a:buChar char="•"/>
            </a:pPr>
            <a:r>
              <a:rPr lang="en-US" sz="1200" kern="1200" dirty="0" smtClean="0">
                <a:solidFill>
                  <a:schemeClr val="tx1"/>
                </a:solidFill>
                <a:latin typeface="+mn-lt"/>
                <a:ea typeface="ＭＳ Ｐゴシック" pitchFamily="1" charset="-128"/>
                <a:cs typeface="+mn-cs"/>
              </a:rPr>
              <a:t>People often think that their lives would be deflated by a breakup in a romantic </a:t>
            </a:r>
            <a:r>
              <a:rPr lang="en-US" sz="1200" kern="1200" dirty="0" err="1" smtClean="0">
                <a:solidFill>
                  <a:schemeClr val="tx1"/>
                </a:solidFill>
                <a:latin typeface="+mn-lt"/>
                <a:ea typeface="ＭＳ Ｐゴシック" pitchFamily="1" charset="-128"/>
                <a:cs typeface="+mn-cs"/>
              </a:rPr>
              <a:t>relationship</a:t>
            </a:r>
            <a:r>
              <a:rPr lang="en-US" sz="1200" kern="1200" dirty="0" err="1" smtClean="0">
                <a:solidFill>
                  <a:schemeClr val="tx1"/>
                </a:solidFill>
                <a:latin typeface="+mn-lt"/>
                <a:ea typeface="ＭＳ Ｐゴシック" pitchFamily="1" charset="-128"/>
                <a:cs typeface="+mn-cs"/>
                <a:sym typeface="Wingdings"/>
              </a:rPr>
              <a:t></a:t>
            </a:r>
            <a:r>
              <a:rPr lang="en-US" sz="1200" kern="1200" dirty="0" err="1" smtClean="0">
                <a:solidFill>
                  <a:schemeClr val="tx1"/>
                </a:solidFill>
                <a:latin typeface="+mn-lt"/>
                <a:ea typeface="ＭＳ Ｐゴシック" pitchFamily="1" charset="-128"/>
                <a:cs typeface="+mn-cs"/>
              </a:rPr>
              <a:t>After</a:t>
            </a:r>
            <a:r>
              <a:rPr lang="en-US" sz="1200" kern="1200" dirty="0" smtClean="0">
                <a:solidFill>
                  <a:schemeClr val="tx1"/>
                </a:solidFill>
                <a:latin typeface="+mn-lt"/>
                <a:ea typeface="ＭＳ Ｐゴシック" pitchFamily="1" charset="-128"/>
                <a:cs typeface="+mn-cs"/>
              </a:rPr>
              <a:t> a recovery period, those who do suffer breakups are not noticeably less happy than those who don’t</a:t>
            </a:r>
          </a:p>
          <a:p>
            <a:pPr lvl="0">
              <a:buFont typeface="Arial" pitchFamily="34" charset="0"/>
              <a:buChar char="•"/>
            </a:pPr>
            <a:r>
              <a:rPr lang="en-US" sz="1200" kern="1200" dirty="0" smtClean="0">
                <a:solidFill>
                  <a:schemeClr val="tx1"/>
                </a:solidFill>
                <a:latin typeface="+mn-lt"/>
                <a:ea typeface="ＭＳ Ｐゴシック" pitchFamily="1" charset="-128"/>
                <a:cs typeface="+mn-cs"/>
              </a:rPr>
              <a:t>**We overestimate the duration of our emotions and underestimate our capacity to adapt</a:t>
            </a:r>
          </a:p>
          <a:p>
            <a:pPr lvl="0">
              <a:buFont typeface="Arial" pitchFamily="34" charset="0"/>
              <a:buChar char="•"/>
            </a:pPr>
            <a:r>
              <a:rPr lang="en-US" sz="1200" kern="1200" dirty="0" smtClean="0">
                <a:solidFill>
                  <a:schemeClr val="tx1"/>
                </a:solidFill>
                <a:latin typeface="+mn-lt"/>
                <a:ea typeface="ＭＳ Ｐゴシック" pitchFamily="1" charset="-128"/>
                <a:cs typeface="+mn-cs"/>
              </a:rPr>
              <a:t>Picture on slide: Anna Putt of South Midlands, England suffered a brainstem stroke which left her “locked-in”.  After months of therapy, she was able to “talk” by nodding letters, moving an electric wheelchair with her head and to use a computer by nodding while wearing spectacles that guide a cursor.</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Wealth &amp; Well-Being</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Most Americans in a survey would indicate that being “very well off” and being able to support a family are extremely important or essential to happiness</a:t>
            </a:r>
          </a:p>
          <a:p>
            <a:pPr lvl="0">
              <a:buFont typeface="Arial" pitchFamily="34" charset="0"/>
              <a:buChar char="•"/>
            </a:pPr>
            <a:r>
              <a:rPr lang="en-US" sz="1200" kern="1200" dirty="0" smtClean="0">
                <a:solidFill>
                  <a:schemeClr val="tx1"/>
                </a:solidFill>
                <a:latin typeface="+mn-lt"/>
                <a:ea typeface="ＭＳ Ｐゴシック" pitchFamily="1" charset="-128"/>
                <a:cs typeface="+mn-cs"/>
              </a:rPr>
              <a:t>Generally those with lots of money are typically happier than those who struggle to afford life’s basic needs and are less stressed by poverty and lack of control over their lives</a:t>
            </a:r>
          </a:p>
          <a:p>
            <a:pPr>
              <a:buFont typeface="Arial" pitchFamily="34" charset="0"/>
              <a:buChar char="•"/>
            </a:pP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Once one has enough money for comfort and security, continuing to pile up money does not increase happiness even more (</a:t>
            </a:r>
            <a:r>
              <a:rPr lang="en-US" sz="1200" u="sng" kern="1200" dirty="0" smtClean="0">
                <a:solidFill>
                  <a:schemeClr val="tx1"/>
                </a:solidFill>
                <a:latin typeface="+mn-lt"/>
                <a:ea typeface="ＭＳ Ｐゴシック" pitchFamily="1" charset="-128"/>
                <a:cs typeface="+mn-cs"/>
              </a:rPr>
              <a:t>diminishing returns</a:t>
            </a:r>
            <a:r>
              <a:rPr lang="en-US" sz="1200" kern="1200" dirty="0" smtClean="0">
                <a:solidFill>
                  <a:schemeClr val="tx1"/>
                </a:solidFill>
                <a:latin typeface="+mn-lt"/>
                <a:ea typeface="ＭＳ Ｐゴシック" pitchFamily="1" charset="-128"/>
                <a:cs typeface="+mn-cs"/>
              </a:rPr>
              <a:t>/diminishing marginal utility)</a:t>
            </a:r>
          </a:p>
          <a:p>
            <a:pPr lvl="1">
              <a:buFont typeface="Arial" pitchFamily="34" charset="0"/>
              <a:buChar char="•"/>
            </a:pPr>
            <a:r>
              <a:rPr lang="en-US" sz="1200" kern="1200" dirty="0" smtClean="0">
                <a:solidFill>
                  <a:schemeClr val="tx1"/>
                </a:solidFill>
                <a:latin typeface="+mn-lt"/>
                <a:ea typeface="ＭＳ Ｐゴシック" pitchFamily="1" charset="-128"/>
                <a:cs typeface="+mn-cs"/>
              </a:rPr>
              <a:t>Robert Cummins (2006) noted that the power of more money increases happiness in lower incomes, but diminishes as income rises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John </a:t>
            </a:r>
            <a:r>
              <a:rPr lang="en-US" sz="1200" kern="1200" dirty="0" err="1" smtClean="0">
                <a:solidFill>
                  <a:schemeClr val="tx1"/>
                </a:solidFill>
                <a:latin typeface="+mn-lt"/>
                <a:ea typeface="ＭＳ Ｐゴシック" pitchFamily="1" charset="-128"/>
                <a:cs typeface="+mn-cs"/>
              </a:rPr>
              <a:t>Cacioppo</a:t>
            </a:r>
            <a:r>
              <a:rPr lang="en-US" sz="1200" kern="1200" dirty="0" smtClean="0">
                <a:solidFill>
                  <a:schemeClr val="tx1"/>
                </a:solidFill>
                <a:latin typeface="+mn-lt"/>
                <a:ea typeface="ＭＳ Ｐゴシック" pitchFamily="1" charset="-128"/>
                <a:cs typeface="+mn-cs"/>
              </a:rPr>
              <a:t> (2008) notes that today’s happiness predicts tomorrow’s income better than today’s income predicts tomorrow’s happiness</a:t>
            </a:r>
          </a:p>
          <a:p>
            <a:endParaRPr lang="en-US" dirty="0" smtClean="0"/>
          </a:p>
          <a:p>
            <a:pPr>
              <a:buFont typeface="Arial" pitchFamily="34" charset="0"/>
              <a:buChar char="•"/>
            </a:pPr>
            <a:endParaRPr lang="en-US" sz="1200" kern="1200" dirty="0" smtClean="0">
              <a:solidFill>
                <a:schemeClr val="tx1"/>
              </a:solidFill>
              <a:latin typeface="+mn-lt"/>
              <a:ea typeface="ＭＳ Ｐゴシック" pitchFamily="1" charset="-128"/>
              <a:cs typeface="+mn-cs"/>
            </a:endParaRP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sng" kern="1200" dirty="0" smtClean="0">
                <a:solidFill>
                  <a:schemeClr val="tx1"/>
                </a:solidFill>
                <a:latin typeface="+mn-lt"/>
                <a:ea typeface="ＭＳ Ｐゴシック" pitchFamily="1" charset="-128"/>
                <a:cs typeface="+mn-cs"/>
              </a:rPr>
              <a:t>Does money buy happiness?</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The average American’s buying power (buying more cars, electronics) has more than tripled in the last 40 years, but their levels of happiness </a:t>
            </a:r>
          </a:p>
          <a:p>
            <a:pPr lvl="0">
              <a:buFont typeface="Arial" pitchFamily="34" charset="0"/>
              <a:buChar char="•"/>
            </a:pPr>
            <a:r>
              <a:rPr lang="en-US" sz="1200" kern="1200" dirty="0" smtClean="0">
                <a:solidFill>
                  <a:schemeClr val="tx1"/>
                </a:solidFill>
                <a:latin typeface="+mn-lt"/>
                <a:ea typeface="ＭＳ Ｐゴシック" pitchFamily="1" charset="-128"/>
                <a:cs typeface="+mn-cs"/>
              </a:rPr>
              <a:t>Those striving hardest for wealth tend to live with lower well-being</a:t>
            </a:r>
          </a:p>
          <a:p>
            <a:pPr lvl="1">
              <a:buFont typeface="Arial" pitchFamily="34" charset="0"/>
              <a:buChar char="•"/>
            </a:pPr>
            <a:r>
              <a:rPr lang="en-US" sz="1200" kern="1200" dirty="0" smtClean="0">
                <a:solidFill>
                  <a:schemeClr val="tx1"/>
                </a:solidFill>
                <a:latin typeface="+mn-lt"/>
                <a:ea typeface="ＭＳ Ｐゴシック" pitchFamily="1" charset="-128"/>
                <a:cs typeface="+mn-cs"/>
              </a:rPr>
              <a:t>Especially try for those seeking money to prove themselves, gain power or show off rather than support their families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Instead, those who strive for “intimacy, personal growth and contribution to the community” experience a higher quality of life and a greater psychological well being</a:t>
            </a:r>
          </a:p>
          <a:p>
            <a:pPr>
              <a:buFont typeface="Arial" pitchFamily="34" charset="0"/>
              <a:buNone/>
            </a:pP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Subjective well-being (happiness + satisfaction) rank Mexico and Puerto Rico at the top of the charts leaving wealthy Western nations towards the bottom</a:t>
            </a:r>
          </a:p>
          <a:p>
            <a:pPr lvl="1">
              <a:buFont typeface="Arial" pitchFamily="34" charset="0"/>
              <a:buChar char="•"/>
            </a:pPr>
            <a:r>
              <a:rPr lang="en-US" sz="1200" kern="1200" dirty="0" smtClean="0">
                <a:solidFill>
                  <a:schemeClr val="tx1"/>
                </a:solidFill>
                <a:latin typeface="+mn-lt"/>
                <a:ea typeface="ＭＳ Ｐゴシック" pitchFamily="1" charset="-128"/>
                <a:cs typeface="+mn-cs"/>
              </a:rPr>
              <a:t>We are paralyzed by having too many things to choose from for everything from grocery items to entertainment choices (spend more time wondering what they will buy and do instead of buying and doing)</a:t>
            </a:r>
          </a:p>
          <a:p>
            <a:pPr lvl="1">
              <a:buFont typeface="Arial" pitchFamily="34" charset="0"/>
              <a:buChar char="•"/>
            </a:pPr>
            <a:r>
              <a:rPr lang="en-US" sz="1200" kern="1200" dirty="0" smtClean="0">
                <a:solidFill>
                  <a:schemeClr val="tx1"/>
                </a:solidFill>
                <a:latin typeface="+mn-lt"/>
                <a:ea typeface="ＭＳ Ｐゴシック" pitchFamily="1" charset="-128"/>
                <a:cs typeface="+mn-cs"/>
              </a:rPr>
              <a:t>People in lower income nations report higher levels of happiness and feel less burdened by regret over not choosing the right thing to do or buy</a:t>
            </a:r>
          </a:p>
          <a:p>
            <a:pPr lvl="0">
              <a:buFont typeface="Arial" pitchFamily="34" charset="0"/>
              <a:buChar char="•"/>
            </a:pPr>
            <a:r>
              <a:rPr lang="en-US" sz="1200" kern="1200" dirty="0" smtClean="0">
                <a:solidFill>
                  <a:schemeClr val="tx1"/>
                </a:solidFill>
                <a:latin typeface="+mn-lt"/>
                <a:ea typeface="ＭＳ Ｐゴシック" pitchFamily="1" charset="-128"/>
                <a:cs typeface="+mn-cs"/>
              </a:rPr>
              <a:t>Politics: Should be more concerned about individuals’ well-being because of its value to its citizens and they will have positive spillover effects for the society as a whole” –see Sean’s article about Happiness</a:t>
            </a:r>
          </a:p>
          <a:p>
            <a:pPr lvl="0">
              <a:buFont typeface="Arial" pitchFamily="34" charset="0"/>
              <a:buChar char="•"/>
            </a:pPr>
            <a:r>
              <a:rPr lang="en-US" sz="1200" kern="1200" dirty="0" smtClean="0">
                <a:solidFill>
                  <a:schemeClr val="tx1"/>
                </a:solidFill>
                <a:latin typeface="+mn-lt"/>
                <a:ea typeface="ＭＳ Ｐゴシック" pitchFamily="1" charset="-128"/>
                <a:cs typeface="+mn-cs"/>
              </a:rPr>
              <a:t>Those who value love over money have a higher satisfaction of life</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3893FDC2-2918-4974-B6BC-8E949CA7D24B}"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u="sng" kern="1200" dirty="0" smtClean="0">
                <a:solidFill>
                  <a:schemeClr val="tx1"/>
                </a:solidFill>
                <a:latin typeface="+mn-lt"/>
                <a:ea typeface="ＭＳ Ｐゴシック" pitchFamily="1" charset="-128"/>
                <a:cs typeface="+mn-cs"/>
              </a:rPr>
              <a:t>Adaptation &amp; Comparison Phenomena</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Happiness and Prior Experience</a:t>
            </a:r>
          </a:p>
          <a:p>
            <a:pPr lvl="1">
              <a:buFont typeface="Arial" pitchFamily="34" charset="0"/>
              <a:buChar char="•"/>
            </a:pPr>
            <a:r>
              <a:rPr lang="en-US" sz="1200" b="1" kern="1200" dirty="0" smtClean="0">
                <a:solidFill>
                  <a:schemeClr val="tx1"/>
                </a:solidFill>
                <a:latin typeface="+mn-lt"/>
                <a:ea typeface="ＭＳ Ｐゴシック" pitchFamily="1" charset="-128"/>
                <a:cs typeface="+mn-cs"/>
              </a:rPr>
              <a:t>Adaptation-level phenomenon</a:t>
            </a:r>
            <a:r>
              <a:rPr lang="en-US" sz="1200" kern="1200" dirty="0" smtClean="0">
                <a:solidFill>
                  <a:schemeClr val="tx1"/>
                </a:solidFill>
                <a:latin typeface="+mn-lt"/>
                <a:ea typeface="ＭＳ Ｐゴシック" pitchFamily="1" charset="-128"/>
                <a:cs typeface="+mn-cs"/>
              </a:rPr>
              <a:t>: our tendency to judge various stimuli relative to those we have previously experienced</a:t>
            </a:r>
          </a:p>
          <a:p>
            <a:pPr lvl="2">
              <a:buFont typeface="Arial" pitchFamily="34" charset="0"/>
              <a:buChar char="•"/>
            </a:pPr>
            <a:r>
              <a:rPr lang="en-US" sz="1200" kern="1200" dirty="0" smtClean="0">
                <a:solidFill>
                  <a:schemeClr val="tx1"/>
                </a:solidFill>
                <a:latin typeface="+mn-lt"/>
                <a:ea typeface="ＭＳ Ｐゴシック" pitchFamily="1" charset="-128"/>
                <a:cs typeface="+mn-cs"/>
              </a:rPr>
              <a:t>Harry </a:t>
            </a:r>
            <a:r>
              <a:rPr lang="en-US" sz="1200" kern="1200" dirty="0" err="1" smtClean="0">
                <a:solidFill>
                  <a:schemeClr val="tx1"/>
                </a:solidFill>
                <a:latin typeface="+mn-lt"/>
                <a:ea typeface="ＭＳ Ｐゴシック" pitchFamily="1" charset="-128"/>
                <a:cs typeface="+mn-cs"/>
              </a:rPr>
              <a:t>Helson</a:t>
            </a:r>
            <a:r>
              <a:rPr lang="en-US" sz="1200" kern="1200" dirty="0" smtClean="0">
                <a:solidFill>
                  <a:schemeClr val="tx1"/>
                </a:solidFill>
                <a:latin typeface="+mn-lt"/>
                <a:ea typeface="ＭＳ Ｐゴシック" pitchFamily="1" charset="-128"/>
                <a:cs typeface="+mn-cs"/>
              </a:rPr>
              <a:t> explained we adjust our neutral levels—the points at which sounds seem neither loud nor soft, temperatures neither hot nor cold, events neither pleasant nor unpleasant—based on our experiences</a:t>
            </a:r>
          </a:p>
          <a:p>
            <a:pPr lvl="2">
              <a:buFont typeface="Arial" pitchFamily="34" charset="0"/>
              <a:buChar char="•"/>
            </a:pPr>
            <a:r>
              <a:rPr lang="en-US" sz="1200" kern="1200" dirty="0" smtClean="0">
                <a:solidFill>
                  <a:schemeClr val="tx1"/>
                </a:solidFill>
                <a:latin typeface="+mn-lt"/>
                <a:ea typeface="ＭＳ Ｐゴシック" pitchFamily="1" charset="-128"/>
                <a:cs typeface="+mn-cs"/>
              </a:rPr>
              <a:t>We then notice and react to variations up or down from these levels</a:t>
            </a:r>
          </a:p>
          <a:p>
            <a:pPr lvl="2">
              <a:buFont typeface="Arial" pitchFamily="34" charset="0"/>
              <a:buChar char="•"/>
            </a:pPr>
            <a:r>
              <a:rPr lang="en-US" sz="1200" kern="1200" dirty="0" smtClean="0">
                <a:solidFill>
                  <a:schemeClr val="tx1"/>
                </a:solidFill>
                <a:latin typeface="+mn-lt"/>
                <a:ea typeface="ＭＳ Ｐゴシック" pitchFamily="1" charset="-128"/>
                <a:cs typeface="+mn-cs"/>
              </a:rPr>
              <a:t>The neutral level keeps changes as new stimuli is introduced</a:t>
            </a:r>
          </a:p>
          <a:p>
            <a:r>
              <a:rPr lang="en-US" sz="1200" kern="1200" dirty="0" smtClean="0">
                <a:solidFill>
                  <a:schemeClr val="tx1"/>
                </a:solidFill>
                <a:latin typeface="+mn-lt"/>
                <a:ea typeface="ＭＳ Ｐゴシック" pitchFamily="1" charset="-128"/>
                <a:cs typeface="+mn-cs"/>
              </a:rPr>
              <a:t> </a:t>
            </a:r>
          </a:p>
          <a:p>
            <a:r>
              <a:rPr lang="en-US" sz="1200" u="sng" kern="1200" dirty="0" smtClean="0">
                <a:solidFill>
                  <a:schemeClr val="tx1"/>
                </a:solidFill>
                <a:latin typeface="+mn-lt"/>
                <a:ea typeface="ＭＳ Ｐゴシック" pitchFamily="1" charset="-128"/>
                <a:cs typeface="+mn-cs"/>
              </a:rPr>
              <a:t>Happiness &amp; Others’ Attainments</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Happiness is relative not only to our past experience, but to our comparisons with others</a:t>
            </a:r>
          </a:p>
          <a:p>
            <a:pPr lvl="1">
              <a:buFont typeface="Arial" pitchFamily="34" charset="0"/>
              <a:buChar char="•"/>
            </a:pPr>
            <a:r>
              <a:rPr lang="en-US" sz="1200" kern="1200" dirty="0" smtClean="0">
                <a:solidFill>
                  <a:schemeClr val="tx1"/>
                </a:solidFill>
                <a:latin typeface="+mn-lt"/>
                <a:ea typeface="ＭＳ Ｐゴシック" pitchFamily="1" charset="-128"/>
                <a:cs typeface="+mn-cs"/>
              </a:rPr>
              <a:t>Whether we feel good or bad depends on who those others are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Concept of </a:t>
            </a:r>
            <a:r>
              <a:rPr lang="en-US" sz="1200" b="1" kern="1200" dirty="0" smtClean="0">
                <a:solidFill>
                  <a:schemeClr val="tx1"/>
                </a:solidFill>
                <a:latin typeface="+mn-lt"/>
                <a:ea typeface="ＭＳ Ｐゴシック" pitchFamily="1" charset="-128"/>
                <a:cs typeface="+mn-cs"/>
              </a:rPr>
              <a:t>relative deprivation—</a:t>
            </a:r>
            <a:r>
              <a:rPr lang="en-US" sz="1200" kern="1200" dirty="0" smtClean="0">
                <a:solidFill>
                  <a:schemeClr val="tx1"/>
                </a:solidFill>
                <a:latin typeface="+mn-lt"/>
                <a:ea typeface="ＭＳ Ｐゴシック" pitchFamily="1" charset="-128"/>
                <a:cs typeface="+mn-cs"/>
              </a:rPr>
              <a:t>the sense that we are worse off than others whom we compare ourselves</a:t>
            </a:r>
          </a:p>
          <a:p>
            <a:pPr lvl="2">
              <a:buFont typeface="Arial" pitchFamily="34" charset="0"/>
              <a:buChar char="•"/>
            </a:pPr>
            <a:r>
              <a:rPr lang="en-US" sz="1200" kern="1200" dirty="0" smtClean="0">
                <a:solidFill>
                  <a:schemeClr val="tx1"/>
                </a:solidFill>
                <a:latin typeface="+mn-lt"/>
                <a:ea typeface="ＭＳ Ｐゴシック" pitchFamily="1" charset="-128"/>
                <a:cs typeface="+mn-cs"/>
              </a:rPr>
              <a:t>Alex Rodriguez’s 10-year, $275 million baseball contract made him temporarily happy, but likely also diminished other star players’ satisfaction with their lesser multi-million dollar contracts</a:t>
            </a:r>
          </a:p>
          <a:p>
            <a:pPr lvl="1">
              <a:buFont typeface="Arial" pitchFamily="34" charset="0"/>
              <a:buChar char="•"/>
            </a:pPr>
            <a:r>
              <a:rPr lang="en-US" sz="1200" kern="1200" dirty="0" smtClean="0">
                <a:solidFill>
                  <a:schemeClr val="tx1"/>
                </a:solidFill>
                <a:latin typeface="+mn-lt"/>
                <a:ea typeface="ＭＳ Ｐゴシック" pitchFamily="1" charset="-128"/>
                <a:cs typeface="+mn-cs"/>
              </a:rPr>
              <a:t>As people climb the latter of success, they mostly compare themselves with peers who are at or above their current level (creates envy for those above us)</a:t>
            </a:r>
          </a:p>
          <a:p>
            <a:pPr lvl="1">
              <a:buFont typeface="Arial" pitchFamily="34" charset="0"/>
              <a:buChar char="•"/>
            </a:pPr>
            <a:r>
              <a:rPr lang="en-US" sz="1200" kern="1200" dirty="0" smtClean="0">
                <a:solidFill>
                  <a:schemeClr val="tx1"/>
                </a:solidFill>
                <a:latin typeface="+mn-lt"/>
                <a:ea typeface="ＭＳ Ｐゴシック" pitchFamily="1" charset="-128"/>
                <a:cs typeface="+mn-cs"/>
              </a:rPr>
              <a:t>If we compare ourselves to those who are not as well-off, our personal satisfaction and thankfulness in our own lives increases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Predictors of Happiness</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Some people are normally joyful or gloomy based on their cultural standards</a:t>
            </a:r>
          </a:p>
          <a:p>
            <a:pPr lvl="1">
              <a:buFont typeface="Arial" pitchFamily="34" charset="0"/>
              <a:buChar char="•"/>
            </a:pPr>
            <a:r>
              <a:rPr lang="en-US" sz="1200" kern="1200" dirty="0" smtClean="0">
                <a:solidFill>
                  <a:schemeClr val="tx1"/>
                </a:solidFill>
                <a:latin typeface="+mn-lt"/>
                <a:ea typeface="ＭＳ Ｐゴシック" pitchFamily="1" charset="-128"/>
                <a:cs typeface="+mn-cs"/>
              </a:rPr>
              <a:t>Westerners value self-esteem and social acceptance matters more in collectivist (group) cultures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Across countries, research does reveal several predictors of happiness (see chart)</a:t>
            </a:r>
          </a:p>
          <a:p>
            <a:pPr lvl="0">
              <a:buFont typeface="Arial" pitchFamily="34" charset="0"/>
              <a:buChar char="•"/>
            </a:pPr>
            <a:r>
              <a:rPr lang="en-US" sz="1200" kern="1200" dirty="0" smtClean="0">
                <a:solidFill>
                  <a:schemeClr val="tx1"/>
                </a:solidFill>
                <a:latin typeface="+mn-lt"/>
                <a:ea typeface="ＭＳ Ｐゴシック" pitchFamily="1" charset="-128"/>
                <a:cs typeface="+mn-cs"/>
              </a:rPr>
              <a:t>Tasks and relationships do affect our happiness, so does our genes and the quality of the relationship you have</a:t>
            </a:r>
          </a:p>
          <a:p>
            <a:pPr lvl="1">
              <a:buFont typeface="Arial" pitchFamily="34" charset="0"/>
              <a:buChar char="•"/>
            </a:pPr>
            <a:r>
              <a:rPr lang="en-US" sz="1200" kern="1200" dirty="0" smtClean="0">
                <a:solidFill>
                  <a:schemeClr val="tx1"/>
                </a:solidFill>
                <a:latin typeface="+mn-lt"/>
                <a:ea typeface="ＭＳ Ｐゴシック" pitchFamily="1" charset="-128"/>
                <a:cs typeface="+mn-cs"/>
              </a:rPr>
              <a:t>Genes influence the personality traits which make us happy</a:t>
            </a:r>
          </a:p>
          <a:p>
            <a:pPr lvl="1">
              <a:buFont typeface="Arial" pitchFamily="34" charset="0"/>
              <a:buChar char="•"/>
            </a:pPr>
            <a:r>
              <a:rPr lang="en-US" sz="1200" kern="1200" dirty="0" smtClean="0">
                <a:solidFill>
                  <a:schemeClr val="tx1"/>
                </a:solidFill>
                <a:latin typeface="+mn-lt"/>
                <a:ea typeface="ＭＳ Ｐゴシック" pitchFamily="1" charset="-128"/>
                <a:cs typeface="+mn-cs"/>
              </a:rPr>
              <a:t>People’s happiness set point is not fixed</a:t>
            </a:r>
          </a:p>
          <a:p>
            <a:pPr lvl="1">
              <a:buFont typeface="Arial" pitchFamily="34" charset="0"/>
              <a:buChar char="•"/>
            </a:pPr>
            <a:r>
              <a:rPr lang="en-US" sz="1200" kern="1200" dirty="0" smtClean="0">
                <a:solidFill>
                  <a:schemeClr val="tx1"/>
                </a:solidFill>
                <a:latin typeface="+mn-lt"/>
                <a:ea typeface="ＭＳ Ｐゴシック" pitchFamily="1" charset="-128"/>
                <a:cs typeface="+mn-cs"/>
              </a:rPr>
              <a:t>Satisfaction may rise or fall and happiness can be influenced by factors we cannot control</a:t>
            </a: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smtClean="0">
                <a:solidFill>
                  <a:schemeClr val="tx1"/>
                </a:solidFill>
                <a:latin typeface="+mn-lt"/>
                <a:ea typeface="ＭＳ Ｐゴシック" pitchFamily="1" charset="-128"/>
                <a:cs typeface="+mn-cs"/>
              </a:rPr>
              <a:t>If</a:t>
            </a:r>
            <a:r>
              <a:rPr lang="en-US" sz="1200" u="none" kern="1200" baseline="0" dirty="0" smtClean="0">
                <a:solidFill>
                  <a:schemeClr val="tx1"/>
                </a:solidFill>
                <a:latin typeface="+mn-lt"/>
                <a:ea typeface="ＭＳ Ｐゴシック" pitchFamily="1" charset="-128"/>
                <a:cs typeface="+mn-cs"/>
              </a:rPr>
              <a:t> a gender neutral face is made to look angry, most people will identify it as male, if made to smile, most will identify as female</a:t>
            </a:r>
          </a:p>
          <a:p>
            <a:endParaRPr lang="en-US" sz="1200" u="none" kern="1200" baseline="0" dirty="0" smtClean="0">
              <a:solidFill>
                <a:schemeClr val="tx1"/>
              </a:solidFill>
              <a:latin typeface="+mn-lt"/>
              <a:ea typeface="ＭＳ Ｐゴシック" pitchFamily="1" charset="-128"/>
              <a:cs typeface="+mn-cs"/>
            </a:endParaRPr>
          </a:p>
          <a:p>
            <a:r>
              <a:rPr lang="en-US" sz="1200" u="none" kern="1200" baseline="0" dirty="0" smtClean="0">
                <a:solidFill>
                  <a:schemeClr val="tx1"/>
                </a:solidFill>
                <a:latin typeface="+mn-lt"/>
                <a:ea typeface="ＭＳ Ｐゴシック" pitchFamily="1" charset="-128"/>
                <a:cs typeface="+mn-cs"/>
              </a:rPr>
              <a:t>**women have greater emotional literacy**</a:t>
            </a:r>
            <a:endParaRPr lang="en-US" u="none"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u="sng" kern="1200" dirty="0" smtClean="0">
                <a:solidFill>
                  <a:schemeClr val="tx1"/>
                </a:solidFill>
                <a:latin typeface="+mn-lt"/>
                <a:ea typeface="ＭＳ Ｐゴシック" pitchFamily="1" charset="-128"/>
                <a:cs typeface="+mn-cs"/>
              </a:rPr>
              <a:t>Gender, Emotion and Nonverbal Behavior</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When given small hints of physical/nonverbal cues detecting harm or fear, women tend to surpass men at reading people’s emotional cues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Women tend to show more emotion when watching a scary, funny or sad film</a:t>
            </a:r>
          </a:p>
          <a:p>
            <a:pPr lvl="0">
              <a:buFont typeface="Arial" pitchFamily="34" charset="0"/>
              <a:buChar char="•"/>
            </a:pPr>
            <a:r>
              <a:rPr lang="en-US" sz="1200" kern="1200" dirty="0" smtClean="0">
                <a:solidFill>
                  <a:schemeClr val="tx1"/>
                </a:solidFill>
                <a:latin typeface="+mn-lt"/>
                <a:ea typeface="ＭＳ Ｐゴシック" pitchFamily="1" charset="-128"/>
                <a:cs typeface="+mn-cs"/>
              </a:rPr>
              <a:t>Also women have an edge in spotting lies, and detecting a true, romantic couple relationship than a phony one</a:t>
            </a:r>
          </a:p>
          <a:p>
            <a:pPr lvl="0">
              <a:buFont typeface="Arial" pitchFamily="34" charset="0"/>
              <a:buChar char="•"/>
            </a:pPr>
            <a:r>
              <a:rPr lang="en-US" sz="1200" kern="1200" dirty="0" smtClean="0">
                <a:solidFill>
                  <a:schemeClr val="tx1"/>
                </a:solidFill>
                <a:latin typeface="+mn-lt"/>
                <a:ea typeface="ＭＳ Ｐゴシック" pitchFamily="1" charset="-128"/>
                <a:cs typeface="+mn-cs"/>
              </a:rPr>
              <a:t>ASK—how might you feel when you say goodbye to fellow classmates after graduation who you most likely will not see much anymore?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Males tend to have simple responses (I’ll feel bad)</a:t>
            </a:r>
          </a:p>
          <a:p>
            <a:pPr lvl="1">
              <a:buFont typeface="Arial" pitchFamily="34" charset="0"/>
              <a:buChar char="•"/>
            </a:pPr>
            <a:r>
              <a:rPr lang="en-US" sz="1200" kern="1200" dirty="0" smtClean="0">
                <a:solidFill>
                  <a:schemeClr val="tx1"/>
                </a:solidFill>
                <a:latin typeface="+mn-lt"/>
                <a:ea typeface="ＭＳ Ｐゴシック" pitchFamily="1" charset="-128"/>
                <a:cs typeface="+mn-cs"/>
              </a:rPr>
              <a:t>Females express more complex emotions (It will be bittersweet; I’ll feel both happy and sad)</a:t>
            </a:r>
          </a:p>
          <a:p>
            <a:pPr lvl="0">
              <a:buFont typeface="Arial" pitchFamily="34" charset="0"/>
              <a:buChar char="•"/>
            </a:pPr>
            <a:r>
              <a:rPr lang="en-US" sz="1200" kern="1200" dirty="0" smtClean="0">
                <a:solidFill>
                  <a:schemeClr val="tx1"/>
                </a:solidFill>
                <a:latin typeface="+mn-lt"/>
                <a:ea typeface="ＭＳ Ｐゴシック" pitchFamily="1" charset="-128"/>
                <a:cs typeface="+mn-cs"/>
              </a:rPr>
              <a:t>Females are more emotional responsive in both positive and negative situations (more open to feelings)</a:t>
            </a:r>
          </a:p>
          <a:p>
            <a:pPr lvl="1">
              <a:buFont typeface="Arial" pitchFamily="34" charset="0"/>
              <a:buChar char="•"/>
            </a:pPr>
            <a:r>
              <a:rPr lang="en-US" sz="1200" kern="1200" dirty="0" smtClean="0">
                <a:solidFill>
                  <a:schemeClr val="tx1"/>
                </a:solidFill>
                <a:latin typeface="+mn-lt"/>
                <a:ea typeface="ＭＳ Ｐゴシック" pitchFamily="1" charset="-128"/>
                <a:cs typeface="+mn-cs"/>
              </a:rPr>
              <a:t>Anger strikes most people as a more masculine emotion—people are quicker to see anger on men’s faces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Women are more likely than men to be empathetic (identify with others and can understand what it is like in other’s shoes)</a:t>
            </a:r>
          </a:p>
          <a:p>
            <a:pPr lvl="2">
              <a:buFont typeface="Arial" pitchFamily="34" charset="0"/>
              <a:buChar char="•"/>
            </a:pPr>
            <a:r>
              <a:rPr lang="en-US" sz="1200" kern="1200" dirty="0" smtClean="0">
                <a:solidFill>
                  <a:schemeClr val="tx1"/>
                </a:solidFill>
                <a:latin typeface="+mn-lt"/>
                <a:ea typeface="ＭＳ Ｐゴシック" pitchFamily="1" charset="-128"/>
                <a:cs typeface="+mn-cs"/>
              </a:rPr>
              <a:t>Also more inclined to express empathy (cry when others are crying)</a:t>
            </a:r>
          </a:p>
          <a:p>
            <a:pPr lvl="2">
              <a:buFont typeface="Arial" pitchFamily="34" charset="0"/>
              <a:buChar char="•"/>
            </a:pPr>
            <a:r>
              <a:rPr lang="en-US" sz="1200" kern="1200" dirty="0" smtClean="0">
                <a:solidFill>
                  <a:schemeClr val="tx1"/>
                </a:solidFill>
                <a:latin typeface="+mn-lt"/>
                <a:ea typeface="ＭＳ Ｐゴシック" pitchFamily="1" charset="-128"/>
                <a:cs typeface="+mn-cs"/>
              </a:rPr>
              <a:t>Mirror neurons comprise neural systems that activate when we are imagining what other people are feeling or doing.  Some researchers think that mirror neurons are the physiological mechanism of empathy</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u="sng" kern="1200" dirty="0" smtClean="0">
                <a:solidFill>
                  <a:schemeClr val="tx1"/>
                </a:solidFill>
                <a:latin typeface="+mn-lt"/>
                <a:ea typeface="ＭＳ Ｐゴシック" pitchFamily="1" charset="-128"/>
                <a:cs typeface="+mn-cs"/>
              </a:rPr>
              <a:t>Detecting Emotion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Different cultures communicate verbally and nonverbally with different meanings</a:t>
            </a:r>
          </a:p>
          <a:p>
            <a:pPr lvl="1">
              <a:buFont typeface="Arial" pitchFamily="34" charset="0"/>
              <a:buChar char="•"/>
            </a:pPr>
            <a:r>
              <a:rPr lang="en-US" sz="1200" kern="1200" dirty="0" smtClean="0">
                <a:solidFill>
                  <a:schemeClr val="tx1"/>
                </a:solidFill>
                <a:latin typeface="+mn-lt"/>
                <a:ea typeface="ＭＳ Ｐゴシック" pitchFamily="1" charset="-128"/>
                <a:cs typeface="+mn-cs"/>
              </a:rPr>
              <a:t>A firm handshake may signal dominance/control or an outgoing personality</a:t>
            </a:r>
          </a:p>
          <a:p>
            <a:pPr lvl="1">
              <a:buFont typeface="Arial" pitchFamily="34" charset="0"/>
              <a:buChar char="•"/>
            </a:pPr>
            <a:r>
              <a:rPr lang="en-US" sz="1200" kern="1200" dirty="0" smtClean="0">
                <a:solidFill>
                  <a:schemeClr val="tx1"/>
                </a:solidFill>
                <a:latin typeface="+mn-lt"/>
                <a:ea typeface="ＭＳ Ｐゴシック" pitchFamily="1" charset="-128"/>
                <a:cs typeface="+mn-cs"/>
              </a:rPr>
              <a:t>Our bodies are able to detect nonverbal cues of anger, threats, happiness, etc…</a:t>
            </a:r>
          </a:p>
          <a:p>
            <a:r>
              <a:rPr lang="en-US" sz="1200" kern="1200" dirty="0" smtClean="0">
                <a:solidFill>
                  <a:schemeClr val="tx1"/>
                </a:solidFill>
                <a:latin typeface="+mn-lt"/>
                <a:ea typeface="ＭＳ Ｐゴシック" pitchFamily="1" charset="-128"/>
                <a:cs typeface="+mn-cs"/>
              </a:rPr>
              <a:t> </a:t>
            </a:r>
          </a:p>
          <a:p>
            <a:r>
              <a:rPr lang="en-US" sz="1200" kern="1200" dirty="0" smtClean="0">
                <a:solidFill>
                  <a:schemeClr val="tx1"/>
                </a:solidFill>
                <a:latin typeface="+mn-lt"/>
                <a:ea typeface="ＭＳ Ｐゴシック" pitchFamily="1" charset="-128"/>
                <a:cs typeface="+mn-cs"/>
              </a:rPr>
              <a:t>**DEMO: Have students pretend to draw a capital E on their forehand using your dominant hand.  What direction does the E face? If it is orientated so that someone looking at the student would have seen it in the correct position, it is likely that the student high in public self-awareness and are sensitive to social rejection.  People who draw an E the correct way are likely to draw from an internal perspective and are less likely to express their true emotions.</a:t>
            </a:r>
          </a:p>
          <a:p>
            <a:r>
              <a:rPr lang="en-US" sz="1200" kern="1200" dirty="0" smtClean="0">
                <a:solidFill>
                  <a:schemeClr val="tx1"/>
                </a:solidFill>
                <a:latin typeface="+mn-lt"/>
                <a:ea typeface="ＭＳ Ｐゴシック" pitchFamily="1" charset="-128"/>
                <a:cs typeface="+mn-cs"/>
              </a:rPr>
              <a:t> </a:t>
            </a:r>
          </a:p>
          <a:p>
            <a:pPr lvl="0">
              <a:buFont typeface="Arial" pitchFamily="34" charset="0"/>
              <a:buChar char="•"/>
            </a:pPr>
            <a:r>
              <a:rPr lang="en-US" sz="1200" kern="1200" dirty="0" smtClean="0">
                <a:solidFill>
                  <a:schemeClr val="tx1"/>
                </a:solidFill>
                <a:latin typeface="+mn-lt"/>
                <a:ea typeface="ＭＳ Ｐゴシック" pitchFamily="1" charset="-128"/>
                <a:cs typeface="+mn-cs"/>
              </a:rPr>
              <a:t>Experience can sensitize us to particular emotions </a:t>
            </a:r>
          </a:p>
          <a:p>
            <a:pPr lvl="1">
              <a:buFont typeface="Arial" pitchFamily="34" charset="0"/>
              <a:buChar char="•"/>
            </a:pPr>
            <a:r>
              <a:rPr lang="en-US" sz="1200" kern="1200" dirty="0" smtClean="0">
                <a:solidFill>
                  <a:schemeClr val="tx1"/>
                </a:solidFill>
                <a:latin typeface="+mn-lt"/>
                <a:ea typeface="ＭＳ Ｐゴシック" pitchFamily="1" charset="-128"/>
                <a:cs typeface="+mn-cs"/>
              </a:rPr>
              <a:t>Physically abused children will view a series of fear/angry faces with angry more than those who are not abused</a:t>
            </a:r>
          </a:p>
          <a:p>
            <a:pPr lvl="0">
              <a:buFont typeface="Arial" pitchFamily="34" charset="0"/>
              <a:buChar char="•"/>
            </a:pPr>
            <a:r>
              <a:rPr lang="en-US" sz="1200" kern="1200" dirty="0" smtClean="0">
                <a:solidFill>
                  <a:schemeClr val="tx1"/>
                </a:solidFill>
                <a:latin typeface="+mn-lt"/>
                <a:ea typeface="ＭＳ Ｐゴシック" pitchFamily="1" charset="-128"/>
                <a:cs typeface="+mn-cs"/>
              </a:rPr>
              <a:t>Hard to control facial muscles reveal signs of emotion you would otherwise be hoping to conceal</a:t>
            </a:r>
          </a:p>
          <a:p>
            <a:pPr lvl="1">
              <a:buFont typeface="Arial" pitchFamily="34" charset="0"/>
              <a:buChar char="•"/>
            </a:pPr>
            <a:r>
              <a:rPr lang="en-US" sz="1200" kern="1200" dirty="0" smtClean="0">
                <a:solidFill>
                  <a:schemeClr val="tx1"/>
                </a:solidFill>
                <a:latin typeface="+mn-lt"/>
                <a:ea typeface="ＭＳ Ｐゴシック" pitchFamily="1" charset="-128"/>
                <a:cs typeface="+mn-cs"/>
              </a:rPr>
              <a:t>Raising the inner part of your eyebrow reveals distress or worry</a:t>
            </a:r>
          </a:p>
          <a:p>
            <a:pPr lvl="1">
              <a:buFont typeface="Arial" pitchFamily="34" charset="0"/>
              <a:buChar char="•"/>
            </a:pPr>
            <a:r>
              <a:rPr lang="en-US" sz="1200" kern="1200" dirty="0" smtClean="0">
                <a:solidFill>
                  <a:schemeClr val="tx1"/>
                </a:solidFill>
                <a:latin typeface="+mn-lt"/>
                <a:ea typeface="ＭＳ Ｐゴシック" pitchFamily="1" charset="-128"/>
                <a:cs typeface="+mn-cs"/>
              </a:rPr>
              <a:t>Eyebrows raised and pulled together signal fear</a:t>
            </a:r>
          </a:p>
          <a:p>
            <a:pPr lvl="0">
              <a:buFont typeface="Arial" pitchFamily="34" charset="0"/>
              <a:buChar char="•"/>
            </a:pPr>
            <a:r>
              <a:rPr lang="en-US" sz="1200" kern="1200" dirty="0" smtClean="0">
                <a:solidFill>
                  <a:schemeClr val="tx1"/>
                </a:solidFill>
                <a:latin typeface="+mn-lt"/>
                <a:ea typeface="ＭＳ Ｐゴシック" pitchFamily="1" charset="-128"/>
                <a:cs typeface="+mn-cs"/>
              </a:rPr>
              <a:t>A feigned smile (fake smile) can continue for more than 4-5  seconds and are switched on and off more abruptly than a genuine, happy smile</a:t>
            </a:r>
          </a:p>
          <a:p>
            <a:pPr lvl="0">
              <a:buFont typeface="Arial" pitchFamily="34" charset="0"/>
              <a:buChar char="•"/>
            </a:pPr>
            <a:r>
              <a:rPr lang="en-US" sz="1200" kern="1200" dirty="0" smtClean="0">
                <a:solidFill>
                  <a:schemeClr val="tx1"/>
                </a:solidFill>
                <a:latin typeface="+mn-lt"/>
                <a:ea typeface="ＭＳ Ｐゴシック" pitchFamily="1" charset="-128"/>
                <a:cs typeface="+mn-cs"/>
              </a:rPr>
              <a:t>Difficult to detect deceiving expressions</a:t>
            </a:r>
          </a:p>
          <a:p>
            <a:pPr lvl="1">
              <a:buFont typeface="Arial" pitchFamily="34" charset="0"/>
              <a:buChar char="•"/>
            </a:pPr>
            <a:r>
              <a:rPr lang="en-US" sz="1200" kern="1200" dirty="0" smtClean="0">
                <a:solidFill>
                  <a:schemeClr val="tx1"/>
                </a:solidFill>
                <a:latin typeface="+mn-lt"/>
                <a:ea typeface="ＭＳ Ｐゴシック" pitchFamily="1" charset="-128"/>
                <a:cs typeface="+mn-cs"/>
              </a:rPr>
              <a:t>Only about 54% accuracy rate of detecting lies in 206 studies (difficult to tell)</a:t>
            </a:r>
          </a:p>
          <a:p>
            <a:pPr lvl="1">
              <a:buFont typeface="Arial" pitchFamily="34" charset="0"/>
              <a:buChar char="•"/>
            </a:pPr>
            <a:r>
              <a:rPr lang="en-US" sz="1200" kern="1200" dirty="0" smtClean="0">
                <a:solidFill>
                  <a:schemeClr val="tx1"/>
                </a:solidFill>
                <a:latin typeface="+mn-lt"/>
                <a:ea typeface="ＭＳ Ｐゴシック" pitchFamily="1" charset="-128"/>
                <a:cs typeface="+mn-cs"/>
              </a:rPr>
              <a:t>People believe one sign of lying is averting (turn away) one’s gaze</a:t>
            </a:r>
          </a:p>
          <a:p>
            <a:pPr lvl="1">
              <a:buFont typeface="Arial" pitchFamily="34" charset="0"/>
              <a:buChar char="•"/>
            </a:pPr>
            <a:r>
              <a:rPr lang="en-US" sz="1200" kern="1200" dirty="0" smtClean="0">
                <a:solidFill>
                  <a:schemeClr val="tx1"/>
                </a:solidFill>
                <a:latin typeface="+mn-lt"/>
                <a:ea typeface="ＭＳ Ｐゴシック" pitchFamily="1" charset="-128"/>
                <a:cs typeface="+mn-cs"/>
              </a:rPr>
              <a:t>Introverts do well at reading others’ emotions whereas extroverts are generally easier to read</a:t>
            </a:r>
          </a:p>
          <a:p>
            <a:pPr lvl="1">
              <a:buFont typeface="Arial" pitchFamily="34" charset="0"/>
              <a:buChar char="•"/>
            </a:pPr>
            <a:r>
              <a:rPr lang="en-US" sz="1200" kern="1200" dirty="0" smtClean="0">
                <a:solidFill>
                  <a:schemeClr val="tx1"/>
                </a:solidFill>
                <a:latin typeface="+mn-lt"/>
                <a:ea typeface="ＭＳ Ｐゴシック" pitchFamily="1" charset="-128"/>
                <a:cs typeface="+mn-cs"/>
              </a:rPr>
              <a:t>Electronic communication use emoticons ( </a:t>
            </a:r>
            <a:r>
              <a:rPr lang="en-US" sz="1200" kern="1200" dirty="0" smtClean="0">
                <a:solidFill>
                  <a:schemeClr val="tx1"/>
                </a:solidFill>
                <a:latin typeface="+mn-lt"/>
                <a:ea typeface="ＭＳ Ｐゴシック" pitchFamily="1" charset="-128"/>
                <a:cs typeface="+mn-cs"/>
                <a:sym typeface="Wingdings"/>
              </a:rPr>
              <a:t></a:t>
            </a:r>
            <a:r>
              <a:rPr lang="en-US" sz="1200" kern="1200" dirty="0" smtClean="0">
                <a:solidFill>
                  <a:schemeClr val="tx1"/>
                </a:solidFill>
                <a:latin typeface="+mn-lt"/>
                <a:ea typeface="ＭＳ Ｐゴシック" pitchFamily="1" charset="-128"/>
                <a:cs typeface="+mn-cs"/>
              </a:rPr>
              <a:t>) to express expressions behind the screen.  Can’t read nonverbal physical cues –judged solely by your words</a:t>
            </a:r>
          </a:p>
          <a:p>
            <a:pPr lvl="2">
              <a:buFont typeface="Arial" pitchFamily="34" charset="0"/>
              <a:buChar char="•"/>
            </a:pPr>
            <a:r>
              <a:rPr lang="en-US" sz="1200" kern="1200" dirty="0" smtClean="0">
                <a:solidFill>
                  <a:schemeClr val="tx1"/>
                </a:solidFill>
                <a:latin typeface="+mn-lt"/>
                <a:ea typeface="ＭＳ Ｐゴシック" pitchFamily="1" charset="-128"/>
                <a:cs typeface="+mn-cs"/>
              </a:rPr>
              <a:t>Can misread texts or emails—you may think you are just kidding with your words, but others can read it differently and offensively</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9</a:t>
            </a:fld>
            <a:endParaRPr lang="en-US"/>
          </a:p>
        </p:txBody>
      </p:sp>
    </p:spTree>
    <p:extLst>
      <p:ext uri="{BB962C8B-B14F-4D97-AF65-F5344CB8AC3E}">
        <p14:creationId xmlns:p14="http://schemas.microsoft.com/office/powerpoint/2010/main" val="77578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u="sng" kern="1200" dirty="0" smtClean="0">
                <a:solidFill>
                  <a:schemeClr val="tx1"/>
                </a:solidFill>
                <a:latin typeface="+mn-lt"/>
                <a:ea typeface="ＭＳ Ｐゴシック" pitchFamily="1" charset="-128"/>
                <a:cs typeface="+mn-cs"/>
              </a:rPr>
              <a:t>Culture and Emotional Expression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Are there acceptable gender “rules” for emotional expression?</a:t>
            </a:r>
          </a:p>
          <a:p>
            <a:pPr lvl="1">
              <a:buFont typeface="Arial" pitchFamily="34" charset="0"/>
              <a:buChar char="•"/>
            </a:pPr>
            <a:r>
              <a:rPr lang="en-US" sz="1200" kern="1200" dirty="0" smtClean="0">
                <a:solidFill>
                  <a:schemeClr val="tx1"/>
                </a:solidFill>
                <a:latin typeface="+mn-lt"/>
                <a:ea typeface="ＭＳ Ｐゴシック" pitchFamily="1" charset="-128"/>
                <a:cs typeface="+mn-cs"/>
              </a:rPr>
              <a:t>Two men kissing each other in greeting</a:t>
            </a:r>
          </a:p>
          <a:p>
            <a:pPr lvl="1">
              <a:buFont typeface="Arial" pitchFamily="34" charset="0"/>
              <a:buChar char="•"/>
            </a:pPr>
            <a:r>
              <a:rPr lang="en-US" sz="1200" kern="1200" dirty="0" smtClean="0">
                <a:solidFill>
                  <a:schemeClr val="tx1"/>
                </a:solidFill>
                <a:latin typeface="+mn-lt"/>
                <a:ea typeface="ＭＳ Ｐゴシック" pitchFamily="1" charset="-128"/>
                <a:cs typeface="+mn-cs"/>
              </a:rPr>
              <a:t>Two women patting each other on the behind during a sport’s competition</a:t>
            </a:r>
          </a:p>
          <a:p>
            <a:pPr lvl="1">
              <a:buFont typeface="Arial" pitchFamily="34" charset="0"/>
              <a:buChar char="•"/>
            </a:pPr>
            <a:r>
              <a:rPr lang="en-US" sz="1200" kern="1200" dirty="0" smtClean="0">
                <a:solidFill>
                  <a:schemeClr val="tx1"/>
                </a:solidFill>
                <a:latin typeface="+mn-lt"/>
                <a:ea typeface="ＭＳ Ｐゴシック" pitchFamily="1" charset="-128"/>
                <a:cs typeface="+mn-cs"/>
              </a:rPr>
              <a:t>Men crying at a sad movie</a:t>
            </a:r>
          </a:p>
          <a:p>
            <a:pPr lvl="1">
              <a:buFont typeface="Arial" pitchFamily="34" charset="0"/>
              <a:buChar char="•"/>
            </a:pPr>
            <a:r>
              <a:rPr lang="en-US" sz="1200" kern="1200" dirty="0" smtClean="0">
                <a:solidFill>
                  <a:schemeClr val="tx1"/>
                </a:solidFill>
                <a:latin typeface="+mn-lt"/>
                <a:ea typeface="ＭＳ Ｐゴシック" pitchFamily="1" charset="-128"/>
                <a:cs typeface="+mn-cs"/>
              </a:rPr>
              <a:t>Women violently expressing anger</a:t>
            </a:r>
          </a:p>
          <a:p>
            <a:pPr lvl="1">
              <a:buFont typeface="Arial" pitchFamily="34" charset="0"/>
              <a:buChar char="•"/>
            </a:pPr>
            <a:r>
              <a:rPr lang="en-US" sz="1200" kern="1200" dirty="0" smtClean="0">
                <a:solidFill>
                  <a:schemeClr val="tx1"/>
                </a:solidFill>
                <a:latin typeface="+mn-lt"/>
                <a:ea typeface="ＭＳ Ｐゴシック" pitchFamily="1" charset="-128"/>
                <a:cs typeface="+mn-cs"/>
              </a:rPr>
              <a:t>Men hugging to celebrate an occasion</a:t>
            </a:r>
          </a:p>
          <a:p>
            <a:pPr lvl="2">
              <a:buFont typeface="Arial" pitchFamily="34" charset="0"/>
              <a:buChar char="•"/>
            </a:pPr>
            <a:r>
              <a:rPr lang="en-US" sz="1200" kern="1200" dirty="0" smtClean="0">
                <a:solidFill>
                  <a:schemeClr val="tx1"/>
                </a:solidFill>
                <a:latin typeface="+mn-lt"/>
                <a:ea typeface="ＭＳ Ｐゴシック" pitchFamily="1" charset="-128"/>
                <a:cs typeface="+mn-cs"/>
              </a:rPr>
              <a:t>These are acceptable “rules” within our culture for expression emotions for each other</a:t>
            </a:r>
          </a:p>
          <a:p>
            <a:pPr lvl="0">
              <a:buFont typeface="Arial" pitchFamily="34" charset="0"/>
              <a:buChar char="•"/>
            </a:pPr>
            <a:r>
              <a:rPr lang="en-US" sz="1200" kern="1200" dirty="0" smtClean="0">
                <a:solidFill>
                  <a:schemeClr val="tx1"/>
                </a:solidFill>
                <a:latin typeface="+mn-lt"/>
                <a:ea typeface="ＭＳ Ｐゴシック" pitchFamily="1" charset="-128"/>
                <a:cs typeface="+mn-cs"/>
              </a:rPr>
              <a:t>The meaning of gestures varies in each culture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Chinese clap their hands to show disappointment</a:t>
            </a:r>
          </a:p>
          <a:p>
            <a:pPr lvl="1">
              <a:buFont typeface="Arial" pitchFamily="34" charset="0"/>
              <a:buChar char="•"/>
            </a:pPr>
            <a:r>
              <a:rPr lang="en-US" sz="1200" kern="1200" dirty="0" smtClean="0">
                <a:solidFill>
                  <a:schemeClr val="tx1"/>
                </a:solidFill>
                <a:latin typeface="+mn-lt"/>
                <a:ea typeface="ＭＳ Ｐゴシック" pitchFamily="1" charset="-128"/>
                <a:cs typeface="+mn-cs"/>
              </a:rPr>
              <a:t>We give the thumbs up sign when things are good, but it is taken offensively in other cultures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Do facial expressions also have different meanings in different cultures?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Paul </a:t>
            </a:r>
            <a:r>
              <a:rPr lang="en-US" sz="1200" kern="1200" dirty="0" err="1" smtClean="0">
                <a:solidFill>
                  <a:schemeClr val="tx1"/>
                </a:solidFill>
                <a:latin typeface="+mn-lt"/>
                <a:ea typeface="ＭＳ Ｐゴシック" pitchFamily="1" charset="-128"/>
                <a:cs typeface="+mn-cs"/>
              </a:rPr>
              <a:t>Ekman</a:t>
            </a:r>
            <a:r>
              <a:rPr lang="en-US" sz="1200" kern="1200" dirty="0" smtClean="0">
                <a:solidFill>
                  <a:schemeClr val="tx1"/>
                </a:solidFill>
                <a:latin typeface="+mn-lt"/>
                <a:ea typeface="ＭＳ Ｐゴシック" pitchFamily="1" charset="-128"/>
                <a:cs typeface="+mn-cs"/>
              </a:rPr>
              <a:t>, Wallace Friesen and other showed photographs of various facial expressions to people in different parts of the world and asked them to guess the emotion (</a:t>
            </a:r>
            <a:r>
              <a:rPr lang="en-US" sz="1200" b="1" kern="1200" dirty="0" smtClean="0">
                <a:solidFill>
                  <a:schemeClr val="tx1"/>
                </a:solidFill>
                <a:latin typeface="+mn-lt"/>
                <a:ea typeface="ＭＳ Ｐゴシック" pitchFamily="1" charset="-128"/>
                <a:cs typeface="+mn-cs"/>
              </a:rPr>
              <a:t>video—History of nonverbal expression</a:t>
            </a:r>
            <a:r>
              <a:rPr lang="en-US" sz="1200" kern="1200" dirty="0" smtClean="0">
                <a:solidFill>
                  <a:schemeClr val="tx1"/>
                </a:solidFill>
                <a:latin typeface="+mn-lt"/>
                <a:ea typeface="ＭＳ Ｐゴシック" pitchFamily="1" charset="-128"/>
                <a:cs typeface="+mn-cs"/>
              </a:rPr>
              <a:t>)</a:t>
            </a:r>
          </a:p>
          <a:p>
            <a:pPr lvl="1">
              <a:buFont typeface="Arial" pitchFamily="34" charset="0"/>
              <a:buChar char="•"/>
            </a:pPr>
            <a:r>
              <a:rPr lang="en-US" sz="1200" kern="1200" dirty="0" smtClean="0">
                <a:solidFill>
                  <a:schemeClr val="tx1"/>
                </a:solidFill>
                <a:latin typeface="+mn-lt"/>
                <a:ea typeface="ＭＳ Ｐゴシック" pitchFamily="1" charset="-128"/>
                <a:cs typeface="+mn-cs"/>
              </a:rPr>
              <a:t>They also asked people in New Guinea to display various emotions in response to statements like “Pretend your child had died”.  When the researchers videotaped their responses and showed them to North American college students, they were able to identify them fairly easily.</a:t>
            </a:r>
          </a:p>
          <a:p>
            <a:pPr lvl="1">
              <a:buFont typeface="Arial" pitchFamily="34" charset="0"/>
              <a:buChar char="•"/>
            </a:pPr>
            <a:r>
              <a:rPr lang="en-US" sz="1200" kern="1200" dirty="0" smtClean="0">
                <a:solidFill>
                  <a:schemeClr val="tx1"/>
                </a:solidFill>
                <a:latin typeface="+mn-lt"/>
                <a:ea typeface="ＭＳ Ｐゴシック" pitchFamily="1" charset="-128"/>
                <a:cs typeface="+mn-cs"/>
              </a:rPr>
              <a:t>Conclusions: Regardless of cultural background, a smile is a smile around the world and similar for other facial expressions</a:t>
            </a:r>
          </a:p>
          <a:p>
            <a:pPr lvl="2">
              <a:buFont typeface="Arial" pitchFamily="34" charset="0"/>
              <a:buChar char="•"/>
            </a:pPr>
            <a:r>
              <a:rPr lang="en-US" sz="1200" kern="1200" dirty="0" smtClean="0">
                <a:solidFill>
                  <a:schemeClr val="tx1"/>
                </a:solidFill>
                <a:latin typeface="+mn-lt"/>
                <a:ea typeface="ＭＳ Ｐゴシック" pitchFamily="1" charset="-128"/>
                <a:cs typeface="+mn-cs"/>
              </a:rPr>
              <a:t>However some cultures differ in how much emotion they express</a:t>
            </a:r>
          </a:p>
          <a:p>
            <a:pPr lvl="2">
              <a:buFont typeface="Arial" pitchFamily="34" charset="0"/>
              <a:buChar char="•"/>
            </a:pPr>
            <a:r>
              <a:rPr lang="en-US" sz="1200" kern="1200" dirty="0" smtClean="0">
                <a:solidFill>
                  <a:schemeClr val="tx1"/>
                </a:solidFill>
                <a:latin typeface="+mn-lt"/>
                <a:ea typeface="ＭＳ Ｐゴシック" pitchFamily="1" charset="-128"/>
                <a:cs typeface="+mn-cs"/>
              </a:rPr>
              <a:t>Cultures which strive for individuality (US) display more visible emotions</a:t>
            </a:r>
          </a:p>
          <a:p>
            <a:pPr lvl="2">
              <a:buFont typeface="Arial" pitchFamily="34" charset="0"/>
              <a:buChar char="•"/>
            </a:pPr>
            <a:r>
              <a:rPr lang="en-US" sz="1200" kern="1200" dirty="0" smtClean="0">
                <a:solidFill>
                  <a:schemeClr val="tx1"/>
                </a:solidFill>
                <a:latin typeface="+mn-lt"/>
                <a:ea typeface="ＭＳ Ｐゴシック" pitchFamily="1" charset="-128"/>
                <a:cs typeface="+mn-cs"/>
              </a:rPr>
              <a:t>Other cultures which encourages people to conform to society are less  visibly displayed = collectivist cultures which conform to group standards (Asian)</a:t>
            </a:r>
          </a:p>
          <a:p>
            <a:pPr lvl="0">
              <a:buFont typeface="Arial" pitchFamily="34" charset="0"/>
              <a:buChar char="•"/>
            </a:pPr>
            <a:r>
              <a:rPr lang="en-US" sz="1200" kern="1200" dirty="0" smtClean="0">
                <a:solidFill>
                  <a:schemeClr val="tx1"/>
                </a:solidFill>
                <a:latin typeface="+mn-lt"/>
                <a:ea typeface="ＭＳ Ｐゴシック" pitchFamily="1" charset="-128"/>
                <a:cs typeface="+mn-cs"/>
              </a:rPr>
              <a:t>Even blind children from birth exhibit the common facial expressions associated with emotions like joy, sadness, fear and anger (genetically predisposed)</a:t>
            </a:r>
          </a:p>
          <a:p>
            <a:pPr lvl="0">
              <a:buFont typeface="Arial" pitchFamily="34" charset="0"/>
              <a:buChar char="•"/>
            </a:pPr>
            <a:r>
              <a:rPr lang="en-US" sz="1200" kern="1200" dirty="0" smtClean="0">
                <a:solidFill>
                  <a:schemeClr val="tx1"/>
                </a:solidFill>
                <a:latin typeface="+mn-lt"/>
                <a:ea typeface="ＭＳ Ｐゴシック" pitchFamily="1" charset="-128"/>
                <a:cs typeface="+mn-cs"/>
              </a:rPr>
              <a:t>Charles Darwin speculated that even in prehistoric times, before our ancestors communicated words, their ability to convey threats, greetings and submission with facial expressions helped them survive</a:t>
            </a:r>
          </a:p>
          <a:p>
            <a:pPr lvl="1">
              <a:buFont typeface="Arial" pitchFamily="34" charset="0"/>
              <a:buChar char="•"/>
            </a:pPr>
            <a:r>
              <a:rPr lang="en-US" sz="1200" kern="1200" dirty="0" smtClean="0">
                <a:solidFill>
                  <a:schemeClr val="tx1"/>
                </a:solidFill>
                <a:latin typeface="+mn-lt"/>
                <a:ea typeface="ＭＳ Ｐゴシック" pitchFamily="1" charset="-128"/>
                <a:cs typeface="+mn-cs"/>
              </a:rPr>
              <a:t>That shared heritage, he believed, is why all human express the basic emotions with similar facial expressions</a:t>
            </a:r>
          </a:p>
          <a:p>
            <a:pPr lvl="1">
              <a:buFont typeface="Arial" pitchFamily="34" charset="0"/>
              <a:buChar char="•"/>
            </a:pPr>
            <a:r>
              <a:rPr lang="en-US" sz="1200" kern="1200" dirty="0" smtClean="0">
                <a:solidFill>
                  <a:schemeClr val="tx1"/>
                </a:solidFill>
                <a:latin typeface="+mn-lt"/>
                <a:ea typeface="ＭＳ Ｐゴシック" pitchFamily="1" charset="-128"/>
                <a:cs typeface="+mn-cs"/>
              </a:rPr>
              <a:t>It has been adaptive for us to interpret faces in particular contexts</a:t>
            </a:r>
          </a:p>
          <a:p>
            <a:pPr lvl="2">
              <a:buFont typeface="Arial" pitchFamily="34" charset="0"/>
              <a:buChar char="•"/>
            </a:pPr>
            <a:r>
              <a:rPr lang="en-US" sz="1200" kern="1200" dirty="0" smtClean="0">
                <a:solidFill>
                  <a:schemeClr val="tx1"/>
                </a:solidFill>
                <a:latin typeface="+mn-lt"/>
                <a:ea typeface="ＭＳ Ｐゴシック" pitchFamily="1" charset="-128"/>
                <a:cs typeface="+mn-cs"/>
              </a:rPr>
              <a:t>Movie directors create contexts and soundtracks that amplify our perceptions of particular emotions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u="sng" kern="1200" dirty="0" smtClean="0">
                <a:solidFill>
                  <a:schemeClr val="tx1"/>
                </a:solidFill>
                <a:latin typeface="+mn-lt"/>
                <a:ea typeface="ＭＳ Ｐゴシック" pitchFamily="1" charset="-128"/>
                <a:cs typeface="+mn-cs"/>
              </a:rPr>
              <a:t>Culture and Emotional Expression</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Are there acceptable gender “rules” for emotional expression?</a:t>
            </a:r>
          </a:p>
          <a:p>
            <a:pPr lvl="1">
              <a:buFont typeface="Arial" pitchFamily="34" charset="0"/>
              <a:buChar char="•"/>
            </a:pPr>
            <a:r>
              <a:rPr lang="en-US" sz="1200" kern="1200" dirty="0" smtClean="0">
                <a:solidFill>
                  <a:schemeClr val="tx1"/>
                </a:solidFill>
                <a:latin typeface="+mn-lt"/>
                <a:ea typeface="ＭＳ Ｐゴシック" pitchFamily="1" charset="-128"/>
                <a:cs typeface="+mn-cs"/>
              </a:rPr>
              <a:t>Two men kissing each other in greeting</a:t>
            </a:r>
          </a:p>
          <a:p>
            <a:pPr lvl="1">
              <a:buFont typeface="Arial" pitchFamily="34" charset="0"/>
              <a:buChar char="•"/>
            </a:pPr>
            <a:r>
              <a:rPr lang="en-US" sz="1200" kern="1200" dirty="0" smtClean="0">
                <a:solidFill>
                  <a:schemeClr val="tx1"/>
                </a:solidFill>
                <a:latin typeface="+mn-lt"/>
                <a:ea typeface="ＭＳ Ｐゴシック" pitchFamily="1" charset="-128"/>
                <a:cs typeface="+mn-cs"/>
              </a:rPr>
              <a:t>Two women patting each other on the behind during a sport’s competition</a:t>
            </a:r>
          </a:p>
          <a:p>
            <a:pPr lvl="1">
              <a:buFont typeface="Arial" pitchFamily="34" charset="0"/>
              <a:buChar char="•"/>
            </a:pPr>
            <a:r>
              <a:rPr lang="en-US" sz="1200" kern="1200" dirty="0" smtClean="0">
                <a:solidFill>
                  <a:schemeClr val="tx1"/>
                </a:solidFill>
                <a:latin typeface="+mn-lt"/>
                <a:ea typeface="ＭＳ Ｐゴシック" pitchFamily="1" charset="-128"/>
                <a:cs typeface="+mn-cs"/>
              </a:rPr>
              <a:t>Men crying at a sad movie</a:t>
            </a:r>
          </a:p>
          <a:p>
            <a:pPr lvl="1">
              <a:buFont typeface="Arial" pitchFamily="34" charset="0"/>
              <a:buChar char="•"/>
            </a:pPr>
            <a:r>
              <a:rPr lang="en-US" sz="1200" kern="1200" dirty="0" smtClean="0">
                <a:solidFill>
                  <a:schemeClr val="tx1"/>
                </a:solidFill>
                <a:latin typeface="+mn-lt"/>
                <a:ea typeface="ＭＳ Ｐゴシック" pitchFamily="1" charset="-128"/>
                <a:cs typeface="+mn-cs"/>
              </a:rPr>
              <a:t>Women violently expressing anger</a:t>
            </a:r>
          </a:p>
          <a:p>
            <a:pPr lvl="1">
              <a:buFont typeface="Arial" pitchFamily="34" charset="0"/>
              <a:buChar char="•"/>
            </a:pPr>
            <a:r>
              <a:rPr lang="en-US" sz="1200" kern="1200" dirty="0" smtClean="0">
                <a:solidFill>
                  <a:schemeClr val="tx1"/>
                </a:solidFill>
                <a:latin typeface="+mn-lt"/>
                <a:ea typeface="ＭＳ Ｐゴシック" pitchFamily="1" charset="-128"/>
                <a:cs typeface="+mn-cs"/>
              </a:rPr>
              <a:t>Men hugging to celebrate an occasion</a:t>
            </a:r>
          </a:p>
          <a:p>
            <a:pPr lvl="2">
              <a:buFont typeface="Arial" pitchFamily="34" charset="0"/>
              <a:buChar char="•"/>
            </a:pPr>
            <a:r>
              <a:rPr lang="en-US" sz="1200" kern="1200" dirty="0" smtClean="0">
                <a:solidFill>
                  <a:schemeClr val="tx1"/>
                </a:solidFill>
                <a:latin typeface="+mn-lt"/>
                <a:ea typeface="ＭＳ Ｐゴシック" pitchFamily="1" charset="-128"/>
                <a:cs typeface="+mn-cs"/>
              </a:rPr>
              <a:t>These are acceptable “rules” within our culture for expression emotions for each other</a:t>
            </a:r>
          </a:p>
          <a:p>
            <a:pPr lvl="0">
              <a:buFont typeface="Arial" pitchFamily="34" charset="0"/>
              <a:buChar char="•"/>
            </a:pPr>
            <a:r>
              <a:rPr lang="en-US" sz="1200" kern="1200" dirty="0" smtClean="0">
                <a:solidFill>
                  <a:schemeClr val="tx1"/>
                </a:solidFill>
                <a:latin typeface="+mn-lt"/>
                <a:ea typeface="ＭＳ Ｐゴシック" pitchFamily="1" charset="-128"/>
                <a:cs typeface="+mn-cs"/>
              </a:rPr>
              <a:t>The meaning of gestures varies in each culture</a:t>
            </a:r>
          </a:p>
          <a:p>
            <a:pPr lvl="1">
              <a:buFont typeface="Arial" pitchFamily="34" charset="0"/>
              <a:buChar char="•"/>
            </a:pPr>
            <a:r>
              <a:rPr lang="en-US" sz="1200" kern="1200" dirty="0" smtClean="0">
                <a:solidFill>
                  <a:schemeClr val="tx1"/>
                </a:solidFill>
                <a:latin typeface="+mn-lt"/>
                <a:ea typeface="ＭＳ Ｐゴシック" pitchFamily="1" charset="-128"/>
                <a:cs typeface="+mn-cs"/>
              </a:rPr>
              <a:t>Chinese clap their hands to show disappointment</a:t>
            </a:r>
          </a:p>
          <a:p>
            <a:pPr lvl="1">
              <a:buFont typeface="Arial" pitchFamily="34" charset="0"/>
              <a:buChar char="•"/>
            </a:pPr>
            <a:r>
              <a:rPr lang="en-US" sz="1200" kern="1200" dirty="0" smtClean="0">
                <a:solidFill>
                  <a:schemeClr val="tx1"/>
                </a:solidFill>
                <a:latin typeface="+mn-lt"/>
                <a:ea typeface="ＭＳ Ｐゴシック" pitchFamily="1" charset="-128"/>
                <a:cs typeface="+mn-cs"/>
              </a:rPr>
              <a:t>We give the thumbs up sign when things are good, but it is taken offensively in other cultures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Do facial expressions also have different meanings in different cultures?</a:t>
            </a:r>
          </a:p>
          <a:p>
            <a:pPr lvl="1">
              <a:buFont typeface="Arial" pitchFamily="34" charset="0"/>
              <a:buChar char="•"/>
            </a:pPr>
            <a:r>
              <a:rPr lang="en-US" sz="1200" kern="1200" dirty="0" smtClean="0">
                <a:solidFill>
                  <a:schemeClr val="tx1"/>
                </a:solidFill>
                <a:latin typeface="+mn-lt"/>
                <a:ea typeface="ＭＳ Ｐゴシック" pitchFamily="1" charset="-128"/>
                <a:cs typeface="+mn-cs"/>
              </a:rPr>
              <a:t>Paul </a:t>
            </a:r>
            <a:r>
              <a:rPr lang="en-US" sz="1200" kern="1200" dirty="0" err="1" smtClean="0">
                <a:solidFill>
                  <a:schemeClr val="tx1"/>
                </a:solidFill>
                <a:latin typeface="+mn-lt"/>
                <a:ea typeface="ＭＳ Ｐゴシック" pitchFamily="1" charset="-128"/>
                <a:cs typeface="+mn-cs"/>
              </a:rPr>
              <a:t>Ekman</a:t>
            </a:r>
            <a:r>
              <a:rPr lang="en-US" sz="1200" kern="1200" dirty="0" smtClean="0">
                <a:solidFill>
                  <a:schemeClr val="tx1"/>
                </a:solidFill>
                <a:latin typeface="+mn-lt"/>
                <a:ea typeface="ＭＳ Ｐゴシック" pitchFamily="1" charset="-128"/>
                <a:cs typeface="+mn-cs"/>
              </a:rPr>
              <a:t>, Wallace Friesen and other showed photographs of various facial expressions to people in different parts of the world and asked them to guess the emotion (</a:t>
            </a:r>
            <a:r>
              <a:rPr lang="en-US" sz="1200" b="1" kern="1200" dirty="0" smtClean="0">
                <a:solidFill>
                  <a:schemeClr val="tx1"/>
                </a:solidFill>
                <a:latin typeface="+mn-lt"/>
                <a:ea typeface="ＭＳ Ｐゴシック" pitchFamily="1" charset="-128"/>
                <a:cs typeface="+mn-cs"/>
              </a:rPr>
              <a:t>video—History of nonverbal expression</a:t>
            </a:r>
            <a:r>
              <a:rPr lang="en-US" sz="1200" kern="1200" dirty="0" smtClean="0">
                <a:solidFill>
                  <a:schemeClr val="tx1"/>
                </a:solidFill>
                <a:latin typeface="+mn-lt"/>
                <a:ea typeface="ＭＳ Ｐゴシック" pitchFamily="1" charset="-128"/>
                <a:cs typeface="+mn-cs"/>
              </a:rPr>
              <a:t>)</a:t>
            </a:r>
          </a:p>
          <a:p>
            <a:pPr lvl="1">
              <a:buFont typeface="Arial" pitchFamily="34" charset="0"/>
              <a:buChar char="•"/>
            </a:pPr>
            <a:r>
              <a:rPr lang="en-US" sz="1200" kern="1200" dirty="0" smtClean="0">
                <a:solidFill>
                  <a:schemeClr val="tx1"/>
                </a:solidFill>
                <a:latin typeface="+mn-lt"/>
                <a:ea typeface="ＭＳ Ｐゴシック" pitchFamily="1" charset="-128"/>
                <a:cs typeface="+mn-cs"/>
              </a:rPr>
              <a:t>They also asked people in New Guinea to display various emotions in response to statements like “Pretend your child had died”.  When the researchers videotaped their responses and showed them to North American college students, they were able to identify them fairly easily.</a:t>
            </a:r>
          </a:p>
          <a:p>
            <a:pPr lvl="1">
              <a:buFont typeface="Arial" pitchFamily="34" charset="0"/>
              <a:buChar char="•"/>
            </a:pPr>
            <a:r>
              <a:rPr lang="en-US" sz="1200" kern="1200" dirty="0" smtClean="0">
                <a:solidFill>
                  <a:schemeClr val="tx1"/>
                </a:solidFill>
                <a:latin typeface="+mn-lt"/>
                <a:ea typeface="ＭＳ Ｐゴシック" pitchFamily="1" charset="-128"/>
                <a:cs typeface="+mn-cs"/>
              </a:rPr>
              <a:t>Conclusions: Regardless of cultural background, a smile is a smile around the world and similar for other facial expressions</a:t>
            </a:r>
          </a:p>
          <a:p>
            <a:pPr lvl="2">
              <a:buFont typeface="Arial" pitchFamily="34" charset="0"/>
              <a:buChar char="•"/>
            </a:pPr>
            <a:r>
              <a:rPr lang="en-US" sz="1200" kern="1200" dirty="0" smtClean="0">
                <a:solidFill>
                  <a:schemeClr val="tx1"/>
                </a:solidFill>
                <a:latin typeface="+mn-lt"/>
                <a:ea typeface="ＭＳ Ｐゴシック" pitchFamily="1" charset="-128"/>
                <a:cs typeface="+mn-cs"/>
              </a:rPr>
              <a:t>However some cultures differ in how much emotion they express</a:t>
            </a:r>
          </a:p>
          <a:p>
            <a:pPr lvl="2">
              <a:buFont typeface="Arial" pitchFamily="34" charset="0"/>
              <a:buChar char="•"/>
            </a:pPr>
            <a:r>
              <a:rPr lang="en-US" sz="1200" kern="1200" dirty="0" smtClean="0">
                <a:solidFill>
                  <a:schemeClr val="tx1"/>
                </a:solidFill>
                <a:latin typeface="+mn-lt"/>
                <a:ea typeface="ＭＳ Ｐゴシック" pitchFamily="1" charset="-128"/>
                <a:cs typeface="+mn-cs"/>
              </a:rPr>
              <a:t>Cultures which strive for individuality (US) display more visible emotions</a:t>
            </a:r>
          </a:p>
          <a:p>
            <a:pPr lvl="2">
              <a:buFont typeface="Arial" pitchFamily="34" charset="0"/>
              <a:buChar char="•"/>
            </a:pPr>
            <a:r>
              <a:rPr lang="en-US" sz="1200" kern="1200" dirty="0" smtClean="0">
                <a:solidFill>
                  <a:schemeClr val="tx1"/>
                </a:solidFill>
                <a:latin typeface="+mn-lt"/>
                <a:ea typeface="ＭＳ Ｐゴシック" pitchFamily="1" charset="-128"/>
                <a:cs typeface="+mn-cs"/>
              </a:rPr>
              <a:t>Other cultures which encourages people to conform to society are less  visibly displayed = collectivist cultures which conform to group standards (Asian)</a:t>
            </a:r>
          </a:p>
          <a:p>
            <a:pPr lvl="0">
              <a:buFont typeface="Arial" pitchFamily="34" charset="0"/>
              <a:buChar char="•"/>
            </a:pPr>
            <a:r>
              <a:rPr lang="en-US" sz="1200" kern="1200" dirty="0" smtClean="0">
                <a:solidFill>
                  <a:schemeClr val="tx1"/>
                </a:solidFill>
                <a:latin typeface="+mn-lt"/>
                <a:ea typeface="ＭＳ Ｐゴシック" pitchFamily="1" charset="-128"/>
                <a:cs typeface="+mn-cs"/>
              </a:rPr>
              <a:t>Even blind children from birth exhibit the common facial expressions associated with emotions like joy, sadness, fear and anger (genetically predisposed)</a:t>
            </a:r>
          </a:p>
          <a:p>
            <a:pPr lvl="0">
              <a:buFont typeface="Arial" pitchFamily="34" charset="0"/>
              <a:buChar char="•"/>
            </a:pPr>
            <a:r>
              <a:rPr lang="en-US" sz="1200" kern="1200" dirty="0" smtClean="0">
                <a:solidFill>
                  <a:schemeClr val="tx1"/>
                </a:solidFill>
                <a:latin typeface="+mn-lt"/>
                <a:ea typeface="ＭＳ Ｐゴシック" pitchFamily="1" charset="-128"/>
                <a:cs typeface="+mn-cs"/>
              </a:rPr>
              <a:t>Charles Darwin speculated that even in prehistoric times, before our ancestors communicated words, their ability to convey threats, greetings and submission with facial expressions helped them survive</a:t>
            </a:r>
          </a:p>
          <a:p>
            <a:pPr lvl="1">
              <a:buFont typeface="Arial" pitchFamily="34" charset="0"/>
              <a:buChar char="•"/>
            </a:pPr>
            <a:r>
              <a:rPr lang="en-US" sz="1200" kern="1200" dirty="0" smtClean="0">
                <a:solidFill>
                  <a:schemeClr val="tx1"/>
                </a:solidFill>
                <a:latin typeface="+mn-lt"/>
                <a:ea typeface="ＭＳ Ｐゴシック" pitchFamily="1" charset="-128"/>
                <a:cs typeface="+mn-cs"/>
              </a:rPr>
              <a:t>That shared heritage, he believed, is why all human express the basic emotions with similar facial expressions</a:t>
            </a:r>
          </a:p>
          <a:p>
            <a:pPr lvl="1">
              <a:buFont typeface="Arial" pitchFamily="34" charset="0"/>
              <a:buChar char="•"/>
            </a:pPr>
            <a:r>
              <a:rPr lang="en-US" sz="1200" kern="1200" dirty="0" smtClean="0">
                <a:solidFill>
                  <a:schemeClr val="tx1"/>
                </a:solidFill>
                <a:latin typeface="+mn-lt"/>
                <a:ea typeface="ＭＳ Ｐゴシック" pitchFamily="1" charset="-128"/>
                <a:cs typeface="+mn-cs"/>
              </a:rPr>
              <a:t>It has been adaptive for us to interpret faces in particular contexts</a:t>
            </a:r>
          </a:p>
          <a:p>
            <a:pPr lvl="2">
              <a:buFont typeface="Arial" pitchFamily="34" charset="0"/>
              <a:buChar char="•"/>
            </a:pPr>
            <a:r>
              <a:rPr lang="en-US" sz="1200" kern="1200" dirty="0" smtClean="0">
                <a:solidFill>
                  <a:schemeClr val="tx1"/>
                </a:solidFill>
                <a:latin typeface="+mn-lt"/>
                <a:ea typeface="ＭＳ Ｐゴシック" pitchFamily="1" charset="-128"/>
                <a:cs typeface="+mn-cs"/>
              </a:rPr>
              <a:t>Movie directors create contexts and soundtracks that amplify our perceptions of particular emotions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ＭＳ Ｐゴシック" pitchFamily="1" charset="-128"/>
                <a:cs typeface="+mn-cs"/>
              </a:rPr>
              <a:t>Effects of Facial Expressions---</a:t>
            </a:r>
            <a:r>
              <a:rPr lang="en-US" sz="1200" b="1" u="sng" kern="1200" dirty="0" smtClean="0">
                <a:solidFill>
                  <a:schemeClr val="tx1"/>
                </a:solidFill>
                <a:latin typeface="+mn-lt"/>
                <a:ea typeface="ＭＳ Ｐゴシック" pitchFamily="1" charset="-128"/>
                <a:cs typeface="+mn-cs"/>
              </a:rPr>
              <a:t>John </a:t>
            </a:r>
            <a:r>
              <a:rPr lang="en-US" sz="1200" b="1" u="sng" kern="1200" dirty="0" err="1" smtClean="0">
                <a:solidFill>
                  <a:schemeClr val="tx1"/>
                </a:solidFill>
                <a:latin typeface="+mn-lt"/>
                <a:ea typeface="ＭＳ Ｐゴシック" pitchFamily="1" charset="-128"/>
                <a:cs typeface="+mn-cs"/>
              </a:rPr>
              <a:t>Cleese</a:t>
            </a:r>
            <a:r>
              <a:rPr lang="en-US" sz="1200" b="1" u="sng" kern="1200" dirty="0" smtClean="0">
                <a:solidFill>
                  <a:schemeClr val="tx1"/>
                </a:solidFill>
                <a:latin typeface="+mn-lt"/>
                <a:ea typeface="ＭＳ Ｐゴシック" pitchFamily="1" charset="-128"/>
                <a:cs typeface="+mn-cs"/>
              </a:rPr>
              <a:t>—The Human Face</a:t>
            </a:r>
            <a:r>
              <a:rPr lang="en-US" sz="1200" u="sng" kern="1200" dirty="0" smtClean="0">
                <a:solidFill>
                  <a:schemeClr val="tx1"/>
                </a:solidFill>
                <a:latin typeface="+mn-lt"/>
                <a:ea typeface="ＭＳ Ｐゴシック" pitchFamily="1" charset="-128"/>
                <a:cs typeface="+mn-cs"/>
              </a:rPr>
              <a:t> video</a:t>
            </a:r>
            <a:endParaRPr lang="en-US" sz="1200" kern="1200" dirty="0" smtClean="0">
              <a:solidFill>
                <a:schemeClr val="tx1"/>
              </a:solidFill>
              <a:latin typeface="+mn-lt"/>
              <a:ea typeface="ＭＳ Ｐゴシック" pitchFamily="1" charset="-128"/>
              <a:cs typeface="+mn-cs"/>
            </a:endParaRPr>
          </a:p>
          <a:p>
            <a:pPr lvl="0">
              <a:buFont typeface="Arial" pitchFamily="34" charset="0"/>
              <a:buChar char="•"/>
            </a:pPr>
            <a:r>
              <a:rPr lang="en-US" sz="1200" kern="1200" dirty="0" smtClean="0">
                <a:solidFill>
                  <a:schemeClr val="tx1"/>
                </a:solidFill>
                <a:latin typeface="+mn-lt"/>
                <a:ea typeface="ＭＳ Ｐゴシック" pitchFamily="1" charset="-128"/>
                <a:cs typeface="+mn-cs"/>
              </a:rPr>
              <a:t>Expressions not only communicate emotion, they also amplify and regulate it and feed our feelings</a:t>
            </a:r>
          </a:p>
          <a:p>
            <a:pPr lvl="0">
              <a:buFont typeface="Arial" pitchFamily="34" charset="0"/>
              <a:buChar char="•"/>
            </a:pPr>
            <a:r>
              <a:rPr lang="en-US" sz="1200" kern="1200" dirty="0" smtClean="0">
                <a:solidFill>
                  <a:schemeClr val="tx1"/>
                </a:solidFill>
                <a:latin typeface="+mn-lt"/>
                <a:ea typeface="ＭＳ Ｐゴシック" pitchFamily="1" charset="-128"/>
                <a:cs typeface="+mn-cs"/>
              </a:rPr>
              <a:t>DEMO: Place your pointer fingers on the inner part of your eyebrow.  Now fake a big grin.  Now scowl.  Can you feel the “smile therapy” difference in your facial muscles?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In the absence of competing emotions, the </a:t>
            </a:r>
            <a:r>
              <a:rPr lang="en-US" sz="1200" b="1" kern="1200" dirty="0" smtClean="0">
                <a:solidFill>
                  <a:schemeClr val="tx1"/>
                </a:solidFill>
                <a:latin typeface="+mn-lt"/>
                <a:ea typeface="ＭＳ Ｐゴシック" pitchFamily="1" charset="-128"/>
                <a:cs typeface="+mn-cs"/>
              </a:rPr>
              <a:t>facial feedback</a:t>
            </a:r>
            <a:r>
              <a:rPr lang="en-US" sz="1200" kern="1200" dirty="0" smtClean="0">
                <a:solidFill>
                  <a:schemeClr val="tx1"/>
                </a:solidFill>
                <a:latin typeface="+mn-lt"/>
                <a:ea typeface="ＭＳ Ｐゴシック" pitchFamily="1" charset="-128"/>
                <a:cs typeface="+mn-cs"/>
              </a:rPr>
              <a:t> effect  on experienced emotional expressions states that when a facial expression of anger or happiness intensifies feelings of anger or happiness continues and increases</a:t>
            </a:r>
          </a:p>
          <a:p>
            <a:pPr lvl="0">
              <a:buFont typeface="Arial" pitchFamily="34" charset="0"/>
              <a:buChar char="•"/>
            </a:pPr>
            <a:r>
              <a:rPr lang="en-US" sz="1200" kern="1200" dirty="0" smtClean="0">
                <a:solidFill>
                  <a:schemeClr val="tx1"/>
                </a:solidFill>
                <a:latin typeface="+mn-lt"/>
                <a:ea typeface="ＭＳ Ｐゴシック" pitchFamily="1" charset="-128"/>
                <a:cs typeface="+mn-cs"/>
              </a:rPr>
              <a:t>A heartier smile with raised cheeks and a crinkle in the eye enhances positive feelings even more when you are reacting to something pleasant or funny</a:t>
            </a:r>
          </a:p>
          <a:p>
            <a:pPr lvl="0">
              <a:buFont typeface="Arial" pitchFamily="34" charset="0"/>
              <a:buChar char="•"/>
            </a:pPr>
            <a:r>
              <a:rPr lang="en-US" sz="1200" kern="1200" dirty="0" smtClean="0">
                <a:solidFill>
                  <a:schemeClr val="tx1"/>
                </a:solidFill>
                <a:latin typeface="+mn-lt"/>
                <a:ea typeface="ＭＳ Ｐゴシック" pitchFamily="1" charset="-128"/>
                <a:cs typeface="+mn-cs"/>
              </a:rPr>
              <a:t>Walking with your shoulders back and your head upright (instead of down) will increase your step and encourage a mood shift</a:t>
            </a:r>
          </a:p>
          <a:p>
            <a:endParaRPr lang="en-US" dirty="0"/>
          </a:p>
        </p:txBody>
      </p:sp>
      <p:sp>
        <p:nvSpPr>
          <p:cNvPr id="4" name="Slide Number Placeholder 3"/>
          <p:cNvSpPr>
            <a:spLocks noGrp="1"/>
          </p:cNvSpPr>
          <p:nvPr>
            <p:ph type="sldNum" sz="quarter" idx="10"/>
          </p:nvPr>
        </p:nvSpPr>
        <p:spPr/>
        <p:txBody>
          <a:bodyPr/>
          <a:lstStyle/>
          <a:p>
            <a:fld id="{3893FDC2-2918-4974-B6BC-8E949CA7D24B}"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3FDC2-2918-4974-B6BC-8E949CA7D24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7490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9C41BFC-E68E-4A7A-92B7-117707A3921B}" type="slidenum">
              <a:rPr lang="en-US" altLang="en-US"/>
              <a:pPr>
                <a:defRPr/>
              </a:pPr>
              <a:t>‹#›</a:t>
            </a:fld>
            <a:endParaRPr lang="en-US" altLang="en-US"/>
          </a:p>
        </p:txBody>
      </p:sp>
    </p:spTree>
    <p:extLst>
      <p:ext uri="{BB962C8B-B14F-4D97-AF65-F5344CB8AC3E}">
        <p14:creationId xmlns:p14="http://schemas.microsoft.com/office/powerpoint/2010/main" val="351841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1295400"/>
          </a:xfrm>
          <a:prstGeom prst="rect">
            <a:avLst/>
          </a:prstGeom>
          <a:solidFill>
            <a:srgbClr val="4A4540"/>
          </a:solidFill>
          <a:ln w="9525">
            <a:solidFill>
              <a:srgbClr val="4A4540"/>
            </a:solidFill>
            <a:miter lim="800000"/>
            <a:headEnd/>
            <a:tailEnd/>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pic>
        <p:nvPicPr>
          <p:cNvPr id="5" name="Picture 7" descr="493f4bea034079eb80bf4dd35bc68a6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2895600"/>
            <a:ext cx="9144000" cy="152400"/>
          </a:xfrm>
          <a:prstGeom prst="rect">
            <a:avLst/>
          </a:prstGeom>
          <a:solidFill>
            <a:srgbClr val="4A4540"/>
          </a:solidFill>
          <a:ln w="9525">
            <a:solidFill>
              <a:srgbClr val="4A4540"/>
            </a:solidFill>
            <a:miter lim="800000"/>
            <a:headEnd/>
            <a:tailEnd/>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pic>
        <p:nvPicPr>
          <p:cNvPr id="7" name="Picture 12" descr="493f4bea034079eb80bf4dd35bc68a6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auto">
          <a:xfrm>
            <a:off x="0" y="2743200"/>
            <a:ext cx="9144000" cy="152400"/>
          </a:xfrm>
          <a:prstGeom prst="rect">
            <a:avLst/>
          </a:prstGeom>
          <a:solidFill>
            <a:srgbClr val="088A4C"/>
          </a:solidFill>
          <a:ln w="9525">
            <a:solidFill>
              <a:srgbClr val="088A4C"/>
            </a:solidFill>
            <a:miter lim="800000"/>
            <a:headEnd/>
            <a:tailEnd/>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sp>
        <p:nvSpPr>
          <p:cNvPr id="7170" name="Rectangle 2"/>
          <p:cNvSpPr>
            <a:spLocks noGrp="1" noChangeArrowheads="1"/>
          </p:cNvSpPr>
          <p:nvPr>
            <p:ph type="ctrTitle"/>
          </p:nvPr>
        </p:nvSpPr>
        <p:spPr>
          <a:xfrm>
            <a:off x="0" y="1447800"/>
            <a:ext cx="9144000" cy="990600"/>
          </a:xfrm>
        </p:spPr>
        <p:txBody>
          <a:bodyPr anchorCtr="1"/>
          <a:lstStyle>
            <a:lvl1pPr algn="ctr">
              <a:defRPr sz="5400" b="1">
                <a:solidFill>
                  <a:schemeClr val="tx1"/>
                </a:solidFill>
              </a:defRPr>
            </a:lvl1pPr>
          </a:lstStyle>
          <a:p>
            <a:pPr lvl="0"/>
            <a:r>
              <a:rPr lang="en-US" altLang="en-US" noProof="0" smtClean="0"/>
              <a:t>Unit 1: </a:t>
            </a:r>
          </a:p>
        </p:txBody>
      </p:sp>
      <p:sp>
        <p:nvSpPr>
          <p:cNvPr id="7171" name="Rectangle 3"/>
          <p:cNvSpPr>
            <a:spLocks noGrp="1" noChangeArrowheads="1"/>
          </p:cNvSpPr>
          <p:nvPr>
            <p:ph type="subTitle" idx="1"/>
          </p:nvPr>
        </p:nvSpPr>
        <p:spPr>
          <a:xfrm>
            <a:off x="0" y="3276600"/>
            <a:ext cx="9144000" cy="3276600"/>
          </a:xfrm>
        </p:spPr>
        <p:txBody>
          <a:bodyPr/>
          <a:lstStyle>
            <a:lvl1pPr marL="0" indent="0">
              <a:buFontTx/>
              <a:buNone/>
              <a:defRPr/>
            </a:lvl1pPr>
          </a:lstStyle>
          <a:p>
            <a:pPr lvl="0"/>
            <a:r>
              <a:rPr lang="en-US" altLang="en-US" noProof="0" smtClean="0"/>
              <a:t>Essential Task </a:t>
            </a:r>
          </a:p>
        </p:txBody>
      </p:sp>
      <p:sp>
        <p:nvSpPr>
          <p:cNvPr id="9" name="Rectangle 16"/>
          <p:cNvSpPr>
            <a:spLocks noGrp="1" noChangeArrowheads="1"/>
          </p:cNvSpPr>
          <p:nvPr>
            <p:ph type="ftr" sz="quarter" idx="10"/>
          </p:nvPr>
        </p:nvSpPr>
        <p:spPr bwMode="auto">
          <a:xfrm>
            <a:off x="1371600" y="0"/>
            <a:ext cx="6400800" cy="1219200"/>
          </a:xfrm>
          <a:prstGeom prst="rect">
            <a:avLst/>
          </a:prstGeom>
          <a:extLst/>
        </p:spPr>
        <p:txBody>
          <a:bodyPr vert="horz" wrap="square" lIns="91440" tIns="45720" rIns="91440" bIns="45720" numCol="1" anchor="ctr" anchorCtr="0" compatLnSpc="1">
            <a:prstTxWarp prst="textNoShape">
              <a:avLst/>
            </a:prstTxWarp>
          </a:bodyPr>
          <a:lstStyle>
            <a:lvl1pPr algn="ctr" eaLnBrk="1" hangingPunct="1">
              <a:defRPr sz="4400" b="1">
                <a:solidFill>
                  <a:schemeClr val="bg1"/>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r>
              <a:rPr lang="en-US" altLang="en-US">
                <a:solidFill>
                  <a:srgbClr val="FFFFFF"/>
                </a:solidFill>
              </a:rPr>
              <a:t>WHS AP Psychology</a:t>
            </a:r>
          </a:p>
        </p:txBody>
      </p:sp>
    </p:spTree>
    <p:extLst>
      <p:ext uri="{BB962C8B-B14F-4D97-AF65-F5344CB8AC3E}">
        <p14:creationId xmlns:p14="http://schemas.microsoft.com/office/powerpoint/2010/main" val="261227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360BE917-C863-7544-AE27-1C3B793F0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16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9A2A85E4-8E86-E64D-8185-FE43A6546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69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8481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600200"/>
            <a:ext cx="38481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12667F43-D7FD-DA46-9C7F-9F25CBB5D6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44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848364CE-87D2-484A-B649-0190DABCE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85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56486D4E-395C-684A-B288-B449851A7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86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CA83E7D2-67E0-DE40-BD5D-1EEF815625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64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E55390D7-652F-784D-BA34-061E0764E5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770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60C5247B-8703-6F41-840F-E419B9D868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782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B4077E36-9C41-314B-9F07-E115A4F974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935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0"/>
            <a:ext cx="19621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0"/>
            <a:ext cx="57340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ET </a:t>
            </a:r>
            <a:fld id="{6B5E4BB9-D2E8-204E-B2D4-90AA53882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36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18388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5381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06142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63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81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8353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82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0521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6052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211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4740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EB04273-62F8-40D7-AA8D-D3E6D6AFDE53}" type="datetime1">
              <a:rPr lang="en-US" smtClean="0">
                <a:solidFill>
                  <a:prstClr val="white">
                    <a:tint val="95000"/>
                  </a:prstClr>
                </a:solidFill>
              </a:rPr>
              <a:pPr/>
              <a:t>1/23/19</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1350DFD-02F5-4524-B8EA-428512EC6F7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Tree>
    <p:extLst>
      <p:ext uri="{BB962C8B-B14F-4D97-AF65-F5344CB8AC3E}">
        <p14:creationId xmlns:p14="http://schemas.microsoft.com/office/powerpoint/2010/main" val="71631314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3786AB-F4D1-42EF-A2C1-01BCF4694A0F}" type="datetime1">
              <a:rPr lang="en-US" smtClean="0">
                <a:solidFill>
                  <a:prstClr val="black">
                    <a:tint val="95000"/>
                  </a:prstClr>
                </a:solidFill>
              </a:rPr>
              <a:pPr/>
              <a:t>1/23/19</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B7571F5-6AEB-4BFC-AB74-FEDFEBA13C6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86615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950416-8BE4-4B0D-A528-2D2C57774337}" type="datetime1">
              <a:rPr lang="en-US" smtClean="0">
                <a:solidFill>
                  <a:prstClr val="white">
                    <a:tint val="95000"/>
                  </a:prstClr>
                </a:solidFill>
              </a:rPr>
              <a:pPr/>
              <a:t>1/23/19</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0CC81C7-B79F-4A0E-AC60-D822BE88B3E3}"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6735468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C0B901-1604-4A17-82AF-37DB1D93C668}" type="datetime1">
              <a:rPr lang="en-US" smtClean="0">
                <a:solidFill>
                  <a:prstClr val="black">
                    <a:tint val="95000"/>
                  </a:prstClr>
                </a:solidFill>
              </a:rPr>
              <a:pPr/>
              <a:t>1/23/19</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D5C24D3-1E04-4028-B88A-A9B1AF6C19D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21503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BB5EEC-37CB-497F-95AF-7CD96730C3A7}" type="datetime1">
              <a:rPr lang="en-US" smtClean="0">
                <a:solidFill>
                  <a:prstClr val="black">
                    <a:tint val="95000"/>
                  </a:prstClr>
                </a:solidFill>
              </a:rPr>
              <a:pPr/>
              <a:t>1/23/19</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21E6944-2F2B-48F7-A8B9-41E3CB6A451E}"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4835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915C86-89AF-40B3-84BC-F673E6C8A153}" type="datetime1">
              <a:rPr lang="en-US" smtClean="0">
                <a:solidFill>
                  <a:prstClr val="black">
                    <a:tint val="95000"/>
                  </a:prstClr>
                </a:solidFill>
              </a:rPr>
              <a:pPr/>
              <a:t>1/23/19</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ED4F668F-F9BE-4A21-8ED8-771B6FA0CEF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14426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FC2B9-DDBD-4F42-A4BD-0669D750AB75}" type="datetime1">
              <a:rPr lang="en-US" smtClean="0">
                <a:solidFill>
                  <a:prstClr val="black">
                    <a:tint val="95000"/>
                  </a:prstClr>
                </a:solidFill>
              </a:rPr>
              <a:pPr/>
              <a:t>1/23/19</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EF77927-7EFD-41C0-99D2-03DF45E05545}"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91476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01C826-7872-4548-877B-DB40D4103163}" type="datetime1">
              <a:rPr lang="en-US" smtClean="0">
                <a:solidFill>
                  <a:prstClr val="black">
                    <a:tint val="95000"/>
                  </a:prstClr>
                </a:solidFill>
              </a:rPr>
              <a:pPr/>
              <a:t>1/23/19</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A50D623-78CB-4572-908D-0D2453BB215D}"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Tree>
    <p:extLst>
      <p:ext uri="{BB962C8B-B14F-4D97-AF65-F5344CB8AC3E}">
        <p14:creationId xmlns:p14="http://schemas.microsoft.com/office/powerpoint/2010/main" val="4126630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B0D951-5529-46D9-B4B2-FC76C00C7560}" type="datetime1">
              <a:rPr lang="en-US" smtClean="0">
                <a:solidFill>
                  <a:prstClr val="black">
                    <a:tint val="95000"/>
                  </a:prstClr>
                </a:solidFill>
              </a:rPr>
              <a:pPr/>
              <a:t>1/23/19</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E1A5B294-7E59-444C-B43D-9E0508EF832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7540556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D7B77B-52D4-49E8-8D48-163B25591358}" type="datetime1">
              <a:rPr lang="en-US" smtClean="0">
                <a:solidFill>
                  <a:prstClr val="black">
                    <a:tint val="95000"/>
                  </a:prstClr>
                </a:solidFill>
              </a:rPr>
              <a:pPr/>
              <a:t>1/23/19</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7BF203C-9D1D-48B4-9DBA-3060EFADDEF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61776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D09BE-2F99-4D58-8EE0-0DAC00E08D76}" type="datetime1">
              <a:rPr lang="en-US" smtClean="0">
                <a:solidFill>
                  <a:prstClr val="black">
                    <a:tint val="95000"/>
                  </a:prstClr>
                </a:solidFill>
              </a:rPr>
              <a:pPr/>
              <a:t>1/23/19</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A43C571-94DE-4202-93C2-15629546F59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83605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a:solidFill>
                <a:prstClr val="black">
                  <a:tint val="95000"/>
                </a:prstClr>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ltLang="en-US">
              <a:solidFill>
                <a:prstClr val="black">
                  <a:tint val="9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9C41BFC-E68E-4A7A-92B7-117707A3921B}" type="slidenum">
              <a:rPr lang="en-US" altLang="en-US">
                <a:solidFill>
                  <a:prstClr val="black">
                    <a:tint val="95000"/>
                  </a:prstClr>
                </a:solidFill>
              </a:rPr>
              <a:pPr>
                <a:defRPr/>
              </a:pPr>
              <a:t>‹#›</a:t>
            </a:fld>
            <a:endParaRPr lang="en-US" altLang="en-US">
              <a:solidFill>
                <a:prstClr val="black">
                  <a:tint val="95000"/>
                </a:prstClr>
              </a:solidFill>
            </a:endParaRPr>
          </a:p>
        </p:txBody>
      </p:sp>
    </p:spTree>
    <p:extLst>
      <p:ext uri="{BB962C8B-B14F-4D97-AF65-F5344CB8AC3E}">
        <p14:creationId xmlns:p14="http://schemas.microsoft.com/office/powerpoint/2010/main" val="1117716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a:solidFill>
                <a:prstClr val="black">
                  <a:tint val="95000"/>
                </a:prstClr>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a:solidFill>
                <a:prstClr val="black">
                  <a:tint val="95000"/>
                </a:prstClr>
              </a:solidFill>
            </a:endParaRPr>
          </a:p>
        </p:txBody>
      </p:sp>
      <p:sp>
        <p:nvSpPr>
          <p:cNvPr id="8" name="Slide Number Placeholder 7"/>
          <p:cNvSpPr>
            <a:spLocks noGrp="1"/>
          </p:cNvSpPr>
          <p:nvPr>
            <p:ph type="sldNum" sz="quarter" idx="12"/>
          </p:nvPr>
        </p:nvSpPr>
        <p:spPr>
          <a:xfrm>
            <a:off x="6553200" y="6245225"/>
            <a:ext cx="2133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036B340C-BBC6-4248-89B4-2567A270F077}" type="slidenum">
              <a:rPr lang="en-US" altLang="en-US">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188987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1/23/19</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1295400"/>
            <a:ext cx="1295400" cy="5562600"/>
          </a:xfrm>
          <a:prstGeom prst="rect">
            <a:avLst/>
          </a:prstGeom>
          <a:gradFill rotWithShape="1">
            <a:gsLst>
              <a:gs pos="0">
                <a:srgbClr val="4A4540"/>
              </a:gs>
              <a:gs pos="100000">
                <a:srgbClr val="7A7672"/>
              </a:gs>
            </a:gsLst>
            <a:lin ang="5400000" scaled="1"/>
          </a:gra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sp>
        <p:nvSpPr>
          <p:cNvPr id="1027" name="Rectangle 2"/>
          <p:cNvSpPr>
            <a:spLocks noGrp="1" noChangeArrowheads="1"/>
          </p:cNvSpPr>
          <p:nvPr>
            <p:ph type="title"/>
          </p:nvPr>
        </p:nvSpPr>
        <p:spPr bwMode="auto">
          <a:xfrm>
            <a:off x="1295400" y="0"/>
            <a:ext cx="784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95400" y="16002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	</a:t>
            </a:r>
          </a:p>
        </p:txBody>
      </p:sp>
      <p:sp>
        <p:nvSpPr>
          <p:cNvPr id="6150" name="Rectangle 6"/>
          <p:cNvSpPr>
            <a:spLocks noGrp="1" noChangeArrowheads="1"/>
          </p:cNvSpPr>
          <p:nvPr>
            <p:ph type="sldNum" sz="quarter" idx="4"/>
          </p:nvPr>
        </p:nvSpPr>
        <p:spPr bwMode="auto">
          <a:xfrm>
            <a:off x="70104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fontAlgn="base">
              <a:spcBef>
                <a:spcPct val="0"/>
              </a:spcBef>
              <a:spcAft>
                <a:spcPct val="0"/>
              </a:spcAft>
              <a:defRPr/>
            </a:pPr>
            <a:r>
              <a:rPr lang="en-US">
                <a:solidFill>
                  <a:srgbClr val="000000"/>
                </a:solidFill>
                <a:latin typeface="Arial" charset="0"/>
                <a:ea typeface="ＭＳ Ｐゴシック" charset="0"/>
              </a:rPr>
              <a:t>ET </a:t>
            </a:r>
            <a:fld id="{A0FB31CF-C0B0-2243-84F0-8100D77509BD}" type="slidenum">
              <a:rPr lang="en-US">
                <a:solidFill>
                  <a:srgbClr val="000000"/>
                </a:solidFill>
                <a:latin typeface="Arial" charset="0"/>
                <a:ea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endParaRPr>
          </a:p>
        </p:txBody>
      </p:sp>
      <p:pic>
        <p:nvPicPr>
          <p:cNvPr id="1030" name="Picture 8" descr="493f4bea034079eb80bf4dd35bc68a6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3"/>
          <p:cNvSpPr>
            <a:spLocks noChangeArrowheads="1"/>
          </p:cNvSpPr>
          <p:nvPr userDrawn="1"/>
        </p:nvSpPr>
        <p:spPr bwMode="auto">
          <a:xfrm rot="-5400000">
            <a:off x="-1524000" y="4038600"/>
            <a:ext cx="5562600" cy="76200"/>
          </a:xfrm>
          <a:prstGeom prst="rect">
            <a:avLst/>
          </a:prstGeom>
          <a:solidFill>
            <a:srgbClr val="088A4C"/>
          </a:solidFill>
          <a:ln w="9525">
            <a:solidFill>
              <a:srgbClr val="088A4C"/>
            </a:solidFill>
            <a:miter lim="800000"/>
            <a:headEnd/>
            <a:tailEnd/>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sp>
        <p:nvSpPr>
          <p:cNvPr id="1032" name="Rectangle 14"/>
          <p:cNvSpPr>
            <a:spLocks noChangeArrowheads="1"/>
          </p:cNvSpPr>
          <p:nvPr userDrawn="1"/>
        </p:nvSpPr>
        <p:spPr bwMode="auto">
          <a:xfrm rot="10800000">
            <a:off x="1295400" y="1219200"/>
            <a:ext cx="7848600" cy="76200"/>
          </a:xfrm>
          <a:prstGeom prst="rect">
            <a:avLst/>
          </a:prstGeom>
          <a:solidFill>
            <a:srgbClr val="088A4C"/>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ea typeface="ＭＳ Ｐゴシック" charset="0"/>
            </a:endParaRPr>
          </a:p>
        </p:txBody>
      </p:sp>
    </p:spTree>
    <p:extLst>
      <p:ext uri="{BB962C8B-B14F-4D97-AF65-F5344CB8AC3E}">
        <p14:creationId xmlns:p14="http://schemas.microsoft.com/office/powerpoint/2010/main" val="288165845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Calibri" panose="020F0502020204030204" pitchFamily="34" charset="0"/>
          <a:ea typeface="ＭＳ Ｐゴシック" charset="0"/>
          <a:cs typeface="Arial" panose="020B060402020202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ea typeface="ＭＳ Ｐゴシック" charset="0"/>
          <a:cs typeface="Arial" panose="020B060402020202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ea typeface="ＭＳ Ｐゴシック" charset="0"/>
          <a:cs typeface="Arial" panose="020B060402020202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ea typeface="ＭＳ Ｐゴシック" charset="0"/>
          <a:cs typeface="Arial" panose="020B0604020202020204" pitchFamily="34" charset="0"/>
        </a:defRPr>
      </a:lvl5pPr>
      <a:lvl6pPr marL="457200" algn="l" rtl="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6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32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3416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Franklin Gothic Medium"/>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pPr>
            <a:fld id="{2F9FBE56-8243-450C-B781-0C1584C10D21}" type="datetime1">
              <a:rPr lang="en-US" smtClean="0">
                <a:solidFill>
                  <a:prstClr val="black">
                    <a:tint val="95000"/>
                  </a:prstClr>
                </a:solidFill>
                <a:latin typeface="Arial" charset="0"/>
                <a:ea typeface="ＭＳ Ｐゴシック" pitchFamily="1" charset="-128"/>
              </a:rPr>
              <a:pPr fontAlgn="base">
                <a:spcBef>
                  <a:spcPct val="0"/>
                </a:spcBef>
                <a:spcAft>
                  <a:spcPct val="0"/>
                </a:spcAft>
              </a:pPr>
              <a:t>1/23/19</a:t>
            </a:fld>
            <a:endParaRPr lang="en-US">
              <a:solidFill>
                <a:prstClr val="black">
                  <a:tint val="9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a:solidFill>
                <a:prstClr val="black">
                  <a:tint val="95000"/>
                </a:prstClr>
              </a:solidFill>
              <a:latin typeface="Arial" charset="0"/>
              <a:ea typeface="ＭＳ Ｐゴシック" pitchFamily="1" charset="-128"/>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pPr>
            <a:fld id="{B2B33A50-F3C5-463D-B1F0-342BADF7E703}" type="slidenum">
              <a:rPr lang="en-US" smtClean="0">
                <a:solidFill>
                  <a:prstClr val="black">
                    <a:tint val="95000"/>
                  </a:prstClr>
                </a:solidFill>
                <a:latin typeface="Arial" charset="0"/>
                <a:ea typeface="ＭＳ Ｐゴシック" pitchFamily="1" charset="-128"/>
              </a:rPr>
              <a:pPr fontAlgn="base">
                <a:spcBef>
                  <a:spcPct val="0"/>
                </a:spcBef>
                <a:spcAft>
                  <a:spcPct val="0"/>
                </a:spcAft>
              </a:pPr>
              <a:t>‹#›</a:t>
            </a:fld>
            <a:endParaRPr lang="en-US">
              <a:solidFill>
                <a:prstClr val="black">
                  <a:tint val="95000"/>
                </a:prstClr>
              </a:solidFill>
              <a:latin typeface="Arial" charset="0"/>
              <a:ea typeface="ＭＳ Ｐゴシック" pitchFamily="1" charset="-128"/>
            </a:endParaRPr>
          </a:p>
        </p:txBody>
      </p:sp>
    </p:spTree>
    <p:extLst>
      <p:ext uri="{BB962C8B-B14F-4D97-AF65-F5344CB8AC3E}">
        <p14:creationId xmlns:p14="http://schemas.microsoft.com/office/powerpoint/2010/main" val="208406907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s://www.ted.com/talks/ron_gutman_the_hidden_power_of_smiling/transcript?language=en%23t-123271"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3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hyperlink" Target="https://www.youtube.com/watch?v=agi4geKb8v8"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gif"/><Relationship Id="rId5" Type="http://schemas.openxmlformats.org/officeDocument/2006/relationships/hyperlink" Target="https://www.youtube.com/watch?v=XTmt0MG51G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581" y="5009747"/>
            <a:ext cx="7175351" cy="1793167"/>
          </a:xfrm>
        </p:spPr>
        <p:txBody>
          <a:bodyPr/>
          <a:lstStyle/>
          <a:p>
            <a:pPr marL="182880" indent="0">
              <a:buNone/>
            </a:pPr>
            <a:r>
              <a:rPr lang="en-US" b="0" dirty="0" smtClean="0"/>
              <a:t>EXPRESSED EMOTION</a:t>
            </a:r>
            <a:endParaRPr lang="en-US" b="0" dirty="0"/>
          </a:p>
        </p:txBody>
      </p:sp>
      <p:pic>
        <p:nvPicPr>
          <p:cNvPr id="2" name="Picture 1" descr="hqdefaul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2444" y="155527"/>
            <a:ext cx="6604000" cy="4953000"/>
          </a:xfrm>
          <a:prstGeom prst="rect">
            <a:avLst/>
          </a:prstGeom>
        </p:spPr>
      </p:pic>
    </p:spTree>
    <p:extLst>
      <p:ext uri="{BB962C8B-B14F-4D97-AF65-F5344CB8AC3E}">
        <p14:creationId xmlns:p14="http://schemas.microsoft.com/office/powerpoint/2010/main" val="2740932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CULTURE AND EMOTIONAL EXPRESSION</a:t>
            </a:r>
            <a:endParaRPr lang="en-US" sz="4000" i="1" dirty="0" smtClean="0">
              <a:cs typeface="Arial" charset="0"/>
            </a:endParaRPr>
          </a:p>
        </p:txBody>
      </p:sp>
      <p:pic>
        <p:nvPicPr>
          <p:cNvPr id="40963" name="Picture 4"/>
          <p:cNvPicPr>
            <a:picLocks noChangeAspect="1" noChangeArrowheads="1"/>
          </p:cNvPicPr>
          <p:nvPr/>
        </p:nvPicPr>
        <p:blipFill>
          <a:blip r:embed="rId3" cstate="print"/>
          <a:srcRect/>
          <a:stretch>
            <a:fillRect/>
          </a:stretch>
        </p:blipFill>
        <p:spPr bwMode="auto">
          <a:xfrm>
            <a:off x="155575" y="1557338"/>
            <a:ext cx="8836025" cy="4386262"/>
          </a:xfrm>
          <a:prstGeom prst="rect">
            <a:avLst/>
          </a:prstGeom>
          <a:noFill/>
          <a:ln w="9525">
            <a:noFill/>
            <a:miter lim="800000"/>
            <a:headEnd/>
            <a:tailEnd/>
          </a:ln>
        </p:spPr>
      </p:pic>
    </p:spTree>
    <p:extLst>
      <p:ext uri="{BB962C8B-B14F-4D97-AF65-F5344CB8AC3E}">
        <p14:creationId xmlns:p14="http://schemas.microsoft.com/office/powerpoint/2010/main" val="2971470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CULTURE AND EMOTIONAL EXPRESSION</a:t>
            </a:r>
            <a:endParaRPr lang="en-US" sz="4000" i="1" dirty="0" smtClean="0">
              <a:cs typeface="Arial" charset="0"/>
            </a:endParaRPr>
          </a:p>
        </p:txBody>
      </p:sp>
      <p:pic>
        <p:nvPicPr>
          <p:cNvPr id="4096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352" y="4294894"/>
            <a:ext cx="4896203" cy="2430508"/>
          </a:xfrm>
          <a:prstGeom prst="rect">
            <a:avLst/>
          </a:prstGeom>
          <a:noFill/>
          <a:ln w="9525">
            <a:noFill/>
            <a:miter lim="800000"/>
            <a:headEnd/>
            <a:tailEnd/>
          </a:ln>
        </p:spPr>
      </p:pic>
      <p:sp>
        <p:nvSpPr>
          <p:cNvPr id="3" name="TextBox 2"/>
          <p:cNvSpPr txBox="1"/>
          <p:nvPr/>
        </p:nvSpPr>
        <p:spPr>
          <a:xfrm>
            <a:off x="592667" y="1693333"/>
            <a:ext cx="8551333" cy="2677656"/>
          </a:xfrm>
          <a:prstGeom prst="rect">
            <a:avLst/>
          </a:prstGeom>
          <a:noFill/>
        </p:spPr>
        <p:txBody>
          <a:bodyPr wrap="square" rtlCol="0">
            <a:spAutoFit/>
          </a:bodyPr>
          <a:lstStyle/>
          <a:p>
            <a:pPr marL="285750" indent="-285750">
              <a:buFont typeface="Wingdings" charset="2"/>
              <a:buChar char="§"/>
            </a:pPr>
            <a:r>
              <a:rPr lang="en-US" sz="2800" dirty="0" smtClean="0">
                <a:latin typeface="Arial"/>
                <a:cs typeface="Arial"/>
              </a:rPr>
              <a:t>Facial expressions are innate</a:t>
            </a:r>
          </a:p>
          <a:p>
            <a:pPr marL="285750" indent="-285750">
              <a:buFont typeface="Wingdings" charset="2"/>
              <a:buChar char="§"/>
            </a:pPr>
            <a:endParaRPr lang="en-US" sz="2800" dirty="0">
              <a:latin typeface="Arial"/>
              <a:cs typeface="Arial"/>
            </a:endParaRPr>
          </a:p>
          <a:p>
            <a:pPr marL="285750" indent="-285750">
              <a:buFont typeface="Wingdings" charset="2"/>
              <a:buChar char="§"/>
            </a:pPr>
            <a:r>
              <a:rPr lang="en-US" sz="2800" dirty="0" smtClean="0">
                <a:latin typeface="Arial"/>
                <a:cs typeface="Arial"/>
              </a:rPr>
              <a:t>Basic expressions are universally recognized by all cultures</a:t>
            </a:r>
          </a:p>
          <a:p>
            <a:pPr marL="285750" indent="-285750">
              <a:buFont typeface="Wingdings" charset="2"/>
              <a:buChar char="§"/>
            </a:pPr>
            <a:endParaRPr lang="en-US" sz="2800" dirty="0">
              <a:latin typeface="Arial"/>
              <a:cs typeface="Arial"/>
            </a:endParaRPr>
          </a:p>
          <a:p>
            <a:pPr marL="285750" indent="-285750">
              <a:buFont typeface="Wingdings" charset="2"/>
              <a:buChar char="§"/>
            </a:pPr>
            <a:r>
              <a:rPr lang="en-US" sz="2800" dirty="0" smtClean="0">
                <a:latin typeface="Arial"/>
                <a:cs typeface="Arial"/>
              </a:rPr>
              <a:t>Blind people exhibit same basic facial expressions</a:t>
            </a:r>
            <a:endParaRPr lang="en-US" sz="2800" dirty="0">
              <a:latin typeface="Arial"/>
              <a:cs typeface="Arial"/>
            </a:endParaRPr>
          </a:p>
        </p:txBody>
      </p:sp>
    </p:spTree>
    <p:extLst>
      <p:ext uri="{BB962C8B-B14F-4D97-AF65-F5344CB8AC3E}">
        <p14:creationId xmlns:p14="http://schemas.microsoft.com/office/powerpoint/2010/main" val="2899899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5776" y="443970"/>
            <a:ext cx="9680222" cy="1143000"/>
          </a:xfrm>
        </p:spPr>
        <p:txBody>
          <a:bodyPr>
            <a:normAutofit fontScale="90000"/>
          </a:bodyPr>
          <a:lstStyle/>
          <a:p>
            <a:pPr marL="0" indent="0" algn="ctr" eaLnBrk="1" hangingPunct="1">
              <a:buNone/>
            </a:pPr>
            <a:r>
              <a:rPr lang="en-US" dirty="0" smtClean="0">
                <a:cs typeface="Arial" charset="0"/>
              </a:rPr>
              <a:t>THE EFFECTS OF FACIAL</a:t>
            </a:r>
            <a:br>
              <a:rPr lang="en-US" dirty="0" smtClean="0">
                <a:cs typeface="Arial" charset="0"/>
              </a:rPr>
            </a:br>
            <a:r>
              <a:rPr lang="en-US" dirty="0" smtClean="0">
                <a:cs typeface="Arial" charset="0"/>
              </a:rPr>
              <a:t> EXPRESSIONS</a:t>
            </a:r>
            <a:endParaRPr lang="en-US" sz="4000" i="1" dirty="0" smtClean="0">
              <a:cs typeface="Arial" charset="0"/>
            </a:endParaRPr>
          </a:p>
        </p:txBody>
      </p:sp>
      <p:sp>
        <p:nvSpPr>
          <p:cNvPr id="46083" name="Content Placeholder 2"/>
          <p:cNvSpPr>
            <a:spLocks noGrp="1"/>
          </p:cNvSpPr>
          <p:nvPr>
            <p:ph idx="4294967295"/>
          </p:nvPr>
        </p:nvSpPr>
        <p:spPr>
          <a:xfrm>
            <a:off x="457200" y="1775191"/>
            <a:ext cx="8229600" cy="4625609"/>
          </a:xfrm>
          <a:prstGeom prst="rect">
            <a:avLst/>
          </a:prstGeom>
        </p:spPr>
        <p:txBody>
          <a:bodyPr/>
          <a:lstStyle/>
          <a:p>
            <a:pPr eaLnBrk="1" hangingPunct="1"/>
            <a:r>
              <a:rPr lang="en-US" sz="4000" smtClean="0">
                <a:latin typeface="+mj-lt"/>
                <a:cs typeface="Arial" charset="0"/>
                <a:hlinkClick r:id="" action="ppaction://noaction"/>
              </a:rPr>
              <a:t>Facial feedback</a:t>
            </a:r>
            <a:endParaRPr lang="en-US" smtClean="0">
              <a:latin typeface="+mj-lt"/>
              <a:cs typeface="Arial" charset="0"/>
            </a:endParaRPr>
          </a:p>
        </p:txBody>
      </p:sp>
      <p:pic>
        <p:nvPicPr>
          <p:cNvPr id="46084" name="Picture 4"/>
          <p:cNvPicPr>
            <a:picLocks noChangeAspect="1" noChangeArrowheads="1"/>
          </p:cNvPicPr>
          <p:nvPr/>
        </p:nvPicPr>
        <p:blipFill>
          <a:blip r:embed="rId3" cstate="print"/>
          <a:srcRect/>
          <a:stretch>
            <a:fillRect/>
          </a:stretch>
        </p:blipFill>
        <p:spPr bwMode="auto">
          <a:xfrm>
            <a:off x="724039" y="2448264"/>
            <a:ext cx="7662862" cy="3800136"/>
          </a:xfrm>
          <a:prstGeom prst="rect">
            <a:avLst/>
          </a:prstGeom>
          <a:noFill/>
          <a:ln w="9525">
            <a:noFill/>
            <a:miter lim="800000"/>
            <a:headEnd/>
            <a:tailEnd/>
          </a:ln>
        </p:spPr>
      </p:pic>
      <p:sp>
        <p:nvSpPr>
          <p:cNvPr id="2" name="TextBox 1"/>
          <p:cNvSpPr txBox="1"/>
          <p:nvPr/>
        </p:nvSpPr>
        <p:spPr>
          <a:xfrm>
            <a:off x="457200" y="6248400"/>
            <a:ext cx="8686800" cy="923330"/>
          </a:xfrm>
          <a:prstGeom prst="rect">
            <a:avLst/>
          </a:prstGeom>
          <a:noFill/>
        </p:spPr>
        <p:txBody>
          <a:bodyPr wrap="square" rtlCol="0">
            <a:spAutoFit/>
          </a:bodyPr>
          <a:lstStyle/>
          <a:p>
            <a:r>
              <a:rPr lang="en-US" dirty="0">
                <a:hlinkClick r:id="rId4"/>
              </a:rPr>
              <a:t>https://www.youtube.com/watch?time_continue=65&amp;v=</a:t>
            </a:r>
            <a:r>
              <a:rPr lang="en-US" dirty="0" smtClean="0">
                <a:hlinkClick r:id="rId4"/>
              </a:rPr>
              <a:t>MtV5kfH4lXs </a:t>
            </a:r>
            <a:endParaRPr lang="en-US" dirty="0">
              <a:hlinkClick r:id="rId4"/>
            </a:endParaRPr>
          </a:p>
          <a:p>
            <a:r>
              <a:rPr lang="en-US" dirty="0" smtClean="0">
                <a:hlinkClick r:id="rId4"/>
              </a:rPr>
              <a:t>https</a:t>
            </a:r>
            <a:r>
              <a:rPr lang="en-US" dirty="0">
                <a:hlinkClick r:id="rId4"/>
              </a:rPr>
              <a:t>://www.ted.com/talks/ron_gutman_the_hidden_power_of_smiling/transcript?language=en#t-</a:t>
            </a:r>
            <a:r>
              <a:rPr lang="en-US" dirty="0" smtClean="0">
                <a:hlinkClick r:id="rId4"/>
              </a:rPr>
              <a:t>123271</a:t>
            </a:r>
            <a:r>
              <a:rPr lang="en-US" dirty="0" smtClean="0"/>
              <a:t> </a:t>
            </a:r>
            <a:endParaRPr lang="en-US" dirty="0"/>
          </a:p>
        </p:txBody>
      </p:sp>
    </p:spTree>
    <p:extLst>
      <p:ext uri="{BB962C8B-B14F-4D97-AF65-F5344CB8AC3E}">
        <p14:creationId xmlns:p14="http://schemas.microsoft.com/office/powerpoint/2010/main" val="1539645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PROXEMICS</a:t>
            </a:r>
            <a:endParaRPr lang="en-US" dirty="0"/>
          </a:p>
        </p:txBody>
      </p:sp>
      <p:pic>
        <p:nvPicPr>
          <p:cNvPr id="18438" name="Picture 6" descr="Image result for proxemic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9186" y="2438400"/>
            <a:ext cx="890562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3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PROXEMICS</a:t>
            </a:r>
            <a:endParaRPr lang="en-US" dirty="0"/>
          </a:p>
        </p:txBody>
      </p:sp>
      <p:pic>
        <p:nvPicPr>
          <p:cNvPr id="22530" name="Picture 2" descr="Image result for proxemic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600" y="2209800"/>
            <a:ext cx="7162800" cy="393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450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smtClean="0"/>
              <a:t>UNCOMFORTABLE</a:t>
            </a:r>
          </a:p>
        </p:txBody>
      </p:sp>
      <p:sp>
        <p:nvSpPr>
          <p:cNvPr id="22532" name="Rectangle 3"/>
          <p:cNvSpPr>
            <a:spLocks noGrp="1" noChangeArrowheads="1"/>
          </p:cNvSpPr>
          <p:nvPr>
            <p:ph type="body" idx="1"/>
          </p:nvPr>
        </p:nvSpPr>
        <p:spPr/>
        <p:txBody>
          <a:bodyPr/>
          <a:lstStyle/>
          <a:p>
            <a:r>
              <a:rPr lang="en-US" altLang="en-US" smtClean="0"/>
              <a:t>Which direction are the feet pointing?</a:t>
            </a:r>
          </a:p>
          <a:p>
            <a:r>
              <a:rPr lang="en-US" altLang="en-US" smtClean="0"/>
              <a:t>Arms or legs crossed / hands clasped</a:t>
            </a:r>
          </a:p>
          <a:p>
            <a:r>
              <a:rPr lang="en-US" altLang="en-US" smtClean="0"/>
              <a:t>Looking around the room </a:t>
            </a:r>
          </a:p>
          <a:p>
            <a:r>
              <a:rPr lang="en-US" altLang="en-US" smtClean="0"/>
              <a:t>Agrees as much as possible</a:t>
            </a:r>
          </a:p>
        </p:txBody>
      </p:sp>
      <p:pic>
        <p:nvPicPr>
          <p:cNvPr id="11268" name="Picture 4" descr="Image result for uncomfortable body langu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3911600"/>
            <a:ext cx="4191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lirting-n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48200" y="3850591"/>
            <a:ext cx="4495800" cy="298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8005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smtClean="0"/>
              <a:t>BOREDOM</a:t>
            </a:r>
          </a:p>
        </p:txBody>
      </p:sp>
      <p:sp>
        <p:nvSpPr>
          <p:cNvPr id="24580" name="Rectangle 3"/>
          <p:cNvSpPr>
            <a:spLocks noGrp="1" noChangeArrowheads="1"/>
          </p:cNvSpPr>
          <p:nvPr>
            <p:ph type="body" idx="1"/>
          </p:nvPr>
        </p:nvSpPr>
        <p:spPr/>
        <p:txBody>
          <a:bodyPr/>
          <a:lstStyle/>
          <a:p>
            <a:r>
              <a:rPr lang="en-US" altLang="en-US" dirty="0" smtClean="0"/>
              <a:t>Fidgeting shows boredom and restlessness. </a:t>
            </a:r>
          </a:p>
          <a:p>
            <a:r>
              <a:rPr lang="en-US" altLang="en-US" dirty="0" smtClean="0"/>
              <a:t>Tapping of the foot is distracting and a sure sign of boredom.   </a:t>
            </a:r>
          </a:p>
          <a:p>
            <a:r>
              <a:rPr lang="en-US" altLang="en-US" dirty="0" smtClean="0"/>
              <a:t>Slow looks around the room/ceiling or a fixed gaze</a:t>
            </a:r>
          </a:p>
          <a:p>
            <a:pPr>
              <a:buFontTx/>
              <a:buNone/>
            </a:pPr>
            <a:endParaRPr lang="en-US" altLang="en-US" dirty="0" smtClean="0"/>
          </a:p>
        </p:txBody>
      </p:sp>
      <p:pic>
        <p:nvPicPr>
          <p:cNvPr id="9220" name="Picture 4" descr="Image result for boredom body langu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6625" y="4306830"/>
            <a:ext cx="3917950" cy="24228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boredom body langu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0" y="4332230"/>
            <a:ext cx="2514600" cy="229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48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FLIRTING</a:t>
            </a:r>
            <a:endParaRPr lang="en-US" dirty="0"/>
          </a:p>
        </p:txBody>
      </p:sp>
      <p:pic>
        <p:nvPicPr>
          <p:cNvPr id="17410" name="Picture 2" descr="How many sexual signals can you spo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3153333"/>
            <a:ext cx="5600700" cy="373006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he  “come hither” look done by bowing the head and looking up."/>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62600" y="238252"/>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Mirroring means that rapport is being buil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1408176"/>
            <a:ext cx="3606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316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6" descr="fbl-necktouc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71700" y="82549"/>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9685" y="1752600"/>
            <a:ext cx="3886200" cy="4648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nSpc>
                <a:spcPct val="80000"/>
              </a:lnSpc>
              <a:buClr>
                <a:srgbClr val="3891A7"/>
              </a:buClr>
              <a:buFont typeface="Wingdings 2"/>
              <a:buNone/>
            </a:pPr>
            <a:r>
              <a:rPr lang="en-US" altLang="en-US" sz="4000" dirty="0" smtClean="0">
                <a:solidFill>
                  <a:prstClr val="black"/>
                </a:solidFill>
                <a:latin typeface="Franklin Gothic Medium"/>
              </a:rPr>
              <a:t>WOMEN</a:t>
            </a:r>
          </a:p>
          <a:p>
            <a:pPr marL="118872" indent="0">
              <a:lnSpc>
                <a:spcPct val="80000"/>
              </a:lnSpc>
              <a:buClr>
                <a:srgbClr val="3891A7"/>
              </a:buClr>
              <a:buFont typeface="Wingdings 2"/>
              <a:buNone/>
            </a:pPr>
            <a:endParaRPr lang="en-US" altLang="en-US" sz="2800" dirty="0" smtClean="0">
              <a:solidFill>
                <a:prstClr val="black"/>
              </a:solidFill>
              <a:latin typeface="Franklin Gothic Medium"/>
            </a:endParaRPr>
          </a:p>
          <a:p>
            <a:pPr>
              <a:lnSpc>
                <a:spcPct val="80000"/>
              </a:lnSpc>
              <a:buClr>
                <a:srgbClr val="3891A7"/>
              </a:buClr>
            </a:pPr>
            <a:r>
              <a:rPr lang="en-US" altLang="en-US" sz="2800" dirty="0" smtClean="0">
                <a:solidFill>
                  <a:prstClr val="black"/>
                </a:solidFill>
                <a:latin typeface="Franklin Gothic Medium"/>
              </a:rPr>
              <a:t>Primping</a:t>
            </a:r>
          </a:p>
          <a:p>
            <a:pPr>
              <a:lnSpc>
                <a:spcPct val="80000"/>
              </a:lnSpc>
              <a:buClr>
                <a:srgbClr val="3891A7"/>
              </a:buClr>
            </a:pPr>
            <a:r>
              <a:rPr lang="en-US" altLang="en-US" sz="2800" dirty="0" smtClean="0">
                <a:solidFill>
                  <a:prstClr val="black"/>
                </a:solidFill>
                <a:latin typeface="Franklin Gothic Medium"/>
              </a:rPr>
              <a:t>Eyes turned downward</a:t>
            </a:r>
          </a:p>
          <a:p>
            <a:pPr>
              <a:lnSpc>
                <a:spcPct val="80000"/>
              </a:lnSpc>
              <a:buClr>
                <a:srgbClr val="3891A7"/>
              </a:buClr>
            </a:pPr>
            <a:r>
              <a:rPr lang="en-US" altLang="en-US" sz="2800" dirty="0" smtClean="0">
                <a:solidFill>
                  <a:prstClr val="black"/>
                </a:solidFill>
                <a:latin typeface="Franklin Gothic Medium"/>
              </a:rPr>
              <a:t>Held tilting</a:t>
            </a:r>
          </a:p>
          <a:p>
            <a:pPr>
              <a:lnSpc>
                <a:spcPct val="80000"/>
              </a:lnSpc>
              <a:buClr>
                <a:srgbClr val="3891A7"/>
              </a:buClr>
            </a:pPr>
            <a:r>
              <a:rPr lang="en-US" altLang="en-US" sz="2800" dirty="0" smtClean="0">
                <a:solidFill>
                  <a:prstClr val="black"/>
                </a:solidFill>
                <a:latin typeface="Franklin Gothic Medium"/>
              </a:rPr>
              <a:t>Exposure of the neck</a:t>
            </a:r>
          </a:p>
          <a:p>
            <a:pPr>
              <a:lnSpc>
                <a:spcPct val="80000"/>
              </a:lnSpc>
              <a:buClr>
                <a:srgbClr val="3891A7"/>
              </a:buClr>
            </a:pPr>
            <a:r>
              <a:rPr lang="en-US" altLang="en-US" sz="2800" dirty="0" smtClean="0">
                <a:solidFill>
                  <a:prstClr val="black"/>
                </a:solidFill>
                <a:latin typeface="Franklin Gothic Medium"/>
              </a:rPr>
              <a:t>Smile (coy)” an expression combining a half-smile and lowered eyes”</a:t>
            </a:r>
          </a:p>
        </p:txBody>
      </p:sp>
      <p:pic>
        <p:nvPicPr>
          <p:cNvPr id="9" name="Picture 4" descr="Flirting-Signal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75885" y="2285509"/>
            <a:ext cx="2727038" cy="181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lirting-Body-Language-Signs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8047" y="25400"/>
            <a:ext cx="2865953" cy="2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women head tilt flir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78275" y="4206260"/>
            <a:ext cx="5165725" cy="265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168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Image result for FLIRTING BODY LANGUAGE COWBOY STAN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18183" y="1512952"/>
            <a:ext cx="2857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4" name="Rectangle 3"/>
          <p:cNvSpPr txBox="1">
            <a:spLocks noChangeArrowheads="1"/>
          </p:cNvSpPr>
          <p:nvPr/>
        </p:nvSpPr>
        <p:spPr>
          <a:xfrm>
            <a:off x="5181600" y="1551052"/>
            <a:ext cx="3886200" cy="4648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nSpc>
                <a:spcPct val="80000"/>
              </a:lnSpc>
              <a:buClr>
                <a:srgbClr val="3891A7"/>
              </a:buClr>
              <a:buFont typeface="Wingdings 2"/>
              <a:buNone/>
            </a:pPr>
            <a:r>
              <a:rPr lang="en-US" altLang="en-US" sz="4400" dirty="0" smtClean="0">
                <a:solidFill>
                  <a:prstClr val="black"/>
                </a:solidFill>
                <a:latin typeface="Franklin Gothic Medium"/>
              </a:rPr>
              <a:t>MEN</a:t>
            </a:r>
          </a:p>
          <a:p>
            <a:pPr marL="118872" indent="0">
              <a:lnSpc>
                <a:spcPct val="80000"/>
              </a:lnSpc>
              <a:buClr>
                <a:srgbClr val="3891A7"/>
              </a:buClr>
              <a:buFont typeface="Wingdings 2"/>
              <a:buNone/>
            </a:pPr>
            <a:endParaRPr lang="en-US" altLang="en-US" sz="2800" dirty="0" smtClean="0">
              <a:solidFill>
                <a:prstClr val="black"/>
              </a:solidFill>
              <a:latin typeface="Franklin Gothic Medium"/>
            </a:endParaRPr>
          </a:p>
          <a:p>
            <a:pPr>
              <a:lnSpc>
                <a:spcPct val="80000"/>
              </a:lnSpc>
              <a:buClr>
                <a:srgbClr val="3891A7"/>
              </a:buClr>
            </a:pPr>
            <a:r>
              <a:rPr lang="en-US" altLang="en-US" sz="2800" dirty="0" smtClean="0">
                <a:solidFill>
                  <a:prstClr val="black"/>
                </a:solidFill>
                <a:latin typeface="Franklin Gothic Medium"/>
              </a:rPr>
              <a:t>Eye contact</a:t>
            </a:r>
          </a:p>
          <a:p>
            <a:pPr>
              <a:lnSpc>
                <a:spcPct val="80000"/>
              </a:lnSpc>
              <a:buClr>
                <a:srgbClr val="3891A7"/>
              </a:buClr>
            </a:pPr>
            <a:r>
              <a:rPr lang="en-US" altLang="en-US" sz="2800" dirty="0" smtClean="0">
                <a:solidFill>
                  <a:prstClr val="black"/>
                </a:solidFill>
                <a:latin typeface="Franklin Gothic Medium"/>
              </a:rPr>
              <a:t>Proximity </a:t>
            </a:r>
          </a:p>
          <a:p>
            <a:pPr>
              <a:lnSpc>
                <a:spcPct val="80000"/>
              </a:lnSpc>
              <a:buClr>
                <a:srgbClr val="3891A7"/>
              </a:buClr>
            </a:pPr>
            <a:r>
              <a:rPr lang="en-US" altLang="en-US" sz="2800" dirty="0" smtClean="0">
                <a:solidFill>
                  <a:prstClr val="black"/>
                </a:solidFill>
                <a:latin typeface="Franklin Gothic Medium"/>
              </a:rPr>
              <a:t>Caressing of self</a:t>
            </a:r>
          </a:p>
          <a:p>
            <a:pPr>
              <a:lnSpc>
                <a:spcPct val="80000"/>
              </a:lnSpc>
              <a:buClr>
                <a:srgbClr val="3891A7"/>
              </a:buClr>
            </a:pPr>
            <a:r>
              <a:rPr lang="en-US" altLang="en-US" sz="2800" dirty="0" smtClean="0">
                <a:solidFill>
                  <a:prstClr val="black"/>
                </a:solidFill>
                <a:latin typeface="Franklin Gothic Medium"/>
              </a:rPr>
              <a:t>Needless touch</a:t>
            </a:r>
          </a:p>
          <a:p>
            <a:pPr>
              <a:lnSpc>
                <a:spcPct val="80000"/>
              </a:lnSpc>
              <a:buClr>
                <a:srgbClr val="3891A7"/>
              </a:buClr>
            </a:pPr>
            <a:r>
              <a:rPr lang="en-US" altLang="en-US" sz="2800" dirty="0" smtClean="0">
                <a:solidFill>
                  <a:prstClr val="black"/>
                </a:solidFill>
                <a:latin typeface="Franklin Gothic Medium"/>
              </a:rPr>
              <a:t>Parading</a:t>
            </a:r>
          </a:p>
          <a:p>
            <a:pPr>
              <a:lnSpc>
                <a:spcPct val="80000"/>
              </a:lnSpc>
              <a:buClr>
                <a:srgbClr val="3891A7"/>
              </a:buClr>
            </a:pPr>
            <a:r>
              <a:rPr lang="en-US" altLang="en-US" sz="2800" dirty="0" smtClean="0">
                <a:solidFill>
                  <a:prstClr val="black"/>
                </a:solidFill>
                <a:latin typeface="Franklin Gothic Medium"/>
              </a:rPr>
              <a:t>Samson pose</a:t>
            </a:r>
          </a:p>
        </p:txBody>
      </p:sp>
      <p:pic>
        <p:nvPicPr>
          <p:cNvPr id="5" name="Picture 2" descr="Image result for FLIRTING BODY LANGU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56608" y="4665472"/>
            <a:ext cx="4700092" cy="220675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FLIRTING BODY LANGUAGE COWBOY STANC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1512952"/>
            <a:ext cx="1924050" cy="43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93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0"/>
            <a:ext cx="7396163" cy="1143000"/>
          </a:xfrm>
        </p:spPr>
        <p:txBody>
          <a:bodyPr/>
          <a:lstStyle/>
          <a:p>
            <a:pPr eaLnBrk="1" hangingPunct="1"/>
            <a:r>
              <a:rPr lang="en-US" sz="4800">
                <a:solidFill>
                  <a:srgbClr val="6600CC"/>
                </a:solidFill>
                <a:latin typeface="Calibri" charset="0"/>
              </a:rPr>
              <a:t>Emotion-</a:t>
            </a:r>
            <a:br>
              <a:rPr lang="en-US" sz="4800">
                <a:solidFill>
                  <a:srgbClr val="6600CC"/>
                </a:solidFill>
                <a:latin typeface="Calibri" charset="0"/>
              </a:rPr>
            </a:br>
            <a:r>
              <a:rPr lang="en-US" sz="4800">
                <a:solidFill>
                  <a:srgbClr val="6600CC"/>
                </a:solidFill>
                <a:latin typeface="Calibri" charset="0"/>
              </a:rPr>
              <a:t>Lie Detectors</a:t>
            </a:r>
          </a:p>
        </p:txBody>
      </p:sp>
      <p:sp>
        <p:nvSpPr>
          <p:cNvPr id="28674" name="Rectangle 3"/>
          <p:cNvSpPr>
            <a:spLocks noGrp="1" noChangeArrowheads="1"/>
          </p:cNvSpPr>
          <p:nvPr>
            <p:ph type="body" idx="1"/>
          </p:nvPr>
        </p:nvSpPr>
        <p:spPr/>
        <p:txBody>
          <a:bodyPr/>
          <a:lstStyle/>
          <a:p>
            <a:pPr eaLnBrk="1" hangingPunct="1"/>
            <a:r>
              <a:rPr lang="en-US" dirty="0">
                <a:solidFill>
                  <a:srgbClr val="6600CC"/>
                </a:solidFill>
                <a:latin typeface="Calibri" charset="0"/>
              </a:rPr>
              <a:t>Polygraph</a:t>
            </a:r>
            <a:endParaRPr lang="en-US" dirty="0">
              <a:latin typeface="Calibri" charset="0"/>
            </a:endParaRPr>
          </a:p>
          <a:p>
            <a:pPr lvl="1" eaLnBrk="1" hangingPunct="1"/>
            <a:r>
              <a:rPr lang="en-US" dirty="0">
                <a:latin typeface="Calibri" charset="0"/>
                <a:cs typeface="Arial" charset="0"/>
              </a:rPr>
              <a:t>machine commonly used in attempts to detect lies</a:t>
            </a:r>
          </a:p>
          <a:p>
            <a:pPr lvl="1" eaLnBrk="1" hangingPunct="1"/>
            <a:r>
              <a:rPr lang="en-US" dirty="0">
                <a:latin typeface="Calibri" charset="0"/>
                <a:cs typeface="Arial" charset="0"/>
              </a:rPr>
              <a:t>measures several of the physiological responses accompanying emotion</a:t>
            </a:r>
          </a:p>
          <a:p>
            <a:pPr lvl="2" eaLnBrk="1" hangingPunct="1"/>
            <a:r>
              <a:rPr lang="en-US" sz="2800" dirty="0">
                <a:latin typeface="Calibri" charset="0"/>
                <a:cs typeface="Arial" charset="0"/>
              </a:rPr>
              <a:t>perspiration</a:t>
            </a:r>
          </a:p>
          <a:p>
            <a:pPr lvl="2" eaLnBrk="1" hangingPunct="1"/>
            <a:r>
              <a:rPr lang="en-US" sz="2800" dirty="0">
                <a:latin typeface="Calibri" charset="0"/>
                <a:cs typeface="Arial" charset="0"/>
              </a:rPr>
              <a:t>heart rate</a:t>
            </a:r>
          </a:p>
          <a:p>
            <a:pPr lvl="2" eaLnBrk="1" hangingPunct="1"/>
            <a:r>
              <a:rPr lang="en-US" sz="2800" dirty="0">
                <a:latin typeface="Calibri" charset="0"/>
                <a:cs typeface="Arial" charset="0"/>
              </a:rPr>
              <a:t>blood pressure</a:t>
            </a:r>
          </a:p>
          <a:p>
            <a:pPr lvl="2" eaLnBrk="1" hangingPunct="1"/>
            <a:r>
              <a:rPr lang="en-US" sz="2800" dirty="0">
                <a:latin typeface="Calibri" charset="0"/>
                <a:cs typeface="Arial" charset="0"/>
              </a:rPr>
              <a:t>breathing changes</a:t>
            </a:r>
          </a:p>
        </p:txBody>
      </p:sp>
      <p:pic>
        <p:nvPicPr>
          <p:cNvPr id="28675" name="Picture 3" descr="polyg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0263" y="0"/>
            <a:ext cx="32337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15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5400" dirty="0" smtClean="0">
                <a:latin typeface="+mn-lt"/>
              </a:rPr>
              <a:t>BODY LANGUAGE</a:t>
            </a:r>
            <a:endParaRPr lang="en-US" altLang="en-US" sz="5400" dirty="0">
              <a:latin typeface="+mn-lt"/>
            </a:endParaRPr>
          </a:p>
        </p:txBody>
      </p:sp>
      <p:sp>
        <p:nvSpPr>
          <p:cNvPr id="10243" name="Rectangle 3"/>
          <p:cNvSpPr>
            <a:spLocks noGrp="1" noChangeArrowheads="1"/>
          </p:cNvSpPr>
          <p:nvPr>
            <p:ph type="body" idx="1"/>
          </p:nvPr>
        </p:nvSpPr>
        <p:spPr/>
        <p:txBody>
          <a:bodyPr/>
          <a:lstStyle/>
          <a:p>
            <a:r>
              <a:rPr lang="en-US" altLang="en-US"/>
              <a:t>Have you ever seen this?</a:t>
            </a:r>
          </a:p>
        </p:txBody>
      </p: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0" y="2590800"/>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4572000" y="5486400"/>
            <a:ext cx="4572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Calibri" panose="020F0502020204030204" pitchFamily="34" charset="0"/>
                <a:cs typeface="Arial" panose="020B0604020202020204" pitchFamily="34" charset="0"/>
              </a:defRPr>
            </a:lvl1pPr>
            <a:lvl2pPr>
              <a:defRPr sz="4400">
                <a:solidFill>
                  <a:schemeClr val="tx2"/>
                </a:solidFill>
                <a:latin typeface="Calibri" panose="020F0502020204030204" pitchFamily="34" charset="0"/>
                <a:cs typeface="Arial" panose="020B0604020202020204" pitchFamily="34" charset="0"/>
              </a:defRPr>
            </a:lvl2pPr>
            <a:lvl3pPr>
              <a:defRPr sz="4400">
                <a:solidFill>
                  <a:schemeClr val="tx2"/>
                </a:solidFill>
                <a:latin typeface="Calibri" panose="020F0502020204030204" pitchFamily="34" charset="0"/>
                <a:cs typeface="Arial" panose="020B0604020202020204" pitchFamily="34" charset="0"/>
              </a:defRPr>
            </a:lvl3pPr>
            <a:lvl4pPr>
              <a:defRPr sz="4400">
                <a:solidFill>
                  <a:schemeClr val="tx2"/>
                </a:solidFill>
                <a:latin typeface="Calibri" panose="020F0502020204030204" pitchFamily="34" charset="0"/>
                <a:cs typeface="Arial" panose="020B0604020202020204" pitchFamily="34" charset="0"/>
              </a:defRPr>
            </a:lvl4pPr>
            <a:lvl5pPr>
              <a:defRPr sz="4400">
                <a:solidFill>
                  <a:schemeClr val="tx2"/>
                </a:solidFill>
                <a:latin typeface="Calibri" panose="020F0502020204030204" pitchFamily="34" charset="0"/>
                <a:cs typeface="Arial" panose="020B0604020202020204" pitchFamily="34" charset="0"/>
              </a:defRPr>
            </a:lvl5pPr>
            <a:lvl6pPr marL="45720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6pPr>
            <a:lvl7pPr marL="91440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7pPr>
            <a:lvl8pPr marL="137160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8pPr>
            <a:lvl9pPr marL="1828800" fontAlgn="base">
              <a:spcBef>
                <a:spcPct val="0"/>
              </a:spcBef>
              <a:spcAft>
                <a:spcPct val="0"/>
              </a:spcAft>
              <a:defRPr sz="4400">
                <a:solidFill>
                  <a:schemeClr val="tx2"/>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5400" dirty="0">
                <a:solidFill>
                  <a:srgbClr val="4F271C"/>
                </a:solidFill>
                <a:latin typeface="Franklin Gothic Medium"/>
                <a:ea typeface="ＭＳ Ｐゴシック" pitchFamily="1" charset="-128"/>
              </a:rPr>
              <a:t>Samson Pose</a:t>
            </a:r>
          </a:p>
        </p:txBody>
      </p:sp>
    </p:spTree>
    <p:extLst>
      <p:ext uri="{BB962C8B-B14F-4D97-AF65-F5344CB8AC3E}">
        <p14:creationId xmlns:p14="http://schemas.microsoft.com/office/powerpoint/2010/main" val="22401231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0" y="274638"/>
            <a:ext cx="9144000" cy="1143000"/>
          </a:xfrm>
          <a:prstGeom prst="rect">
            <a:avLst/>
          </a:prstGeom>
          <a:noFill/>
          <a:ln w="9525">
            <a:noFill/>
            <a:miter lim="800000"/>
            <a:headEnd/>
            <a:tailEnd/>
          </a:ln>
        </p:spPr>
        <p:txBody>
          <a:bodyPr/>
          <a:lstStyle/>
          <a:p>
            <a:pPr algn="ctr"/>
            <a:r>
              <a:rPr lang="en-US" sz="4400" b="1" dirty="0" smtClean="0">
                <a:latin typeface="+mj-lt"/>
                <a:cs typeface="Arial" charset="0"/>
              </a:rPr>
              <a:t>LEVELS OF ANALYSIS FOR THE STUDY OF EMOTION</a:t>
            </a:r>
            <a:endParaRPr lang="en-US" sz="4000" b="1" i="1" dirty="0">
              <a:latin typeface="+mj-lt"/>
              <a:cs typeface="Arial" charset="0"/>
            </a:endParaRPr>
          </a:p>
        </p:txBody>
      </p:sp>
      <p:pic>
        <p:nvPicPr>
          <p:cNvPr id="41987" name="Picture 4"/>
          <p:cNvPicPr>
            <a:picLocks noChangeAspect="1" noChangeArrowheads="1"/>
          </p:cNvPicPr>
          <p:nvPr/>
        </p:nvPicPr>
        <p:blipFill>
          <a:blip r:embed="rId3" cstate="print"/>
          <a:srcRect/>
          <a:stretch>
            <a:fillRect/>
          </a:stretch>
        </p:blipFill>
        <p:spPr bwMode="auto">
          <a:xfrm>
            <a:off x="323850" y="1600200"/>
            <a:ext cx="8496300" cy="5181600"/>
          </a:xfrm>
          <a:prstGeom prst="rect">
            <a:avLst/>
          </a:prstGeom>
          <a:noFill/>
          <a:ln w="9525">
            <a:noFill/>
            <a:miter lim="800000"/>
            <a:headEnd/>
            <a:tailEnd/>
          </a:ln>
        </p:spPr>
      </p:pic>
    </p:spTree>
    <p:extLst>
      <p:ext uri="{BB962C8B-B14F-4D97-AF65-F5344CB8AC3E}">
        <p14:creationId xmlns:p14="http://schemas.microsoft.com/office/powerpoint/2010/main" val="3795861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0" y="274638"/>
            <a:ext cx="9144000" cy="1143000"/>
          </a:xfrm>
          <a:prstGeom prst="rect">
            <a:avLst/>
          </a:prstGeom>
          <a:noFill/>
          <a:ln w="9525">
            <a:noFill/>
            <a:miter lim="800000"/>
            <a:headEnd/>
            <a:tailEnd/>
          </a:ln>
        </p:spPr>
        <p:txBody>
          <a:bodyPr/>
          <a:lstStyle/>
          <a:p>
            <a:pPr algn="ctr"/>
            <a:r>
              <a:rPr lang="en-US" sz="4400" b="1" dirty="0">
                <a:latin typeface="+mn-lt"/>
                <a:cs typeface="Arial" charset="0"/>
              </a:rPr>
              <a:t>LEVELS OF ANALYSIS FOR THE STUDY OF EMOTION</a:t>
            </a:r>
            <a:endParaRPr lang="en-US" sz="4000" b="1" i="1" dirty="0">
              <a:latin typeface="+mn-lt"/>
              <a:cs typeface="Arial" charset="0"/>
            </a:endParaRPr>
          </a:p>
        </p:txBody>
      </p:sp>
      <p:pic>
        <p:nvPicPr>
          <p:cNvPr id="43011" name="Picture 2"/>
          <p:cNvPicPr>
            <a:picLocks noChangeAspect="1" noChangeArrowheads="1"/>
          </p:cNvPicPr>
          <p:nvPr/>
        </p:nvPicPr>
        <p:blipFill>
          <a:blip r:embed="rId3" cstate="print"/>
          <a:srcRect/>
          <a:stretch>
            <a:fillRect/>
          </a:stretch>
        </p:blipFill>
        <p:spPr bwMode="auto">
          <a:xfrm>
            <a:off x="323850" y="1600200"/>
            <a:ext cx="8496300" cy="5181600"/>
          </a:xfrm>
          <a:prstGeom prst="rect">
            <a:avLst/>
          </a:prstGeom>
          <a:noFill/>
          <a:ln w="9525">
            <a:noFill/>
            <a:miter lim="800000"/>
            <a:headEnd/>
            <a:tailEnd/>
          </a:ln>
        </p:spPr>
      </p:pic>
    </p:spTree>
    <p:extLst>
      <p:ext uri="{BB962C8B-B14F-4D97-AF65-F5344CB8AC3E}">
        <p14:creationId xmlns:p14="http://schemas.microsoft.com/office/powerpoint/2010/main" val="3913218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0" y="274638"/>
            <a:ext cx="9144000" cy="1143000"/>
          </a:xfrm>
          <a:prstGeom prst="rect">
            <a:avLst/>
          </a:prstGeom>
          <a:noFill/>
          <a:ln w="9525">
            <a:noFill/>
            <a:miter lim="800000"/>
            <a:headEnd/>
            <a:tailEnd/>
          </a:ln>
        </p:spPr>
        <p:txBody>
          <a:bodyPr/>
          <a:lstStyle/>
          <a:p>
            <a:pPr algn="ctr"/>
            <a:r>
              <a:rPr lang="en-US" sz="4400" b="1" dirty="0">
                <a:latin typeface="+mj-lt"/>
                <a:cs typeface="Arial" charset="0"/>
              </a:rPr>
              <a:t>LEVELS OF ANALYSIS FOR THE STUDY OF EMOTION</a:t>
            </a:r>
            <a:endParaRPr lang="en-US" sz="4000" b="1" i="1" dirty="0">
              <a:latin typeface="+mj-lt"/>
              <a:cs typeface="Arial" charset="0"/>
            </a:endParaRPr>
          </a:p>
        </p:txBody>
      </p:sp>
      <p:pic>
        <p:nvPicPr>
          <p:cNvPr id="44035" name="Picture 2"/>
          <p:cNvPicPr>
            <a:picLocks noChangeAspect="1" noChangeArrowheads="1"/>
          </p:cNvPicPr>
          <p:nvPr/>
        </p:nvPicPr>
        <p:blipFill>
          <a:blip r:embed="rId3" cstate="print"/>
          <a:srcRect/>
          <a:stretch>
            <a:fillRect/>
          </a:stretch>
        </p:blipFill>
        <p:spPr bwMode="auto">
          <a:xfrm>
            <a:off x="323850" y="1600200"/>
            <a:ext cx="8496300" cy="5181600"/>
          </a:xfrm>
          <a:prstGeom prst="rect">
            <a:avLst/>
          </a:prstGeom>
          <a:noFill/>
          <a:ln w="9525">
            <a:noFill/>
            <a:miter lim="800000"/>
            <a:headEnd/>
            <a:tailEnd/>
          </a:ln>
        </p:spPr>
      </p:pic>
    </p:spTree>
    <p:extLst>
      <p:ext uri="{BB962C8B-B14F-4D97-AF65-F5344CB8AC3E}">
        <p14:creationId xmlns:p14="http://schemas.microsoft.com/office/powerpoint/2010/main" val="13479176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0" y="274638"/>
            <a:ext cx="9144000" cy="1143000"/>
          </a:xfrm>
          <a:prstGeom prst="rect">
            <a:avLst/>
          </a:prstGeom>
          <a:noFill/>
          <a:ln w="9525">
            <a:noFill/>
            <a:miter lim="800000"/>
            <a:headEnd/>
            <a:tailEnd/>
          </a:ln>
        </p:spPr>
        <p:txBody>
          <a:bodyPr/>
          <a:lstStyle/>
          <a:p>
            <a:pPr algn="ctr"/>
            <a:r>
              <a:rPr lang="en-US" sz="4400" b="1" dirty="0">
                <a:latin typeface="+mj-lt"/>
                <a:cs typeface="Arial" charset="0"/>
              </a:rPr>
              <a:t>LEVELS OF ANALYSIS FOR THE STUDY OF EMOTION</a:t>
            </a:r>
            <a:endParaRPr lang="en-US" sz="4000" b="1" i="1" dirty="0">
              <a:latin typeface="+mj-lt"/>
              <a:cs typeface="Arial" charset="0"/>
            </a:endParaRPr>
          </a:p>
        </p:txBody>
      </p:sp>
      <p:pic>
        <p:nvPicPr>
          <p:cNvPr id="45059" name="Picture 3"/>
          <p:cNvPicPr>
            <a:picLocks noChangeAspect="1" noChangeArrowheads="1"/>
          </p:cNvPicPr>
          <p:nvPr/>
        </p:nvPicPr>
        <p:blipFill>
          <a:blip r:embed="rId3" cstate="print"/>
          <a:srcRect/>
          <a:stretch>
            <a:fillRect/>
          </a:stretch>
        </p:blipFill>
        <p:spPr bwMode="auto">
          <a:xfrm>
            <a:off x="323850" y="1600200"/>
            <a:ext cx="8496300" cy="5181600"/>
          </a:xfrm>
          <a:prstGeom prst="rect">
            <a:avLst/>
          </a:prstGeom>
          <a:noFill/>
          <a:ln w="9525">
            <a:noFill/>
            <a:miter lim="800000"/>
            <a:headEnd/>
            <a:tailEnd/>
          </a:ln>
        </p:spPr>
      </p:pic>
    </p:spTree>
    <p:extLst>
      <p:ext uri="{BB962C8B-B14F-4D97-AF65-F5344CB8AC3E}">
        <p14:creationId xmlns:p14="http://schemas.microsoft.com/office/powerpoint/2010/main" val="13493352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94" y="-280803"/>
            <a:ext cx="6772138" cy="2423346"/>
          </a:xfrm>
        </p:spPr>
        <p:txBody>
          <a:bodyPr/>
          <a:lstStyle/>
          <a:p>
            <a:pPr marL="0" indent="0" algn="ctr">
              <a:buNone/>
            </a:pPr>
            <a:r>
              <a:rPr lang="en-US" dirty="0" smtClean="0"/>
              <a:t>EXPERIENCED EMOTION</a:t>
            </a:r>
            <a:endParaRPr lang="en-US" dirty="0"/>
          </a:p>
        </p:txBody>
      </p:sp>
      <p:sp>
        <p:nvSpPr>
          <p:cNvPr id="3" name="Text Placeholder 2"/>
          <p:cNvSpPr>
            <a:spLocks noGrp="1"/>
          </p:cNvSpPr>
          <p:nvPr>
            <p:ph type="body" idx="1"/>
          </p:nvPr>
        </p:nvSpPr>
        <p:spPr/>
        <p:txBody>
          <a:bodyPr/>
          <a:lstStyle/>
          <a:p>
            <a:endParaRPr lang="en-US"/>
          </a:p>
        </p:txBody>
      </p:sp>
      <p:pic>
        <p:nvPicPr>
          <p:cNvPr id="6" name="Picture 5" descr="origina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6309" y="2258483"/>
            <a:ext cx="4863648" cy="4176184"/>
          </a:xfrm>
          <a:prstGeom prst="rect">
            <a:avLst/>
          </a:prstGeom>
        </p:spPr>
      </p:pic>
    </p:spTree>
    <p:extLst>
      <p:ext uri="{BB962C8B-B14F-4D97-AF65-F5344CB8AC3E}">
        <p14:creationId xmlns:p14="http://schemas.microsoft.com/office/powerpoint/2010/main" val="38132011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733800" y="6200775"/>
            <a:ext cx="5410200" cy="657225"/>
          </a:xfrm>
          <a:prstGeom prst="rect">
            <a:avLst/>
          </a:prstGeom>
          <a:noFill/>
          <a:ln w="9525">
            <a:noFill/>
            <a:miter lim="800000"/>
            <a:headEnd/>
            <a:tailEnd/>
          </a:ln>
          <a:effectLst/>
        </p:spPr>
        <p:txBody>
          <a:bodyPr anchor="b"/>
          <a:lstStyle/>
          <a:p>
            <a:pPr>
              <a:spcBef>
                <a:spcPct val="50000"/>
              </a:spcBef>
            </a:pPr>
            <a:r>
              <a:rPr lang="en-US" sz="1000" b="1"/>
              <a:t>Figure 8B.15</a:t>
            </a:r>
            <a:r>
              <a:rPr lang="en-US" sz="1000">
                <a:latin typeface="Times New Roman" pitchFamily="1" charset="0"/>
              </a:rPr>
              <a:t> </a:t>
            </a:r>
            <a:r>
              <a:rPr lang="en-US" sz="1000" b="1">
                <a:latin typeface="Times New Roman" pitchFamily="1" charset="0"/>
              </a:rPr>
              <a:t>Infants’ naturally occurring emotions</a:t>
            </a:r>
            <a:r>
              <a:rPr lang="en-US" sz="1000">
                <a:latin typeface="Times New Roman" pitchFamily="1" charset="0"/>
              </a:rPr>
              <a:t>  To identify the emotions present from birth, Carroll Izard analyzed the facial expressions of infants.</a:t>
            </a:r>
          </a:p>
          <a:p>
            <a:pPr>
              <a:spcBef>
                <a:spcPct val="50000"/>
              </a:spcBef>
            </a:pPr>
            <a:endParaRPr lang="en-US" sz="1000"/>
          </a:p>
          <a:p>
            <a:pPr>
              <a:spcBef>
                <a:spcPct val="50000"/>
              </a:spcBef>
            </a:pPr>
            <a:r>
              <a:rPr lang="en-US" sz="800"/>
              <a:t>© 2011 by Worth Publishers</a:t>
            </a:r>
          </a:p>
        </p:txBody>
      </p:sp>
      <p:pic>
        <p:nvPicPr>
          <p:cNvPr id="17411" name="Picture 6" descr="MyAP1e_fig_8b_15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38413" y="381000"/>
            <a:ext cx="2043112" cy="2043113"/>
          </a:xfrm>
          <a:prstGeom prst="rect">
            <a:avLst/>
          </a:prstGeom>
          <a:noFill/>
          <a:ln w="9525">
            <a:noFill/>
            <a:miter lim="800000"/>
            <a:headEnd/>
            <a:tailEnd/>
          </a:ln>
        </p:spPr>
      </p:pic>
      <p:pic>
        <p:nvPicPr>
          <p:cNvPr id="17412" name="Picture 7" descr="MyAP1e_fig_8b_15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1525" y="381000"/>
            <a:ext cx="2041525" cy="2043113"/>
          </a:xfrm>
          <a:prstGeom prst="rect">
            <a:avLst/>
          </a:prstGeom>
          <a:noFill/>
          <a:ln w="9525">
            <a:noFill/>
            <a:miter lim="800000"/>
            <a:headEnd/>
            <a:tailEnd/>
          </a:ln>
        </p:spPr>
      </p:pic>
      <p:pic>
        <p:nvPicPr>
          <p:cNvPr id="17413" name="Picture 9" descr="MyAP1e_fig_8b_15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38413" y="3124200"/>
            <a:ext cx="2043112" cy="2038350"/>
          </a:xfrm>
          <a:prstGeom prst="rect">
            <a:avLst/>
          </a:prstGeom>
          <a:noFill/>
          <a:ln w="9525">
            <a:noFill/>
            <a:miter lim="800000"/>
            <a:headEnd/>
            <a:tailEnd/>
          </a:ln>
        </p:spPr>
      </p:pic>
      <p:pic>
        <p:nvPicPr>
          <p:cNvPr id="17414" name="Picture 11" descr="MyAP1e_fig_8b_15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6350" y="3124200"/>
            <a:ext cx="2025650" cy="2043113"/>
          </a:xfrm>
          <a:prstGeom prst="rect">
            <a:avLst/>
          </a:prstGeom>
          <a:noFill/>
          <a:ln w="9525">
            <a:noFill/>
            <a:miter lim="800000"/>
            <a:headEnd/>
            <a:tailEnd/>
          </a:ln>
        </p:spPr>
      </p:pic>
      <p:sp>
        <p:nvSpPr>
          <p:cNvPr id="17415" name="Text Box 14"/>
          <p:cNvSpPr txBox="1">
            <a:spLocks noChangeArrowheads="1"/>
          </p:cNvSpPr>
          <p:nvPr/>
        </p:nvSpPr>
        <p:spPr bwMode="auto">
          <a:xfrm>
            <a:off x="6629400" y="5257800"/>
            <a:ext cx="1981200" cy="549275"/>
          </a:xfrm>
          <a:prstGeom prst="rect">
            <a:avLst/>
          </a:prstGeom>
          <a:noFill/>
          <a:ln w="9525">
            <a:noFill/>
            <a:miter lim="800000"/>
            <a:headEnd/>
            <a:tailEnd/>
          </a:ln>
        </p:spPr>
        <p:txBody>
          <a:bodyPr>
            <a:spAutoFit/>
          </a:bodyPr>
          <a:lstStyle/>
          <a:p>
            <a:pPr>
              <a:spcBef>
                <a:spcPct val="50000"/>
              </a:spcBef>
            </a:pPr>
            <a:r>
              <a:rPr lang="en-US" sz="1000">
                <a:latin typeface="Times New Roman" pitchFamily="1" charset="0"/>
              </a:rPr>
              <a:t>(g) Fear (brows level, drawn in and up, eyelids lifted, mouth corners retracted)</a:t>
            </a:r>
          </a:p>
        </p:txBody>
      </p:sp>
      <p:sp>
        <p:nvSpPr>
          <p:cNvPr id="17416" name="Text Box 16"/>
          <p:cNvSpPr txBox="1">
            <a:spLocks noChangeArrowheads="1"/>
          </p:cNvSpPr>
          <p:nvPr/>
        </p:nvSpPr>
        <p:spPr bwMode="auto">
          <a:xfrm>
            <a:off x="2590800" y="5257800"/>
            <a:ext cx="1981200" cy="549275"/>
          </a:xfrm>
          <a:prstGeom prst="rect">
            <a:avLst/>
          </a:prstGeom>
          <a:noFill/>
          <a:ln w="9525">
            <a:noFill/>
            <a:miter lim="800000"/>
            <a:headEnd/>
            <a:tailEnd/>
          </a:ln>
        </p:spPr>
        <p:txBody>
          <a:bodyPr>
            <a:spAutoFit/>
          </a:bodyPr>
          <a:lstStyle/>
          <a:p>
            <a:pPr>
              <a:spcBef>
                <a:spcPct val="50000"/>
              </a:spcBef>
            </a:pPr>
            <a:r>
              <a:rPr lang="en-US" sz="1000">
                <a:latin typeface="Times New Roman" pitchFamily="1" charset="0"/>
              </a:rPr>
              <a:t>(e) Surprise (brows raised, eyes widened, mouth rounded in oval shape)</a:t>
            </a:r>
          </a:p>
        </p:txBody>
      </p:sp>
      <p:sp>
        <p:nvSpPr>
          <p:cNvPr id="17417" name="Text Box 17"/>
          <p:cNvSpPr txBox="1">
            <a:spLocks noChangeArrowheads="1"/>
          </p:cNvSpPr>
          <p:nvPr/>
        </p:nvSpPr>
        <p:spPr bwMode="auto">
          <a:xfrm>
            <a:off x="457200" y="5257800"/>
            <a:ext cx="1981200" cy="396875"/>
          </a:xfrm>
          <a:prstGeom prst="rect">
            <a:avLst/>
          </a:prstGeom>
          <a:noFill/>
          <a:ln w="9525">
            <a:noFill/>
            <a:miter lim="800000"/>
            <a:headEnd/>
            <a:tailEnd/>
          </a:ln>
        </p:spPr>
        <p:txBody>
          <a:bodyPr>
            <a:spAutoFit/>
          </a:bodyPr>
          <a:lstStyle/>
          <a:p>
            <a:pPr>
              <a:spcBef>
                <a:spcPct val="50000"/>
              </a:spcBef>
            </a:pPr>
            <a:r>
              <a:rPr lang="en-US" sz="1000">
                <a:latin typeface="Times New Roman" pitchFamily="1" charset="0"/>
              </a:rPr>
              <a:t>(d) Disgust (nose wrinkled, upper lip raised, tongue pushed outward)</a:t>
            </a:r>
          </a:p>
        </p:txBody>
      </p:sp>
      <p:sp>
        <p:nvSpPr>
          <p:cNvPr id="17418" name="Text Box 18"/>
          <p:cNvSpPr txBox="1">
            <a:spLocks noChangeArrowheads="1"/>
          </p:cNvSpPr>
          <p:nvPr/>
        </p:nvSpPr>
        <p:spPr bwMode="auto">
          <a:xfrm>
            <a:off x="4648200" y="2438400"/>
            <a:ext cx="1981200" cy="549275"/>
          </a:xfrm>
          <a:prstGeom prst="rect">
            <a:avLst/>
          </a:prstGeom>
          <a:noFill/>
          <a:ln w="9525">
            <a:noFill/>
            <a:miter lim="800000"/>
            <a:headEnd/>
            <a:tailEnd/>
          </a:ln>
        </p:spPr>
        <p:txBody>
          <a:bodyPr>
            <a:spAutoFit/>
          </a:bodyPr>
          <a:lstStyle/>
          <a:p>
            <a:r>
              <a:rPr lang="en-US" sz="1000">
                <a:latin typeface="Times New Roman" pitchFamily="1" charset="0"/>
              </a:rPr>
              <a:t>(c) Interest (brows raised or knitted, mouth softly rounded,</a:t>
            </a:r>
          </a:p>
          <a:p>
            <a:r>
              <a:rPr lang="en-US" sz="1000">
                <a:latin typeface="Times New Roman" pitchFamily="1" charset="0"/>
              </a:rPr>
              <a:t>lips may be pursed)</a:t>
            </a:r>
          </a:p>
        </p:txBody>
      </p:sp>
      <p:sp>
        <p:nvSpPr>
          <p:cNvPr id="17419" name="Text Box 19"/>
          <p:cNvSpPr txBox="1">
            <a:spLocks noChangeArrowheads="1"/>
          </p:cNvSpPr>
          <p:nvPr/>
        </p:nvSpPr>
        <p:spPr bwMode="auto">
          <a:xfrm>
            <a:off x="2514600" y="2438400"/>
            <a:ext cx="1981200" cy="549275"/>
          </a:xfrm>
          <a:prstGeom prst="rect">
            <a:avLst/>
          </a:prstGeom>
          <a:noFill/>
          <a:ln w="9525">
            <a:noFill/>
            <a:miter lim="800000"/>
            <a:headEnd/>
            <a:tailEnd/>
          </a:ln>
        </p:spPr>
        <p:txBody>
          <a:bodyPr>
            <a:spAutoFit/>
          </a:bodyPr>
          <a:lstStyle/>
          <a:p>
            <a:r>
              <a:rPr lang="en-US" sz="1000">
                <a:latin typeface="Times New Roman" pitchFamily="1" charset="0"/>
              </a:rPr>
              <a:t>(b) Anger (brows drawn together and downward, eyes fixed, mouth squarish)</a:t>
            </a:r>
          </a:p>
        </p:txBody>
      </p:sp>
      <p:pic>
        <p:nvPicPr>
          <p:cNvPr id="17420" name="Picture 13"/>
          <p:cNvPicPr>
            <a:picLocks noChangeAspect="1" noChangeArrowheads="1"/>
          </p:cNvPicPr>
          <p:nvPr/>
        </p:nvPicPr>
        <p:blipFill>
          <a:blip r:embed="rId7" cstate="print"/>
          <a:srcRect/>
          <a:stretch>
            <a:fillRect/>
          </a:stretch>
        </p:blipFill>
        <p:spPr bwMode="auto">
          <a:xfrm>
            <a:off x="331788" y="415925"/>
            <a:ext cx="2232025" cy="2044700"/>
          </a:xfrm>
          <a:prstGeom prst="rect">
            <a:avLst/>
          </a:prstGeom>
          <a:noFill/>
          <a:ln w="9525">
            <a:noFill/>
            <a:miter lim="800000"/>
            <a:headEnd/>
            <a:tailEnd/>
          </a:ln>
          <a:effectLst/>
        </p:spPr>
      </p:pic>
      <p:sp>
        <p:nvSpPr>
          <p:cNvPr id="17421" name="Text Box 19"/>
          <p:cNvSpPr txBox="1">
            <a:spLocks noChangeArrowheads="1"/>
          </p:cNvSpPr>
          <p:nvPr/>
        </p:nvSpPr>
        <p:spPr bwMode="auto">
          <a:xfrm>
            <a:off x="492125" y="2438400"/>
            <a:ext cx="1981200" cy="400050"/>
          </a:xfrm>
          <a:prstGeom prst="rect">
            <a:avLst/>
          </a:prstGeom>
          <a:noFill/>
          <a:ln w="9525">
            <a:noFill/>
            <a:miter lim="800000"/>
            <a:headEnd/>
            <a:tailEnd/>
          </a:ln>
        </p:spPr>
        <p:txBody>
          <a:bodyPr>
            <a:spAutoFit/>
          </a:bodyPr>
          <a:lstStyle/>
          <a:p>
            <a:r>
              <a:rPr lang="en-US" sz="1000">
                <a:latin typeface="Times New Roman" pitchFamily="1" charset="0"/>
              </a:rPr>
              <a:t>(a) Joy (mouth forming smile, cheeks lifted, twinkle in eye)</a:t>
            </a:r>
          </a:p>
        </p:txBody>
      </p:sp>
      <p:pic>
        <p:nvPicPr>
          <p:cNvPr id="17422" name="Picture 14"/>
          <p:cNvPicPr>
            <a:picLocks noChangeAspect="1" noChangeArrowheads="1"/>
          </p:cNvPicPr>
          <p:nvPr/>
        </p:nvPicPr>
        <p:blipFill>
          <a:blip r:embed="rId8" cstate="print"/>
          <a:srcRect/>
          <a:stretch>
            <a:fillRect/>
          </a:stretch>
        </p:blipFill>
        <p:spPr bwMode="auto">
          <a:xfrm>
            <a:off x="290513" y="3144838"/>
            <a:ext cx="2247900" cy="1960562"/>
          </a:xfrm>
          <a:prstGeom prst="rect">
            <a:avLst/>
          </a:prstGeom>
          <a:noFill/>
          <a:ln w="9525">
            <a:noFill/>
            <a:miter lim="800000"/>
            <a:headEnd/>
            <a:tailEnd/>
          </a:ln>
          <a:effectLst/>
        </p:spPr>
      </p:pic>
      <p:pic>
        <p:nvPicPr>
          <p:cNvPr id="17423" name="Picture 15"/>
          <p:cNvPicPr>
            <a:picLocks noChangeAspect="1" noChangeArrowheads="1"/>
          </p:cNvPicPr>
          <p:nvPr/>
        </p:nvPicPr>
        <p:blipFill>
          <a:blip r:embed="rId9" cstate="print"/>
          <a:srcRect/>
          <a:stretch>
            <a:fillRect/>
          </a:stretch>
        </p:blipFill>
        <p:spPr bwMode="auto">
          <a:xfrm>
            <a:off x="4572000" y="3144838"/>
            <a:ext cx="1784350" cy="2022475"/>
          </a:xfrm>
          <a:prstGeom prst="rect">
            <a:avLst/>
          </a:prstGeom>
          <a:noFill/>
          <a:ln w="9525">
            <a:noFill/>
            <a:miter lim="800000"/>
            <a:headEnd/>
            <a:tailEnd/>
          </a:ln>
          <a:effectLst/>
        </p:spPr>
      </p:pic>
      <p:sp>
        <p:nvSpPr>
          <p:cNvPr id="17424" name="Text Box 16"/>
          <p:cNvSpPr txBox="1">
            <a:spLocks noChangeArrowheads="1"/>
          </p:cNvSpPr>
          <p:nvPr/>
        </p:nvSpPr>
        <p:spPr bwMode="auto">
          <a:xfrm>
            <a:off x="4611688" y="5276850"/>
            <a:ext cx="1981200" cy="400050"/>
          </a:xfrm>
          <a:prstGeom prst="rect">
            <a:avLst/>
          </a:prstGeom>
          <a:noFill/>
          <a:ln w="9525">
            <a:noFill/>
            <a:miter lim="800000"/>
            <a:headEnd/>
            <a:tailEnd/>
          </a:ln>
        </p:spPr>
        <p:txBody>
          <a:bodyPr>
            <a:spAutoFit/>
          </a:bodyPr>
          <a:lstStyle/>
          <a:p>
            <a:pPr>
              <a:spcBef>
                <a:spcPct val="50000"/>
              </a:spcBef>
            </a:pPr>
            <a:r>
              <a:rPr lang="en-US" sz="1000">
                <a:latin typeface="Times New Roman" pitchFamily="1" charset="0"/>
              </a:rPr>
              <a:t>(f) Sadness (brow’s inner corners raised, moth corners drawn down)</a:t>
            </a:r>
          </a:p>
        </p:txBody>
      </p:sp>
    </p:spTree>
    <p:extLst>
      <p:ext uri="{BB962C8B-B14F-4D97-AF65-F5344CB8AC3E}">
        <p14:creationId xmlns:p14="http://schemas.microsoft.com/office/powerpoint/2010/main" val="16697729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274638"/>
            <a:ext cx="9144000" cy="1143000"/>
          </a:xfrm>
        </p:spPr>
        <p:txBody>
          <a:bodyPr>
            <a:normAutofit/>
          </a:bodyPr>
          <a:lstStyle/>
          <a:p>
            <a:pPr marL="0" indent="0" algn="ctr" eaLnBrk="1" hangingPunct="1">
              <a:buNone/>
            </a:pPr>
            <a:r>
              <a:rPr lang="en-US" sz="5400" dirty="0" smtClean="0">
                <a:cs typeface="Arial" charset="0"/>
              </a:rPr>
              <a:t>FEAR</a:t>
            </a:r>
            <a:endParaRPr lang="en-US" sz="5400" i="1" dirty="0" smtClean="0">
              <a:cs typeface="Arial" charset="0"/>
            </a:endParaRPr>
          </a:p>
        </p:txBody>
      </p:sp>
      <p:sp>
        <p:nvSpPr>
          <p:cNvPr id="48131" name="Content Placeholder 2"/>
          <p:cNvSpPr>
            <a:spLocks noGrp="1"/>
          </p:cNvSpPr>
          <p:nvPr>
            <p:ph idx="4294967295"/>
          </p:nvPr>
        </p:nvSpPr>
        <p:spPr>
          <a:xfrm>
            <a:off x="457200" y="1210746"/>
            <a:ext cx="8229600" cy="4625609"/>
          </a:xfrm>
          <a:prstGeom prst="rect">
            <a:avLst/>
          </a:prstGeom>
        </p:spPr>
        <p:txBody>
          <a:bodyPr/>
          <a:lstStyle/>
          <a:p>
            <a:pPr eaLnBrk="1" hangingPunct="1"/>
            <a:r>
              <a:rPr lang="en-US" sz="4000" dirty="0" smtClean="0">
                <a:latin typeface="+mj-lt"/>
                <a:cs typeface="Arial" charset="0"/>
              </a:rPr>
              <a:t>Adaptive value of fear</a:t>
            </a:r>
          </a:p>
          <a:p>
            <a:pPr eaLnBrk="1" hangingPunct="1"/>
            <a:r>
              <a:rPr lang="en-US" sz="4000" dirty="0" smtClean="0">
                <a:latin typeface="+mj-lt"/>
                <a:cs typeface="Arial" charset="0"/>
              </a:rPr>
              <a:t>The biology of fear</a:t>
            </a:r>
          </a:p>
          <a:p>
            <a:pPr lvl="1" eaLnBrk="1" hangingPunct="1"/>
            <a:r>
              <a:rPr lang="en-US" sz="3600" dirty="0" smtClean="0">
                <a:latin typeface="+mj-lt"/>
                <a:cs typeface="Arial" charset="0"/>
              </a:rPr>
              <a:t>amygdala</a:t>
            </a:r>
          </a:p>
        </p:txBody>
      </p:sp>
      <p:pic>
        <p:nvPicPr>
          <p:cNvPr id="48132" name="Picture 3" descr="MyAP1e_fig_8b_15g.jpg"/>
          <p:cNvPicPr>
            <a:picLocks noChangeAspect="1"/>
          </p:cNvPicPr>
          <p:nvPr/>
        </p:nvPicPr>
        <p:blipFill>
          <a:blip r:embed="rId3" cstate="print"/>
          <a:srcRect/>
          <a:stretch>
            <a:fillRect/>
          </a:stretch>
        </p:blipFill>
        <p:spPr bwMode="auto">
          <a:xfrm>
            <a:off x="5867400" y="1838152"/>
            <a:ext cx="2974975" cy="4424362"/>
          </a:xfrm>
          <a:prstGeom prst="rect">
            <a:avLst/>
          </a:prstGeom>
          <a:noFill/>
          <a:ln w="9525">
            <a:noFill/>
            <a:miter lim="800000"/>
            <a:headEnd/>
            <a:tailEnd/>
          </a:ln>
        </p:spPr>
      </p:pic>
      <p:pic>
        <p:nvPicPr>
          <p:cNvPr id="48133" name="Picture 4" descr="MyAP1e_fig_8b_1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3496909"/>
            <a:ext cx="3657600" cy="2678113"/>
          </a:xfrm>
          <a:prstGeom prst="rect">
            <a:avLst/>
          </a:prstGeom>
          <a:noFill/>
          <a:ln w="9525">
            <a:noFill/>
            <a:miter lim="800000"/>
            <a:headEnd/>
            <a:tailEnd/>
          </a:ln>
        </p:spPr>
      </p:pic>
      <p:sp>
        <p:nvSpPr>
          <p:cNvPr id="2" name="TextBox 1"/>
          <p:cNvSpPr txBox="1"/>
          <p:nvPr/>
        </p:nvSpPr>
        <p:spPr>
          <a:xfrm>
            <a:off x="457200" y="6175022"/>
            <a:ext cx="6767689" cy="369332"/>
          </a:xfrm>
          <a:prstGeom prst="rect">
            <a:avLst/>
          </a:prstGeom>
          <a:noFill/>
        </p:spPr>
        <p:txBody>
          <a:bodyPr wrap="square" rtlCol="0">
            <a:spAutoFit/>
          </a:bodyPr>
          <a:lstStyle/>
          <a:p>
            <a:r>
              <a:rPr lang="en-US" dirty="0">
                <a:hlinkClick r:id="rId5"/>
              </a:rPr>
              <a:t>https://www.youtube.com/watch?v=</a:t>
            </a:r>
            <a:r>
              <a:rPr lang="en-US" dirty="0" smtClean="0">
                <a:hlinkClick r:id="rId5"/>
              </a:rPr>
              <a:t>agi4geKb8v8</a:t>
            </a:r>
            <a:r>
              <a:rPr lang="en-US" dirty="0" smtClean="0"/>
              <a:t> </a:t>
            </a:r>
            <a:endParaRPr lang="en-US" dirty="0"/>
          </a:p>
        </p:txBody>
      </p:sp>
    </p:spTree>
    <p:extLst>
      <p:ext uri="{BB962C8B-B14F-4D97-AF65-F5344CB8AC3E}">
        <p14:creationId xmlns:p14="http://schemas.microsoft.com/office/powerpoint/2010/main" val="878841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274638"/>
            <a:ext cx="9144000" cy="1143000"/>
          </a:xfrm>
        </p:spPr>
        <p:txBody>
          <a:bodyPr>
            <a:normAutofit/>
          </a:bodyPr>
          <a:lstStyle/>
          <a:p>
            <a:pPr marL="0" indent="0" algn="ctr" eaLnBrk="1" hangingPunct="1">
              <a:buNone/>
            </a:pPr>
            <a:r>
              <a:rPr lang="en-US" sz="5400" dirty="0" smtClean="0">
                <a:cs typeface="Arial" charset="0"/>
              </a:rPr>
              <a:t>ANGER</a:t>
            </a:r>
            <a:endParaRPr lang="en-US" sz="5400" i="1" dirty="0" smtClean="0">
              <a:cs typeface="Arial" charset="0"/>
            </a:endParaRPr>
          </a:p>
        </p:txBody>
      </p:sp>
      <p:sp>
        <p:nvSpPr>
          <p:cNvPr id="49155" name="Content Placeholder 2"/>
          <p:cNvSpPr>
            <a:spLocks noGrp="1"/>
          </p:cNvSpPr>
          <p:nvPr>
            <p:ph idx="4294967295"/>
          </p:nvPr>
        </p:nvSpPr>
        <p:spPr>
          <a:xfrm>
            <a:off x="228600" y="1570038"/>
            <a:ext cx="8229600" cy="4525962"/>
          </a:xfrm>
          <a:prstGeom prst="rect">
            <a:avLst/>
          </a:prstGeom>
        </p:spPr>
        <p:txBody>
          <a:bodyPr/>
          <a:lstStyle/>
          <a:p>
            <a:pPr eaLnBrk="1" hangingPunct="1"/>
            <a:r>
              <a:rPr lang="en-US" sz="4000" dirty="0" smtClean="0">
                <a:latin typeface="+mj-lt"/>
                <a:cs typeface="Arial" charset="0"/>
              </a:rPr>
              <a:t>Anger</a:t>
            </a:r>
          </a:p>
          <a:p>
            <a:pPr lvl="1" eaLnBrk="1" hangingPunct="1"/>
            <a:r>
              <a:rPr lang="en-US" sz="3600" dirty="0" smtClean="0">
                <a:latin typeface="+mj-lt"/>
                <a:cs typeface="Arial" charset="0"/>
              </a:rPr>
              <a:t>Evoked by events</a:t>
            </a:r>
          </a:p>
          <a:p>
            <a:pPr lvl="1" eaLnBrk="1" hangingPunct="1"/>
            <a:r>
              <a:rPr lang="en-US" sz="3600" dirty="0" smtClean="0">
                <a:latin typeface="+mj-lt"/>
                <a:cs typeface="Arial" charset="0"/>
                <a:hlinkClick r:id="" action="ppaction://noaction"/>
              </a:rPr>
              <a:t>Catharsis</a:t>
            </a:r>
            <a:endParaRPr lang="en-US" sz="3600" dirty="0" smtClean="0">
              <a:latin typeface="+mj-lt"/>
              <a:cs typeface="Arial" charset="0"/>
            </a:endParaRPr>
          </a:p>
          <a:p>
            <a:pPr lvl="1" eaLnBrk="1" hangingPunct="1"/>
            <a:r>
              <a:rPr lang="en-US" sz="3600" dirty="0" smtClean="0">
                <a:latin typeface="+mj-lt"/>
                <a:cs typeface="Arial" charset="0"/>
              </a:rPr>
              <a:t>Expressing anger                             can increase anger</a:t>
            </a:r>
            <a:endParaRPr lang="en-US" dirty="0" smtClean="0">
              <a:latin typeface="+mj-lt"/>
              <a:cs typeface="Arial" charset="0"/>
            </a:endParaRPr>
          </a:p>
        </p:txBody>
      </p:sp>
      <p:pic>
        <p:nvPicPr>
          <p:cNvPr id="49156" name="Picture 3" descr="MyAP1e_fig_8b_15b.jpg"/>
          <p:cNvPicPr>
            <a:picLocks noChangeAspect="1"/>
          </p:cNvPicPr>
          <p:nvPr/>
        </p:nvPicPr>
        <p:blipFill>
          <a:blip r:embed="rId3" cstate="print"/>
          <a:srcRect/>
          <a:stretch>
            <a:fillRect/>
          </a:stretch>
        </p:blipFill>
        <p:spPr bwMode="auto">
          <a:xfrm>
            <a:off x="5305425" y="4110038"/>
            <a:ext cx="3762375" cy="2519362"/>
          </a:xfrm>
          <a:prstGeom prst="rect">
            <a:avLst/>
          </a:prstGeom>
          <a:noFill/>
          <a:ln w="9525">
            <a:noFill/>
            <a:miter lim="800000"/>
            <a:headEnd/>
            <a:tailEnd/>
          </a:ln>
        </p:spPr>
      </p:pic>
      <p:pic>
        <p:nvPicPr>
          <p:cNvPr id="49157" name="Picture 4" descr="MyAP1e_8bUN09.jpg"/>
          <p:cNvPicPr>
            <a:picLocks noChangeAspect="1"/>
          </p:cNvPicPr>
          <p:nvPr/>
        </p:nvPicPr>
        <p:blipFill>
          <a:blip r:embed="rId4" cstate="print"/>
          <a:srcRect/>
          <a:stretch>
            <a:fillRect/>
          </a:stretch>
        </p:blipFill>
        <p:spPr bwMode="auto">
          <a:xfrm>
            <a:off x="5943600" y="855663"/>
            <a:ext cx="3048000" cy="3106737"/>
          </a:xfrm>
          <a:prstGeom prst="rect">
            <a:avLst/>
          </a:prstGeom>
          <a:noFill/>
          <a:ln w="9525">
            <a:noFill/>
            <a:miter lim="800000"/>
            <a:headEnd/>
            <a:tailEnd/>
          </a:ln>
        </p:spPr>
      </p:pic>
    </p:spTree>
    <p:extLst>
      <p:ext uri="{BB962C8B-B14F-4D97-AF65-F5344CB8AC3E}">
        <p14:creationId xmlns:p14="http://schemas.microsoft.com/office/powerpoint/2010/main" val="143295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74638"/>
            <a:ext cx="9144000" cy="1143000"/>
          </a:xfrm>
        </p:spPr>
        <p:txBody>
          <a:bodyPr>
            <a:normAutofit/>
          </a:bodyPr>
          <a:lstStyle/>
          <a:p>
            <a:pPr marL="0" indent="0" algn="ctr" eaLnBrk="1" hangingPunct="1">
              <a:buNone/>
            </a:pPr>
            <a:r>
              <a:rPr lang="en-US" dirty="0" smtClean="0">
                <a:cs typeface="Arial" charset="0"/>
              </a:rPr>
              <a:t>HAPPINESS</a:t>
            </a:r>
            <a:endParaRPr lang="en-US" sz="4000" i="1" dirty="0" smtClean="0">
              <a:cs typeface="Arial" charset="0"/>
            </a:endParaRPr>
          </a:p>
        </p:txBody>
      </p:sp>
      <p:sp>
        <p:nvSpPr>
          <p:cNvPr id="50179" name="Content Placeholder 2"/>
          <p:cNvSpPr>
            <a:spLocks noGrp="1"/>
          </p:cNvSpPr>
          <p:nvPr>
            <p:ph idx="4294967295"/>
          </p:nvPr>
        </p:nvSpPr>
        <p:spPr>
          <a:xfrm>
            <a:off x="457200" y="1775191"/>
            <a:ext cx="8229600" cy="4625609"/>
          </a:xfrm>
          <a:prstGeom prst="rect">
            <a:avLst/>
          </a:prstGeom>
        </p:spPr>
        <p:txBody>
          <a:bodyPr/>
          <a:lstStyle/>
          <a:p>
            <a:pPr eaLnBrk="1" hangingPunct="1"/>
            <a:r>
              <a:rPr lang="en-US" sz="4000" dirty="0" smtClean="0">
                <a:latin typeface="+mj-lt"/>
                <a:cs typeface="Arial" charset="0"/>
              </a:rPr>
              <a:t>Happiness</a:t>
            </a:r>
          </a:p>
          <a:p>
            <a:pPr lvl="1" eaLnBrk="1" hangingPunct="1"/>
            <a:r>
              <a:rPr lang="en-US" sz="3600" dirty="0" smtClean="0">
                <a:latin typeface="+mj-lt"/>
                <a:cs typeface="Arial" charset="0"/>
                <a:hlinkClick r:id="" action="ppaction://noaction"/>
              </a:rPr>
              <a:t>Feel-good, do-good phenomenon</a:t>
            </a:r>
            <a:endParaRPr lang="en-US" sz="3600" dirty="0" smtClean="0">
              <a:latin typeface="+mj-lt"/>
              <a:cs typeface="Arial" charset="0"/>
            </a:endParaRPr>
          </a:p>
          <a:p>
            <a:pPr lvl="2"/>
            <a:r>
              <a:rPr lang="en-US" sz="3200" dirty="0" smtClean="0">
                <a:latin typeface="+mj-lt"/>
                <a:cs typeface="Arial" charset="0"/>
              </a:rPr>
              <a:t>When we feel happy, we more often help 	others</a:t>
            </a:r>
          </a:p>
          <a:p>
            <a:pPr lvl="6"/>
            <a:r>
              <a:rPr lang="en-US" sz="2600" dirty="0" smtClean="0">
                <a:latin typeface="+mj-lt"/>
                <a:cs typeface="Arial" charset="0"/>
              </a:rPr>
              <a:t>Random Acts of Kindness</a:t>
            </a:r>
          </a:p>
          <a:p>
            <a:pPr lvl="6">
              <a:buNone/>
            </a:pPr>
            <a:r>
              <a:rPr lang="en-US" sz="3200" dirty="0" smtClean="0">
                <a:latin typeface="+mj-lt"/>
                <a:cs typeface="Arial" charset="0"/>
                <a:hlinkClick r:id="" action="ppaction://noaction"/>
              </a:rPr>
              <a:t>Well-being</a:t>
            </a:r>
            <a:endParaRPr lang="en-US" sz="3200" dirty="0" smtClean="0">
              <a:latin typeface="+mj-lt"/>
              <a:cs typeface="Arial" charset="0"/>
            </a:endParaRPr>
          </a:p>
          <a:p>
            <a:pPr lvl="5">
              <a:buNone/>
            </a:pPr>
            <a:r>
              <a:rPr lang="en-US" sz="2400" dirty="0" smtClean="0">
                <a:latin typeface="+mj-lt"/>
                <a:cs typeface="Arial" charset="0"/>
              </a:rPr>
              <a:t>		self perceived happiness or satisfaction with life</a:t>
            </a:r>
          </a:p>
        </p:txBody>
      </p:sp>
      <p:pic>
        <p:nvPicPr>
          <p:cNvPr id="50180" name="Picture 3" descr="MyAP1e_fig_8b_15a.jpg"/>
          <p:cNvPicPr>
            <a:picLocks noChangeAspect="1"/>
          </p:cNvPicPr>
          <p:nvPr/>
        </p:nvPicPr>
        <p:blipFill>
          <a:blip r:embed="rId3" cstate="print"/>
          <a:srcRect/>
          <a:stretch>
            <a:fillRect/>
          </a:stretch>
        </p:blipFill>
        <p:spPr bwMode="auto">
          <a:xfrm>
            <a:off x="7086600" y="0"/>
            <a:ext cx="1823564" cy="2743200"/>
          </a:xfrm>
          <a:prstGeom prst="rect">
            <a:avLst/>
          </a:prstGeom>
          <a:noFill/>
          <a:ln w="9525">
            <a:noFill/>
            <a:miter lim="800000"/>
            <a:headEnd/>
            <a:tailEnd/>
          </a:ln>
        </p:spPr>
      </p:pic>
      <p:pic>
        <p:nvPicPr>
          <p:cNvPr id="44034" name="Picture 2" descr="https://img0.etsystatic.com/059/1/5808815/il_340x270.691314460_9l7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4261556"/>
            <a:ext cx="1828800" cy="2286000"/>
          </a:xfrm>
          <a:prstGeom prst="rect">
            <a:avLst/>
          </a:prstGeom>
          <a:noFill/>
        </p:spPr>
      </p:pic>
      <p:pic>
        <p:nvPicPr>
          <p:cNvPr id="7" name="Picture 6" descr="IMG_4807.jpg"/>
          <p:cNvPicPr>
            <a:picLocks noChangeAspect="1"/>
          </p:cNvPicPr>
          <p:nvPr/>
        </p:nvPicPr>
        <p:blipFill>
          <a:blip r:embed="rId5" cstate="print"/>
          <a:stretch>
            <a:fillRect/>
          </a:stretch>
        </p:blipFill>
        <p:spPr>
          <a:xfrm>
            <a:off x="0" y="448579"/>
            <a:ext cx="9144000" cy="6098977"/>
          </a:xfrm>
          <a:prstGeom prst="rect">
            <a:avLst/>
          </a:prstGeom>
        </p:spPr>
      </p:pic>
    </p:spTree>
    <p:extLst>
      <p:ext uri="{BB962C8B-B14F-4D97-AF65-F5344CB8AC3E}">
        <p14:creationId xmlns:p14="http://schemas.microsoft.com/office/powerpoint/2010/main" val="16643292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a:grpSpLocks/>
          </p:cNvGrpSpPr>
          <p:nvPr/>
        </p:nvGrpSpPr>
        <p:grpSpPr bwMode="auto">
          <a:xfrm>
            <a:off x="457200" y="381000"/>
            <a:ext cx="8229600" cy="4375150"/>
            <a:chOff x="240" y="1200"/>
            <a:chExt cx="5184" cy="2756"/>
          </a:xfrm>
        </p:grpSpPr>
        <p:pic>
          <p:nvPicPr>
            <p:cNvPr id="29698" name="Picture 4" descr="13-3"/>
            <p:cNvPicPr>
              <a:picLocks noChangeAspect="1" noChangeArrowheads="1"/>
            </p:cNvPicPr>
            <p:nvPr/>
          </p:nvPicPr>
          <p:blipFill>
            <a:blip r:embed="rId2" cstate="screen">
              <a:lum bright="-18000" contrast="30000"/>
              <a:extLst>
                <a:ext uri="{28A0092B-C50C-407E-A947-70E740481C1C}">
                  <a14:useLocalDpi xmlns:a14="http://schemas.microsoft.com/office/drawing/2010/main"/>
                </a:ext>
              </a:extLst>
            </a:blip>
            <a:srcRect l="1723" t="2631" r="2585" b="24341"/>
            <a:stretch>
              <a:fillRect/>
            </a:stretch>
          </p:blipFill>
          <p:spPr bwMode="auto">
            <a:xfrm>
              <a:off x="240" y="1200"/>
              <a:ext cx="5184" cy="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Line 5"/>
            <p:cNvSpPr>
              <a:spLocks noChangeShapeType="1"/>
            </p:cNvSpPr>
            <p:nvPr/>
          </p:nvSpPr>
          <p:spPr bwMode="auto">
            <a:xfrm>
              <a:off x="480" y="3552"/>
              <a:ext cx="576"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700" name="Line 6"/>
            <p:cNvSpPr>
              <a:spLocks noChangeShapeType="1"/>
            </p:cNvSpPr>
            <p:nvPr/>
          </p:nvSpPr>
          <p:spPr bwMode="auto">
            <a:xfrm>
              <a:off x="1056" y="3552"/>
              <a:ext cx="576"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701" name="Line 7"/>
            <p:cNvSpPr>
              <a:spLocks noChangeShapeType="1"/>
            </p:cNvSpPr>
            <p:nvPr/>
          </p:nvSpPr>
          <p:spPr bwMode="auto">
            <a:xfrm>
              <a:off x="2880" y="3552"/>
              <a:ext cx="864"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702" name="Text Box 8"/>
            <p:cNvSpPr txBox="1">
              <a:spLocks noChangeArrowheads="1"/>
            </p:cNvSpPr>
            <p:nvPr/>
          </p:nvSpPr>
          <p:spPr bwMode="auto">
            <a:xfrm>
              <a:off x="504" y="3600"/>
              <a:ext cx="5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400" b="1" smtClean="0">
                  <a:solidFill>
                    <a:srgbClr val="000000"/>
                  </a:solidFill>
                </a:rPr>
                <a:t>Control </a:t>
              </a:r>
            </a:p>
            <a:p>
              <a:pPr algn="ctr" eaLnBrk="0" fontAlgn="base" hangingPunct="0">
                <a:spcBef>
                  <a:spcPct val="0"/>
                </a:spcBef>
                <a:spcAft>
                  <a:spcPct val="0"/>
                </a:spcAft>
              </a:pPr>
              <a:r>
                <a:rPr lang="en-US" sz="1400" b="1" smtClean="0">
                  <a:solidFill>
                    <a:srgbClr val="000000"/>
                  </a:solidFill>
                </a:rPr>
                <a:t>question</a:t>
              </a:r>
            </a:p>
          </p:txBody>
        </p:sp>
        <p:sp>
          <p:nvSpPr>
            <p:cNvPr id="29703" name="Text Box 9"/>
            <p:cNvSpPr txBox="1">
              <a:spLocks noChangeArrowheads="1"/>
            </p:cNvSpPr>
            <p:nvPr/>
          </p:nvSpPr>
          <p:spPr bwMode="auto">
            <a:xfrm>
              <a:off x="1056" y="3600"/>
              <a:ext cx="5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400" b="1" smtClean="0">
                  <a:solidFill>
                    <a:srgbClr val="000000"/>
                  </a:solidFill>
                </a:rPr>
                <a:t>Relevant</a:t>
              </a:r>
            </a:p>
            <a:p>
              <a:pPr algn="ctr" eaLnBrk="0" fontAlgn="base" hangingPunct="0">
                <a:spcBef>
                  <a:spcPct val="0"/>
                </a:spcBef>
                <a:spcAft>
                  <a:spcPct val="0"/>
                </a:spcAft>
              </a:pPr>
              <a:r>
                <a:rPr lang="en-US" sz="1400" b="1" smtClean="0">
                  <a:solidFill>
                    <a:srgbClr val="000000"/>
                  </a:solidFill>
                </a:rPr>
                <a:t>question</a:t>
              </a:r>
            </a:p>
          </p:txBody>
        </p:sp>
        <p:sp>
          <p:nvSpPr>
            <p:cNvPr id="29704" name="Line 10"/>
            <p:cNvSpPr>
              <a:spLocks noChangeShapeType="1"/>
            </p:cNvSpPr>
            <p:nvPr/>
          </p:nvSpPr>
          <p:spPr bwMode="auto">
            <a:xfrm>
              <a:off x="3744" y="3552"/>
              <a:ext cx="576"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705" name="Text Box 11"/>
            <p:cNvSpPr txBox="1">
              <a:spLocks noChangeArrowheads="1"/>
            </p:cNvSpPr>
            <p:nvPr/>
          </p:nvSpPr>
          <p:spPr bwMode="auto">
            <a:xfrm>
              <a:off x="3056" y="3600"/>
              <a:ext cx="5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400" b="1" smtClean="0">
                  <a:solidFill>
                    <a:srgbClr val="000000"/>
                  </a:solidFill>
                </a:rPr>
                <a:t>Control </a:t>
              </a:r>
            </a:p>
            <a:p>
              <a:pPr algn="ctr" eaLnBrk="0" fontAlgn="base" hangingPunct="0">
                <a:spcBef>
                  <a:spcPct val="0"/>
                </a:spcBef>
                <a:spcAft>
                  <a:spcPct val="0"/>
                </a:spcAft>
              </a:pPr>
              <a:r>
                <a:rPr lang="en-US" sz="1400" b="1" smtClean="0">
                  <a:solidFill>
                    <a:srgbClr val="000000"/>
                  </a:solidFill>
                </a:rPr>
                <a:t>question</a:t>
              </a:r>
            </a:p>
          </p:txBody>
        </p:sp>
        <p:sp>
          <p:nvSpPr>
            <p:cNvPr id="29706" name="Text Box 12"/>
            <p:cNvSpPr txBox="1">
              <a:spLocks noChangeArrowheads="1"/>
            </p:cNvSpPr>
            <p:nvPr/>
          </p:nvSpPr>
          <p:spPr bwMode="auto">
            <a:xfrm>
              <a:off x="3744" y="3600"/>
              <a:ext cx="5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b="1" smtClean="0">
                  <a:solidFill>
                    <a:srgbClr val="000000"/>
                  </a:solidFill>
                </a:rPr>
                <a:t>Relevant</a:t>
              </a:r>
            </a:p>
            <a:p>
              <a:pPr eaLnBrk="0" fontAlgn="base" hangingPunct="0">
                <a:spcBef>
                  <a:spcPct val="0"/>
                </a:spcBef>
                <a:spcAft>
                  <a:spcPct val="0"/>
                </a:spcAft>
              </a:pPr>
              <a:r>
                <a:rPr lang="en-US" sz="1400" b="1" smtClean="0">
                  <a:solidFill>
                    <a:srgbClr val="000000"/>
                  </a:solidFill>
                </a:rPr>
                <a:t>question</a:t>
              </a:r>
            </a:p>
          </p:txBody>
        </p:sp>
        <p:sp>
          <p:nvSpPr>
            <p:cNvPr id="29707" name="Text Box 13"/>
            <p:cNvSpPr txBox="1">
              <a:spLocks noChangeArrowheads="1"/>
            </p:cNvSpPr>
            <p:nvPr/>
          </p:nvSpPr>
          <p:spPr bwMode="auto">
            <a:xfrm>
              <a:off x="1680" y="374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b="1" smtClean="0">
                  <a:solidFill>
                    <a:srgbClr val="000000"/>
                  </a:solidFill>
                </a:rPr>
                <a:t>(a)</a:t>
              </a:r>
            </a:p>
          </p:txBody>
        </p:sp>
        <p:sp>
          <p:nvSpPr>
            <p:cNvPr id="29708" name="Text Box 14"/>
            <p:cNvSpPr txBox="1">
              <a:spLocks noChangeArrowheads="1"/>
            </p:cNvSpPr>
            <p:nvPr/>
          </p:nvSpPr>
          <p:spPr bwMode="auto">
            <a:xfrm>
              <a:off x="4512" y="3744"/>
              <a:ext cx="2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b="1" smtClean="0">
                  <a:solidFill>
                    <a:srgbClr val="000000"/>
                  </a:solidFill>
                </a:rPr>
                <a:t>(b)</a:t>
              </a:r>
            </a:p>
          </p:txBody>
        </p:sp>
        <p:sp>
          <p:nvSpPr>
            <p:cNvPr id="29709" name="Rectangle 15"/>
            <p:cNvSpPr>
              <a:spLocks noChangeArrowheads="1"/>
            </p:cNvSpPr>
            <p:nvPr/>
          </p:nvSpPr>
          <p:spPr bwMode="auto">
            <a:xfrm>
              <a:off x="432" y="1352"/>
              <a:ext cx="720" cy="144"/>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sz="1400" b="1" smtClean="0">
                  <a:solidFill>
                    <a:srgbClr val="000000"/>
                  </a:solidFill>
                  <a:latin typeface="Arial" charset="0"/>
                  <a:ea typeface="ＭＳ Ｐゴシック" charset="0"/>
                  <a:cs typeface="ＭＳ Ｐゴシック" charset="0"/>
                </a:rPr>
                <a:t>Respiration</a:t>
              </a:r>
            </a:p>
          </p:txBody>
        </p:sp>
        <p:sp>
          <p:nvSpPr>
            <p:cNvPr id="29710" name="Rectangle 16"/>
            <p:cNvSpPr>
              <a:spLocks noChangeArrowheads="1"/>
            </p:cNvSpPr>
            <p:nvPr/>
          </p:nvSpPr>
          <p:spPr bwMode="auto">
            <a:xfrm>
              <a:off x="432" y="2224"/>
              <a:ext cx="720" cy="144"/>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sz="1400" b="1" smtClean="0">
                  <a:solidFill>
                    <a:srgbClr val="000000"/>
                  </a:solidFill>
                  <a:latin typeface="Arial" charset="0"/>
                  <a:ea typeface="ＭＳ Ｐゴシック" charset="0"/>
                  <a:cs typeface="ＭＳ Ｐゴシック" charset="0"/>
                </a:rPr>
                <a:t>Perspiration</a:t>
              </a:r>
            </a:p>
          </p:txBody>
        </p:sp>
        <p:sp>
          <p:nvSpPr>
            <p:cNvPr id="29711" name="Rectangle 17"/>
            <p:cNvSpPr>
              <a:spLocks noChangeArrowheads="1"/>
            </p:cNvSpPr>
            <p:nvPr/>
          </p:nvSpPr>
          <p:spPr bwMode="auto">
            <a:xfrm>
              <a:off x="432" y="2832"/>
              <a:ext cx="720" cy="144"/>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sz="1400" b="1" smtClean="0">
                  <a:solidFill>
                    <a:srgbClr val="000000"/>
                  </a:solidFill>
                  <a:latin typeface="Arial" charset="0"/>
                  <a:ea typeface="ＭＳ Ｐゴシック" charset="0"/>
                  <a:cs typeface="ＭＳ Ｐゴシック" charset="0"/>
                </a:rPr>
                <a:t>Heart rate</a:t>
              </a:r>
            </a:p>
          </p:txBody>
        </p:sp>
        <p:sp>
          <p:nvSpPr>
            <p:cNvPr id="29712" name="Rectangle 18"/>
            <p:cNvSpPr>
              <a:spLocks noChangeArrowheads="1"/>
            </p:cNvSpPr>
            <p:nvPr/>
          </p:nvSpPr>
          <p:spPr bwMode="auto">
            <a:xfrm>
              <a:off x="298" y="1259"/>
              <a:ext cx="2305" cy="21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713" name="Rectangle 19"/>
            <p:cNvSpPr>
              <a:spLocks noChangeArrowheads="1"/>
            </p:cNvSpPr>
            <p:nvPr/>
          </p:nvSpPr>
          <p:spPr bwMode="auto">
            <a:xfrm>
              <a:off x="2730" y="1259"/>
              <a:ext cx="2679" cy="21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186045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HAPPINESS:</a:t>
            </a:r>
            <a:br>
              <a:rPr lang="en-US" dirty="0" smtClean="0">
                <a:cs typeface="Arial" charset="0"/>
              </a:rPr>
            </a:br>
            <a:r>
              <a:rPr lang="en-US" sz="3600" i="1" dirty="0" smtClean="0">
                <a:cs typeface="Arial" charset="0"/>
              </a:rPr>
              <a:t>THE SHORT LIFE OF EMOTIONAL UPS AND DOWNS</a:t>
            </a:r>
          </a:p>
        </p:txBody>
      </p:sp>
      <p:sp>
        <p:nvSpPr>
          <p:cNvPr id="51203" name="Content Placeholder 2"/>
          <p:cNvSpPr>
            <a:spLocks noGrp="1"/>
          </p:cNvSpPr>
          <p:nvPr>
            <p:ph idx="4294967295"/>
          </p:nvPr>
        </p:nvSpPr>
        <p:spPr>
          <a:xfrm>
            <a:off x="457200" y="1600200"/>
            <a:ext cx="8229600" cy="4625609"/>
          </a:xfrm>
          <a:prstGeom prst="rect">
            <a:avLst/>
          </a:prstGeom>
        </p:spPr>
        <p:txBody>
          <a:bodyPr/>
          <a:lstStyle/>
          <a:p>
            <a:pPr eaLnBrk="1" hangingPunct="1"/>
            <a:r>
              <a:rPr lang="en-US" sz="4000" dirty="0" smtClean="0">
                <a:latin typeface="+mj-lt"/>
                <a:cs typeface="Arial" charset="0"/>
              </a:rPr>
              <a:t>Watson’s studies</a:t>
            </a:r>
            <a:endParaRPr lang="en-US" dirty="0" smtClean="0">
              <a:latin typeface="+mj-lt"/>
              <a:cs typeface="Arial" charset="0"/>
            </a:endParaRPr>
          </a:p>
        </p:txBody>
      </p:sp>
      <p:pic>
        <p:nvPicPr>
          <p:cNvPr id="51204" name="Picture 3" descr="MyAP1e_fig_8b_18.jpg"/>
          <p:cNvPicPr>
            <a:picLocks noChangeAspect="1"/>
          </p:cNvPicPr>
          <p:nvPr/>
        </p:nvPicPr>
        <p:blipFill>
          <a:blip r:embed="rId3" cstate="print"/>
          <a:srcRect/>
          <a:stretch>
            <a:fillRect/>
          </a:stretch>
        </p:blipFill>
        <p:spPr bwMode="auto">
          <a:xfrm>
            <a:off x="609600" y="2362200"/>
            <a:ext cx="8077200" cy="4038600"/>
          </a:xfrm>
          <a:prstGeom prst="rect">
            <a:avLst/>
          </a:prstGeom>
          <a:noFill/>
          <a:ln w="9525">
            <a:noFill/>
            <a:miter lim="800000"/>
            <a:headEnd/>
            <a:tailEnd/>
          </a:ln>
        </p:spPr>
      </p:pic>
      <p:sp>
        <p:nvSpPr>
          <p:cNvPr id="5" name="TextBox 4"/>
          <p:cNvSpPr txBox="1"/>
          <p:nvPr/>
        </p:nvSpPr>
        <p:spPr>
          <a:xfrm>
            <a:off x="381000" y="1752600"/>
            <a:ext cx="8458200" cy="4708981"/>
          </a:xfrm>
          <a:prstGeom prst="rect">
            <a:avLst/>
          </a:prstGeom>
          <a:solidFill>
            <a:schemeClr val="accent1">
              <a:lumMod val="50000"/>
            </a:schemeClr>
          </a:solidFill>
        </p:spPr>
        <p:txBody>
          <a:bodyPr wrap="square" rtlCol="0">
            <a:spAutoFit/>
          </a:bodyPr>
          <a:lstStyle/>
          <a:p>
            <a:pPr algn="ctr"/>
            <a:r>
              <a:rPr lang="en-US" sz="6000" b="1" dirty="0" smtClean="0">
                <a:solidFill>
                  <a:schemeClr val="bg1"/>
                </a:solidFill>
                <a:latin typeface="+mj-lt"/>
              </a:rPr>
              <a:t>**WE OVERESTIMATE THE DURATION OF OUR EMOTIONS AND UNDERESTIMATE OUR CAPACITY TO ADAPT**</a:t>
            </a:r>
            <a:endParaRPr lang="en-US" sz="6000" b="1" dirty="0">
              <a:solidFill>
                <a:schemeClr val="bg1"/>
              </a:solidFill>
              <a:latin typeface="+mj-lt"/>
            </a:endParaRPr>
          </a:p>
        </p:txBody>
      </p:sp>
    </p:spTree>
    <p:extLst>
      <p:ext uri="{BB962C8B-B14F-4D97-AF65-F5344CB8AC3E}">
        <p14:creationId xmlns:p14="http://schemas.microsoft.com/office/powerpoint/2010/main" val="15381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HAPPINESS:</a:t>
            </a:r>
            <a:br>
              <a:rPr lang="en-US" dirty="0" smtClean="0">
                <a:cs typeface="Arial" charset="0"/>
              </a:rPr>
            </a:br>
            <a:r>
              <a:rPr lang="en-US" sz="4000" i="1" dirty="0" smtClean="0">
                <a:cs typeface="Arial" charset="0"/>
              </a:rPr>
              <a:t>WEALTH AND WELL-BEING</a:t>
            </a:r>
          </a:p>
        </p:txBody>
      </p:sp>
      <p:pic>
        <p:nvPicPr>
          <p:cNvPr id="52227" name="Picture 3" descr="MyAP1e_fig_8b_20.jpg"/>
          <p:cNvPicPr>
            <a:picLocks noChangeAspect="1"/>
          </p:cNvPicPr>
          <p:nvPr/>
        </p:nvPicPr>
        <p:blipFill>
          <a:blip r:embed="rId3" cstate="print"/>
          <a:srcRect/>
          <a:stretch>
            <a:fillRect/>
          </a:stretch>
        </p:blipFill>
        <p:spPr bwMode="auto">
          <a:xfrm>
            <a:off x="358775" y="1981200"/>
            <a:ext cx="8404225" cy="3429000"/>
          </a:xfrm>
          <a:prstGeom prst="rect">
            <a:avLst/>
          </a:prstGeom>
          <a:noFill/>
          <a:ln w="9525">
            <a:noFill/>
            <a:miter lim="800000"/>
            <a:headEnd/>
            <a:tailEnd/>
          </a:ln>
        </p:spPr>
      </p:pic>
      <p:pic>
        <p:nvPicPr>
          <p:cNvPr id="38914" name="Picture 2" descr="http://www.thehippocket.com.au/wp-content/uploads/2015/04/c81e728d9d4c2f636f067f89cc14862c_14259876882-770x447.jpg"/>
          <p:cNvPicPr>
            <a:picLocks noChangeAspect="1" noChangeArrowheads="1"/>
          </p:cNvPicPr>
          <p:nvPr/>
        </p:nvPicPr>
        <p:blipFill>
          <a:blip r:embed="rId4" cstate="print"/>
          <a:srcRect/>
          <a:stretch>
            <a:fillRect/>
          </a:stretch>
        </p:blipFill>
        <p:spPr bwMode="auto">
          <a:xfrm>
            <a:off x="228600" y="1676400"/>
            <a:ext cx="8686800" cy="5042856"/>
          </a:xfrm>
          <a:prstGeom prst="rect">
            <a:avLst/>
          </a:prstGeom>
          <a:noFill/>
        </p:spPr>
      </p:pic>
      <p:sp>
        <p:nvSpPr>
          <p:cNvPr id="5" name="TextBox 4"/>
          <p:cNvSpPr txBox="1"/>
          <p:nvPr/>
        </p:nvSpPr>
        <p:spPr>
          <a:xfrm>
            <a:off x="0" y="1447800"/>
            <a:ext cx="8915400" cy="5693866"/>
          </a:xfrm>
          <a:prstGeom prst="rect">
            <a:avLst/>
          </a:prstGeom>
          <a:solidFill>
            <a:schemeClr val="bg1"/>
          </a:solidFill>
        </p:spPr>
        <p:txBody>
          <a:bodyPr wrap="square" rtlCol="0">
            <a:spAutoFit/>
          </a:bodyPr>
          <a:lstStyle/>
          <a:p>
            <a:pPr algn="ctr"/>
            <a:r>
              <a:rPr lang="en-US" sz="2400" dirty="0" smtClean="0">
                <a:latin typeface="+mj-lt"/>
              </a:rPr>
              <a:t>Once enough money for comfort and security, continuing to pile up money does not increase happiness even more</a:t>
            </a:r>
          </a:p>
          <a:p>
            <a:pPr algn="ctr"/>
            <a:r>
              <a:rPr lang="en-US" sz="2800" dirty="0" smtClean="0">
                <a:latin typeface="+mj-lt"/>
              </a:rPr>
              <a:t>	 </a:t>
            </a:r>
            <a:r>
              <a:rPr lang="en-US" sz="2400" b="1" dirty="0" smtClean="0">
                <a:latin typeface="+mj-lt"/>
              </a:rPr>
              <a:t>DIMINISHING RETURNS/DIMINISHING MARGINAL UTILITY </a:t>
            </a:r>
            <a:endParaRPr lang="en-US" sz="2800" b="1" dirty="0" smtClean="0">
              <a:latin typeface="+mj-lt"/>
            </a:endParaRP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pic>
        <p:nvPicPr>
          <p:cNvPr id="7" name="Picture 6" descr="giphy.gif"/>
          <p:cNvPicPr>
            <a:picLocks noChangeAspect="1"/>
          </p:cNvPicPr>
          <p:nvPr/>
        </p:nvPicPr>
        <p:blipFill>
          <a:blip r:embed="rId5" cstate="print"/>
          <a:stretch>
            <a:fillRect/>
          </a:stretch>
        </p:blipFill>
        <p:spPr>
          <a:xfrm>
            <a:off x="2286000" y="3048000"/>
            <a:ext cx="4468943" cy="3429000"/>
          </a:xfrm>
          <a:prstGeom prst="rect">
            <a:avLst/>
          </a:prstGeom>
        </p:spPr>
      </p:pic>
    </p:spTree>
    <p:extLst>
      <p:ext uri="{BB962C8B-B14F-4D97-AF65-F5344CB8AC3E}">
        <p14:creationId xmlns:p14="http://schemas.microsoft.com/office/powerpoint/2010/main" val="183157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HAPPINESS: </a:t>
            </a:r>
            <a:br>
              <a:rPr lang="en-US" dirty="0" smtClean="0">
                <a:cs typeface="Arial" charset="0"/>
              </a:rPr>
            </a:br>
            <a:r>
              <a:rPr lang="en-US" sz="4000" i="1" dirty="0" smtClean="0">
                <a:cs typeface="Arial" charset="0"/>
              </a:rPr>
              <a:t>WEALTH AND WELL BEING</a:t>
            </a:r>
          </a:p>
        </p:txBody>
      </p:sp>
      <p:pic>
        <p:nvPicPr>
          <p:cNvPr id="53251" name="Picture 2"/>
          <p:cNvPicPr>
            <a:picLocks noChangeAspect="1" noChangeArrowheads="1"/>
          </p:cNvPicPr>
          <p:nvPr/>
        </p:nvPicPr>
        <p:blipFill>
          <a:blip r:embed="rId3" cstate="print"/>
          <a:srcRect/>
          <a:stretch>
            <a:fillRect/>
          </a:stretch>
        </p:blipFill>
        <p:spPr bwMode="auto">
          <a:xfrm>
            <a:off x="1371600" y="1600200"/>
            <a:ext cx="6453188" cy="5029200"/>
          </a:xfrm>
          <a:prstGeom prst="rect">
            <a:avLst/>
          </a:prstGeom>
          <a:noFill/>
          <a:ln w="9525">
            <a:noFill/>
            <a:miter lim="800000"/>
            <a:headEnd/>
            <a:tailEnd/>
          </a:ln>
        </p:spPr>
      </p:pic>
      <p:sp>
        <p:nvSpPr>
          <p:cNvPr id="36866" name="AutoShape 2" descr="data:image/jpeg;base64,/9j/4AAQSkZJRgABAQAAAQABAAD/2wCEAAkGBxITEhUTExMVFRUXFxcXFxUXGBUXFRcXGhgXFxcXGBUYHSggGBolHRUXIjEhJSkrLi4uFx8zODMtNygtLisBCgoKDg0OFxAQGC0dHR0tLS0tLS0tLS0rKystLS0tKy0tLS0rLS0tLS0tLS0tLS0tLS0tLS0tLS0tLS03LTctLf/AABEIAMIBAwMBIgACEQEDEQH/xAAcAAABBQEBAQAAAAAAAAAAAAACAAEDBAUGBwj/xABEEAABAwIEAwUEBwcCBAcAAAABAAIDBBEFEiExQVFhBhMicYEykaGxBxQjUnKy0RUzQpLB4fBTgnPD0/E1YmOUoqSz/8QAGgEAAwEBAQEAAAAAAAAAAAAAAAECAwQFBv/EACIRAAICAgICAwEBAAAAAAAAAAABAhEDEiExBEETIlEyFP/aAAwDAQACEQMRAD8A9Ow8/ZR/8Nn5Qp7qth/7qP8AAz8oU911GQV+qbMmJTIAIuKWZCEiUAPnKYyW3Oia64/6QO0Igj7tp8Tt+gPP3JN0hxVujn+3nbB4dkheQTcEg2OXkDwB4rzx8kh1J95VeWtc95I57/3RiYAam5XJPJZ0pV0F37xz9E5md196bvzwH6JniTkPesrKCFQ4fe96sCqLt/Fb3hVI5nXsQjkflN1LZSN+llLmtI2AtbiLX4+qsvGawdx9l3Xkf1XP0NeGutewOvkurpnMNhe4dY+/j6FQ2yqJonEZBfr5Hmunw/HXAgAk6a3124rj6qqDNR/Drbz0+afDqkkCx6pqckuA1T7PUsPxfvDZ3hPPgVph/Iry6HEjlObgS33LUwjHnNcLWIOmW+nx2W+PyvUjOeD2jvcx5p8yrB/E2HqpInXF7rtTORomBSzFDmSLlQgw5M56ryTKpNVodAaJnTtm6rE+udU4q+qWyCzcMvVAZystlankqdLobSA0HVPVD9Y6rFdXDmnNVpdLYmzSnqPEdeXySWHPW+I+nySU7IdnQ4f+6j/Az8oU5Kr4f+6j/wCGz8oU6sY6a6Sa6BBXQFyZ77KpUT9UDJ5JwBc7DUrwntliBmkkkBzXlda21tAPSwXY9v8AGRZsIcddX5XcOAI69V5vUSCxadB03XPln6NsS9mdHG52nwGw8ytCOna3fUqt9aDRYb/L+6kY4nU8eHE+fRctmyRYa4nbTqrMbbbnVPBH4b+5SOZdBdA5Q7blujigY0Xy6eVyf0UhZoOu6na0aA+gUMpIz5Y2u2YQfLRWKSRzW5SNB/mllqROZY67bkhKN7dw8W66XPqEh0Vqp7HjK/Nws4WzDjrzCOgkDXEXNuN/LRXqehe7XvRrsARdQzUFS0EuYHN+9cEgeiltFUR1tSXaAkXudN7n+wU2BlweM5cRfUOWSKh2e4ZcefVdZhkjJW3GjhuN/wDuEL6iaO0w6pDwBubcbn4LTEthb3eS43D6nI6x4bf1C2J6zqu/DltHDljTNh9Sq8lasKoxG3FUZcT6rb5DCzoJq3qs2prhzWJUYn1WTPiBKzcrEdA7E7FHHiV+K5UykqanmspBHWsruqKXEeq5s1eij+uc09mBrurDdM/EtFjTVartnupsRvPrtUlgyS67pJ2B7Dh/7qP8DPyhTXWfQT/ZR/gZ+UI3VK6TQuoHvVQVSF9SgQ9RMsmsqrI6yo3XN4pVaOA5H5c1nKYrOB7bVneVD8jjw21BIAC5sSOOnHmpa15zW/wKOnOvXh06rlkzpjwFEzLofaWlSQ63VdkevValIxZtGsSy8Wak7b3KSRlwoTqPLRS3RqkTM39Ap3C5VSI+L0+SstdqVFmqQ8kV7DYI20oFtyVJG1XIWXPkPjwUSlRaiFR0JIvvyGw9eapVzZGuvmNr7Da3kuopmANACpV8IIKz25NVjOZo2WObUa621HqFvQNykPbbncey79Cs1vhN+S0IyBcD2XC7RyO+nrp6puXBk4UzWqRctc3+IfIcf84Kua8hhvcW0R0kl4x/5T+qixE2jOgA+Z4D0HyWuCbujm8iC1Zi1eIOuqZrHFETdIwcQu1I8wESuO5Sc5EIShkhKfQwmSpd8qh0SEiOwL7Z0BlVV0lkHeoEXWlG0qvC9TlyaQFeaQ3KdFIdUkUVR6jQVI7qP8DfyhDUVduKwKSt+zZ+FvyCp1+IlW5cE2dG2v6qKSvXGR4sQdSp/wBo34qFNiN6prrrmsbrbMeb8D8dP6oJq1ZeJjvGEcyPmplIqKtnK1hub6DqgpXZTf3dSulb3bs0WQBrdLrAmpTG/KfZ4FZbWd0sTirL9JH7+JWlAeSyYHnRo9Vs09P1UlQRZA0UBBF1ZIUL2qWuDVDBvFWKcXVVj7eSvQfeHD/CsJGsQ4bq9RG5PmfhoPmoDFbUbKxhQuCev9VDdm9GtBINk1UNELAd1FUyW3UGvSMepb7SKJ+jPxfC4UkzdOpUcYtYf5qqOebNOiks1VseqNGsvqNT+ijdV5dt+H6rKqpyXEk3v/RdPj43dnB5WRVSDYFdiYs+KYK5FKu088sBgCrTiylMqgndoqrgChOqhcpKiZVO9UDRO56DMoS+6QcgC/FIp+8WWHqYTIsC1JJrxSVGSbVJGxR0kVfZjfwt+Sp1VZdY8NQcrfIfJC55S2ZBK+bVGypKpko2qXyBbM11HNNt+JvzChUkIBOuyTLj2i1EGtDi7+Jx/QLPxLxsuBax47q/VQFxFhcDcKOpYO7NuN/gVkerLlFHDItQtxuiz8Ni4rQeEGcVQi8IPrLOJCrSwA7u+Kzamh3yyNv5hHZVtGu57DsVYgkaDo4dQuUFG+9u8b/MrlHSWOrtVMopjjKVnYR1Tcu2hKnoRYH1/ssqitYN34qaeuLGm2q59eaR1bUrNvvy0XtcfEdVBNLfb4rMwXH2SksNgdl0tNTNI3uolFxfJSkp9GK6Pe/FVptAXHQcOZWhico7/um/wjXz3WFjlTd4AIIAsLc+N/VbYo7M4/InoiOvn10PUWVZ0mgUT5bjVRFy7kqPLbssskVqOoWbmRCRUKjT+sKvU1miq51DI5FiAfIShTlNZABBOAhaEYKAEnSATpAA46pJnnVMkAofZb5D5I1FB7I8gpUCHsnATBOE0A4UjNjzsorqSNyTKj2aeGThzA7jsfMbqGriGVwbxuVi0Nd3JdmByk624HmtiKpEmVzdQVg0enCaa5Hw83YFacFHA2xPVWmNQ+Bx5E2nDhqAVHNh7eMbT6f1VuFhCtki2oWLdHTGFo5SqwOJ2zch6KJlFlIsSV0dUQAdFQhaL3Vptmco0y5Q0bhG421tdc3iFe9jvE0kdNl6JhbQ5qwq/CNTYX1KyU0pcmrg3Hg4uns92aF1nfdOh/uuwwCvmDgDfUjfZVm4HG82dHY/ebcfFdH2fw2Rhs6zmXuHX1t1VZJJoiGKS5M/GHCN0kt/G5xDf18gFyznXWn2gqs8lvu/rdZRK6cEajZ5vlZNp1+CSSKay2OZCTprJ0AxkyRKRQIFNZFZPZADBFZJOgBk90zkN0AC/dJA/dOkMaH2R5D5KS6ii2HkPkjumSHdLMgJTXQMlBTgqMFOEMCtXx8ea1cBZaJvQu+ZVYQhwsfRalHHlY0dP8+ayapnXilaJb6qWORQEp42rOR0QNBkiUk4G5VDObkckZjBFwsNbZ2KdICqqMxsBdKGE8VUnqTHewup8OxLOfEMp5bhaVSM27Z1+DNtG7o0n3BQmpBN1Jg9S2+pFuPL1WTVysZO9jDduhB89bei5n/TOuNUb0WU8NVYkm7tsjuAY4+tlk0lQl2sqQKWw3e5rfQeI/Ie9SlckhZZawbOGlkzEk8ShSKa69dKj5uTt2JOECe6ACKZNdK6AYrJwEwKcFAhwE9k6YoAZDdOShKAEUKcpkAA5JM86pIAGL2R5D5Iyo4joPIfJHdAh7pIbp0DCBRIQnQIka5bI9keQ+Sw7rddsPILOZ0eP2yNWKLdVHFWKM6rCXR2w7RDU3aSbaXPzTU9Yw7OB6cfcrsjL3BVCTD2ONyLO5jdTHo3pWWy0O5FRMoWg31CCHDnDZx28iVZjinaNdR5XQ2zRQNmhpW5ddeSx8QjIkuOCODFZQ7IYnHQahpsp5nZzoOVrhZddlvgmheQ2/PZZnaaqLiyP7oufN1v6Ae9blSxrLX2Y3MfPey4yolL3ucdySVr48dpbfhyeblqOv6RlMUkxXceQxkrprpigEPdNdMhugZICiBUaIJCDBRIAjspbAFMVJZMWpJgRWSREISmgInHomSfumVADEdB5D5IiUMWw8h8kRQA6cIbJwgAwiUaK6BEjRcgLdkVLDKaze9I3OVnv1KuuCjIqo6/FXbIHBFA6xTSBBdZVZ0PhmkRdAPJBC+4RiS6zaNYyDZmB2PuWnRyu0LT5hVqeYjYrYp8kg8TQHcHDQ+qym6OqDDc/MLHdZkcFpNdgrzmAHQ3UlFRmV9j7P8AEf6BZIqUr6OX7S19/sxu6zn9OTf6+5c+imkJJJNySSSguvTxw1jSPBzZHObbHQlK6a6syEAkU7UVkxpERCBT5VG4IBjAompgEbQpbJCaEYQhGFNgOhKe6EpDGKjcpExCaArvvdJE9uqSqwIY/ZHkPkiKaLYeQTlUUIFOmTooQ6sYfSmWQMHHc8hxKs0OBTyC4Zlb953hHx1K6LC8MEAIuHOO7hy4ALSGKTZnJ0QYo0NawDRrSAPJVwr2JQ5mnms2B1x14+fFR5UebO3xX9aCc1Vnq2QoXNXKdLRDHJbZTMqFWe0oWk/dKHQopmnFMtLDaoZzfjosOnicdgVu4dhDh4naLKetG8djTLQTZuy2cNAaBbgsyFoGiusmyMceQNvPh8Vyt2+DqgqVnn3a2hEVS7KLMkAlaOFn6kDydmHoscL0vt3g2ahhnAu6GzXfgdb5O/MvNQvWXCR4OVfZgkJiU9k9k7MhMUoCjYFO1MdglqBzFMmcokwbIcicNUlklFkgAJwkkEANdK6RSTGMkUimugCN51STu3TIArxnQeQ+Slihc8hrQSTwAuVvYN2Uke1rpj3bSAbbvOnLguuoKSKEWiaG8zu4+ZXZDC32TKaTOYw/sc8gOneIx90au9+wW5R0FPD+7jBP33eI+l1fmPMqlIDw2XTHHGJm5Ng1NYSRfO4k2a1jHvcTYk2YwEnQE7cFES//AEKr/wBrVf8ATSiqZYZWTwuaJIszm52lzNWOYQWhzTs48V6VjfaWojwunqo+7E0raYnM1zowZQ0us0OBtqbarPLknF0i4Qi1bPLoJu9OWFksrgLlsUUjy3f2w1vg2OjrLMrjkkIc10Zt42SMfG9p4OLHgGx57XBXpWETPpOz01RCQybLUSl4aNZDK8ZrG4OgFgb6AJ/pioWSfs0uaCZK2GBxtvFKbvYehyBcuSblwzpxLTlHnlNTyvZ3jKeofHa/eNgmcwjmHBviHUXCjc9rm52kFtr3Gy9xr8QkZiNJTtIET4KlzmWGpjMAZra4tmdoOfkvJe3FO2Our2tADczX2GwL4I3v97i53m4rmnClZ048jbpmC+CTJ3hhnDMubOYJwwNtfMXllsttb7WUlPC8tDxDUFhGYPbTzuYW75g4MsW24r3WigbLhkULrHvaRsdjxzQgEe4p8PphDhrINjFSNYRxFora+4qniTJWeSPGcOkB1YyWQCxJjhmlAuLi5jYQCRY26rU/aLfZIlDrhvdmGYS3ILgBEWZzoCdBsCuj+ht4gwuSd1rPlB9GxQQ/mY73ou00OTtDQO1+1aD0vHHVNd8JGLJ+Omka/wCmSbRzLcRbnyZZu8AuY+4qDKB4fEY8mYN8TfERbVRHFGve05ZhAxxMshgqMjXMOrXOyWblI1va1tbL1Z+CWxVlY0e1RywPPUTQvj9SDJ/KFyHYUGU4tRP1bPLVSRg7EPllp5R6FjT/AL1UfHinYpeXNquDQocYpJ4hATIWzDIHGCobG/MNMszoww33Bza8F5z2k7H9w8Nhl79zibQtY91RobE5GA3aDbxaBenV9OGS4fRN9mlh75wvtkYKeAHmDnlPnErXZZgEuJT2GfvmsBtrkZTQvDb8s0jz/uK67+pyvk8CrqSSA2nilhJBIEsb47gC5ylwAdboifQzDLenqBmIa28E4zE6gN8GpIB0HJek9pMairOzeaonifU90yS2aMSd4HgXDGkWNr7DiV3WK4fJNHh5jbfup4JX6gWY2J4J131cNAsqJ0R871UT4jaVkkRtcCSN8ZIva4DwL66aK7NhtQyPvZKaoZHa/eOglawDmXFug6mwXrXamkZJ2hw0PAcGwzPAO2ZuYtNuhsfMBdPQV8j8RrKdxBijhpXNZYWBkM+c3tc3yt0PLzTDQ+eaankkBMcU0gabF0cUsjQbA2LmNIvYg+oQ0cEkxywRyTOsHERMfIQDsTlByg9V7B9D8DY4cSjaLNZiFSxo5Na1jWgeQACzvo/lNN2YfUw2ZN3VVLnsCc7HSMY430NmxtGvJJoWh5dUxPjf3csckb/9N8b2PIJsLMcLuBOml1PJhtQASaWpAAuSaeoAAG9yWaL0/wCkWvp6ijoJO9ifO2ppHeF7C8Z7CQWBuBe1x0C3/pPxDEIoW/UoWyMcyb6w4tzZGBrbEfaN4F/PbZLUNEeG0FDNOCYIJpgN3RRPe0HkXNFr67Xuq72lrixzXMe32mPa5j2+bHAEe5e4dkXSHAqQ0GUva2FzmtyXflkaamMF3hD3WkFzbU7jdeb/AEkdo2VtUwtp5YJIWPilbMGNeSXNcwZWuJsBmOv3tN0NUJxSRy6SSdSSCSguiKEhMkiedU6T90kcAemRvHds4nI3byCTQePwUdKfs2fhb8grDV698GHsiLUDgp3hCUDozahujvwu+S7PtD/4HQ/hofysXKZLuI6EfJM90xjZC6omfFHkyROLMoyCzNmAm1hxWWSDlJNejSElFNfp1VLC6fs5NFC0ySZKhgY3VxeJpLttvfopvpclDf2ZcgZa+CQ67MZ7bj0GZtz1XH0c08DnOp55YC8gvDMjmONrXLJGubmtYXAB0CaeJ0zi+okfO9zSwulIPgO7WtaA1jTxAAvpdYPBKzT5VR6lidFI7FKOUMJjZBVNc/8AhaXGDKCeZsbeRXlfbyVrsQxCxvYsb6tporj3m3orjMUqIWCP9ozxxiwa1zoSbD+Fsj2F/wAbrnPqBie6NxLrlxzEkl+bUvLjqSb6k8brmzRaR1YGpOz2GGrMcWDi9hI5kbvI0U7gP5mtVttXndiTf9K0f/1mSf8AMXj81XUkRNNVMRA5roReP7NzWljSPBrZriNb7p4MSqmmUirnHfHNLbu/G7IGXN2aeFoGltlHyIr4JHbdlaSni7NwiqmdBCWNkfKz2hnnEjf4XblzW7bH1Wt2xo74nhE33ZaiO/44HOH/AOZXlldUSOphSPqJn04axogJYG5WWLBcMDtC0HfgpKfE6+d8ZdVzkROzMJ7rwvyuZdp7vfK9w1vuqjLbomWNrs9qwjF+8q62nJ8UD4SB/wCnLCwj/wCbZPeFxPZXw1kDhu6rxWJ3Vhlmkt/NEw+iiwXCpM7qg1NQJ5QBJIHRhzmtADQRktpbSw5rZjwFgbGGSSsdG+SQSNc3vM8ufvCSWkHN3juHFbKDMySF2bEK9x3Y6nhb0YKdkoH888h9Vb7J3JxFlvF34IHMOpYAD5Xa4ehUNHh4h7x2d73yuD3ySEFziGNjGwA0axo0HBYuPQuZI2eGWSCUjIZIyPE0G4a9jgWvAJNrg2ubbrT4240JujDr+zDKXAPrD/rEVUIGNyummADnEMymAuy+yfZsvQ8XrpIo8OEbsveVEEb9AczDFIS3UaatGo10XO0eGfWdaqaapIDg0PLGsYXNLS5scbWtzWJ8RBIuUGI4a8tYHVNUe6c18XijIa5oLQ4Wj3AJ3up+GQtkXe0JAx/D3HQdxM2/C7g+w9SFuYXSSNxOtlLCGPgpA19vC4tNRmAPEi4v5jmudpcKjmzGpklnc5rWZnuAcwNdnaWGNrSxwdYhw1BCtVWDzPaWOrqt8RFjHmibdp4GVkYkI/3I+GQbIqfRHIHRYm5puHYjVOB4EFrCD7iszsRE6bsq+KIF8nc1bAxuri4ySuDQOZDm6dQpX4DIxr24fUPoy45jEzu+5e7K1mmZpLDZjRppouWw+mlw67I6menkIaHsDojEX9zK8Ese0gkCFoJGp7xvRRPG49jTs0u1/YqioaeilYx7Kh9TSsOaSR1ySHSDK5xG7V2n0n0uJyRxtoCchbM2oAMAJaWtDdZR+P2efkvM8YiE80clRWyzPAYWPzRDKTNC0PjblDGtu8u2J+z3OwvyY7VmN7v2pPpHfKfq9x+9FzaPUExtFtPb3Ol4CzW7EYHJS4fBX0MtRLJN3Blpvs3U7s0jI5T3bWBwLRmOYOuMmpIBCh+nenjE9JIABI5kzXHS7mNMRbfnYudb8RWVgbZKO0VNXTQxnvPBmge1xY6EZ2NcxwZcSucRvZuvErPqaRlS9ss9ZJNK5sd3vczUOikkDI2tFmeJgFrfxjS+6fQn0cuE6348Hpy9rO9cbmQlwcwANY7KBsSXEnys1x6iQYNTnKA86Xa4h8QzWnkjdJ4jYNaxrXEDcOb1KmjOmc2UxWwzDYnSRtDzkLGukfmYAC6MvDWg+RGt/TjY/ZFN3bpO+OgYcuZmYBzIn5XEDUkyOaDpYt2OoCaDU5t26StYxE1k8rWaNbI8NBObwhxDdRuLWSUkno1Kwd23Qey35BTRtGmidJeyujJ9ikaOQQ5RyH+XSSTArMaLu0/y6TmjkEkkyQMo5JO0aSNNEklEho8bx2Zzpn5nF1jxJPzXpHZpxdCzNr4Rvr80kl5svZ3Y+0ac7RyCpSAapJLlPSZQeF13Z6Nvds0HuHNJJdWDs48/R29JGNNBw4LYZG3kPcEkl1SMIkcsY10HuWD2kjHdt0HtcuhSSVRJmS4EwW2Ct1rBfYe7onSVrsn0ROjaC3Qb8gtbILDQJJKcnor0YwYO8Og9yk7RUsb6SXOxrrNuMzQbHmL7FJJPL0KHZ4FMwXOg4qLKOQTJLgmEhm1Ukhd3j3Py6NzuLrDkL7DRSZRyCSSkBi0ckso5JkkwHLRyT5RyTJJMTAe0X2TpJI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35048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davecopeland.com/wp-content/uploads/2015/05/facebook-envy-ecard.png"/>
          <p:cNvPicPr>
            <a:picLocks noChangeAspect="1" noChangeArrowheads="1"/>
          </p:cNvPicPr>
          <p:nvPr/>
        </p:nvPicPr>
        <p:blipFill>
          <a:blip r:embed="rId3" cstate="screen">
            <a:extLst>
              <a:ext uri="{28A0092B-C50C-407E-A947-70E740481C1C}">
                <a14:useLocalDpi xmlns:a14="http://schemas.microsoft.com/office/drawing/2010/main"/>
              </a:ext>
            </a:extLst>
          </a:blip>
          <a:srcRect l="3200" t="4571" r="4000" b="4000"/>
          <a:stretch>
            <a:fillRect/>
          </a:stretch>
        </p:blipFill>
        <p:spPr bwMode="auto">
          <a:xfrm>
            <a:off x="5135641" y="3978110"/>
            <a:ext cx="3886200" cy="2680138"/>
          </a:xfrm>
          <a:prstGeom prst="rect">
            <a:avLst/>
          </a:prstGeom>
          <a:noFill/>
        </p:spPr>
      </p:pic>
      <p:sp>
        <p:nvSpPr>
          <p:cNvPr id="54274" name="Title 1"/>
          <p:cNvSpPr>
            <a:spLocks noGrp="1"/>
          </p:cNvSpPr>
          <p:nvPr>
            <p:ph type="title"/>
          </p:nvPr>
        </p:nvSpPr>
        <p:spPr>
          <a:xfrm>
            <a:off x="0" y="153658"/>
            <a:ext cx="9144000" cy="1143000"/>
          </a:xfrm>
        </p:spPr>
        <p:txBody>
          <a:bodyPr>
            <a:normAutofit fontScale="90000"/>
          </a:bodyPr>
          <a:lstStyle/>
          <a:p>
            <a:pPr marL="0" indent="0" algn="ctr" eaLnBrk="1" hangingPunct="1">
              <a:buNone/>
            </a:pPr>
            <a:r>
              <a:rPr lang="en-US" dirty="0" smtClean="0">
                <a:cs typeface="Arial" charset="0"/>
              </a:rPr>
              <a:t>HAPPINESS:</a:t>
            </a:r>
            <a:br>
              <a:rPr lang="en-US" dirty="0" smtClean="0">
                <a:cs typeface="Arial" charset="0"/>
              </a:rPr>
            </a:br>
            <a:r>
              <a:rPr lang="en-US" sz="2600" i="1" dirty="0" smtClean="0">
                <a:cs typeface="Arial" charset="0"/>
              </a:rPr>
              <a:t>TWO PSYCHOLOGICAL PHENOMENA: ADAPTATION AND COMPARISION</a:t>
            </a:r>
          </a:p>
        </p:txBody>
      </p:sp>
      <p:sp>
        <p:nvSpPr>
          <p:cNvPr id="54275" name="Content Placeholder 2"/>
          <p:cNvSpPr>
            <a:spLocks noGrp="1"/>
          </p:cNvSpPr>
          <p:nvPr>
            <p:ph idx="4294967295"/>
          </p:nvPr>
        </p:nvSpPr>
        <p:spPr>
          <a:xfrm>
            <a:off x="457200" y="1371600"/>
            <a:ext cx="8686800" cy="4525963"/>
          </a:xfrm>
          <a:prstGeom prst="rect">
            <a:avLst/>
          </a:prstGeom>
        </p:spPr>
        <p:txBody>
          <a:bodyPr/>
          <a:lstStyle/>
          <a:p>
            <a:pPr eaLnBrk="1" hangingPunct="1"/>
            <a:r>
              <a:rPr lang="en-US" sz="3600" dirty="0" smtClean="0">
                <a:latin typeface="+mj-lt"/>
                <a:cs typeface="Arial" charset="0"/>
              </a:rPr>
              <a:t>Happiness and Prior Experience</a:t>
            </a:r>
          </a:p>
          <a:p>
            <a:pPr lvl="1" eaLnBrk="1" hangingPunct="1"/>
            <a:r>
              <a:rPr lang="en-US" sz="3600" dirty="0" smtClean="0">
                <a:latin typeface="+mj-lt"/>
                <a:cs typeface="Arial" charset="0"/>
                <a:hlinkClick r:id="" action="ppaction://noaction"/>
              </a:rPr>
              <a:t>Adaptation-level phenomenon</a:t>
            </a:r>
            <a:endParaRPr lang="en-US" sz="3600" dirty="0" smtClean="0">
              <a:latin typeface="+mj-lt"/>
              <a:cs typeface="Arial" charset="0"/>
            </a:endParaRPr>
          </a:p>
          <a:p>
            <a:pPr eaLnBrk="1" hangingPunct="1"/>
            <a:r>
              <a:rPr lang="en-US" sz="3600" dirty="0" smtClean="0">
                <a:latin typeface="+mj-lt"/>
                <a:cs typeface="Arial" charset="0"/>
              </a:rPr>
              <a:t>Happiness and others’ attainments</a:t>
            </a:r>
          </a:p>
          <a:p>
            <a:pPr lvl="1" eaLnBrk="1" hangingPunct="1"/>
            <a:r>
              <a:rPr lang="en-US" sz="3600" dirty="0" smtClean="0">
                <a:latin typeface="+mj-lt"/>
                <a:cs typeface="Arial" charset="0"/>
                <a:hlinkClick r:id="" action="ppaction://noaction"/>
              </a:rPr>
              <a:t>Relative deprivation</a:t>
            </a:r>
            <a:endParaRPr lang="en-US" sz="3600" dirty="0" smtClean="0">
              <a:latin typeface="+mj-lt"/>
              <a:cs typeface="Arial" charset="0"/>
            </a:endParaRPr>
          </a:p>
        </p:txBody>
      </p:sp>
      <p:pic>
        <p:nvPicPr>
          <p:cNvPr id="8" name="Picture 7" descr="giphy (1).gif"/>
          <p:cNvPicPr>
            <a:picLocks noChangeAspect="1"/>
          </p:cNvPicPr>
          <p:nvPr/>
        </p:nvPicPr>
        <p:blipFill>
          <a:blip r:embed="rId4" cstate="print"/>
          <a:stretch>
            <a:fillRect/>
          </a:stretch>
        </p:blipFill>
        <p:spPr>
          <a:xfrm>
            <a:off x="304800" y="4115975"/>
            <a:ext cx="4343400" cy="2432304"/>
          </a:xfrm>
          <a:prstGeom prst="rect">
            <a:avLst/>
          </a:prstGeom>
        </p:spPr>
      </p:pic>
      <p:sp>
        <p:nvSpPr>
          <p:cNvPr id="2" name="TextBox 1"/>
          <p:cNvSpPr txBox="1"/>
          <p:nvPr/>
        </p:nvSpPr>
        <p:spPr>
          <a:xfrm>
            <a:off x="457200" y="6548279"/>
            <a:ext cx="7556558" cy="369332"/>
          </a:xfrm>
          <a:prstGeom prst="rect">
            <a:avLst/>
          </a:prstGeom>
          <a:noFill/>
        </p:spPr>
        <p:txBody>
          <a:bodyPr wrap="square" rtlCol="0">
            <a:spAutoFit/>
          </a:bodyPr>
          <a:lstStyle/>
          <a:p>
            <a:r>
              <a:rPr lang="en-US" dirty="0">
                <a:hlinkClick r:id="rId5"/>
              </a:rPr>
              <a:t>https://www.youtube.com/watch?v=</a:t>
            </a:r>
            <a:r>
              <a:rPr lang="en-US" dirty="0" smtClean="0">
                <a:hlinkClick r:id="rId5"/>
              </a:rPr>
              <a:t>XTmt0MG51GU</a:t>
            </a:r>
            <a:r>
              <a:rPr lang="en-US" dirty="0" smtClean="0"/>
              <a:t> </a:t>
            </a:r>
            <a:endParaRPr lang="en-US" dirty="0"/>
          </a:p>
        </p:txBody>
      </p:sp>
    </p:spTree>
    <p:extLst>
      <p:ext uri="{BB962C8B-B14F-4D97-AF65-F5344CB8AC3E}">
        <p14:creationId xmlns:p14="http://schemas.microsoft.com/office/powerpoint/2010/main" val="2742605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HAPPINESS:</a:t>
            </a:r>
            <a:br>
              <a:rPr lang="en-US" dirty="0" smtClean="0">
                <a:cs typeface="Arial" charset="0"/>
              </a:rPr>
            </a:br>
            <a:r>
              <a:rPr lang="en-US" sz="4000" i="1" dirty="0" smtClean="0">
                <a:cs typeface="Arial" charset="0"/>
              </a:rPr>
              <a:t>PREDICTORS OF HAPPINESS</a:t>
            </a:r>
          </a:p>
        </p:txBody>
      </p:sp>
      <p:pic>
        <p:nvPicPr>
          <p:cNvPr id="55299" name="Picture 5"/>
          <p:cNvPicPr>
            <a:picLocks noChangeAspect="1" noChangeArrowheads="1"/>
          </p:cNvPicPr>
          <p:nvPr/>
        </p:nvPicPr>
        <p:blipFill>
          <a:blip r:embed="rId3" cstate="print"/>
          <a:srcRect/>
          <a:stretch>
            <a:fillRect/>
          </a:stretch>
        </p:blipFill>
        <p:spPr bwMode="auto">
          <a:xfrm>
            <a:off x="0" y="1895475"/>
            <a:ext cx="9144000" cy="3067050"/>
          </a:xfrm>
          <a:prstGeom prst="rect">
            <a:avLst/>
          </a:prstGeom>
          <a:noFill/>
          <a:ln w="9525">
            <a:noFill/>
            <a:miter lim="800000"/>
            <a:headEnd/>
            <a:tailEnd/>
          </a:ln>
        </p:spPr>
      </p:pic>
      <p:pic>
        <p:nvPicPr>
          <p:cNvPr id="32770" name="Picture 2" descr="http://jokideo.com/wp-content/uploads/meme/2014/09/Why-are-frogs-so-happy---mem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4961273"/>
            <a:ext cx="2743200" cy="1896727"/>
          </a:xfrm>
          <a:prstGeom prst="rect">
            <a:avLst/>
          </a:prstGeom>
          <a:noFill/>
        </p:spPr>
      </p:pic>
      <p:pic>
        <p:nvPicPr>
          <p:cNvPr id="32772" name="Picture 4" descr="https://img.buzzfeed.com/buzzfeed-static/static/2014-08/31/14/enhanced/webdr04/enhanced-10578-1409510468-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4600" y="4945113"/>
            <a:ext cx="2642108" cy="1912887"/>
          </a:xfrm>
          <a:prstGeom prst="rect">
            <a:avLst/>
          </a:prstGeom>
          <a:noFill/>
        </p:spPr>
      </p:pic>
      <p:pic>
        <p:nvPicPr>
          <p:cNvPr id="32774" name="Picture 6" descr="http://2.bp.blogspot.com/-DaXrGxJNgk4/UnmmhLssJiI/AAAAAAAAA-A/B44yI7nVqv4/s1600/toucan+pu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0400" y="4976932"/>
            <a:ext cx="2819400" cy="1881068"/>
          </a:xfrm>
          <a:prstGeom prst="rect">
            <a:avLst/>
          </a:prstGeom>
          <a:noFill/>
        </p:spPr>
      </p:pic>
    </p:spTree>
    <p:extLst>
      <p:ext uri="{BB962C8B-B14F-4D97-AF65-F5344CB8AC3E}">
        <p14:creationId xmlns:p14="http://schemas.microsoft.com/office/powerpoint/2010/main" val="31511524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457200" y="274638"/>
            <a:ext cx="73961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800">
                <a:solidFill>
                  <a:srgbClr val="6600CC"/>
                </a:solidFill>
                <a:latin typeface="Arial" charset="0"/>
              </a:rPr>
              <a:t>Emotion-</a:t>
            </a:r>
            <a:br>
              <a:rPr lang="en-US" sz="4800">
                <a:solidFill>
                  <a:srgbClr val="6600CC"/>
                </a:solidFill>
                <a:latin typeface="Arial" charset="0"/>
              </a:rPr>
            </a:br>
            <a:r>
              <a:rPr lang="en-US" sz="4800">
                <a:solidFill>
                  <a:srgbClr val="6600CC"/>
                </a:solidFill>
                <a:latin typeface="Arial" charset="0"/>
              </a:rPr>
              <a:t>Lie Detectors</a:t>
            </a:r>
            <a:endParaRPr lang="en-US" sz="4000">
              <a:latin typeface="Arial" charset="0"/>
            </a:endParaRPr>
          </a:p>
        </p:txBody>
      </p:sp>
      <p:sp>
        <p:nvSpPr>
          <p:cNvPr id="30722" name="Rectangle 3"/>
          <p:cNvSpPr>
            <a:spLocks noGrp="1" noChangeArrowheads="1"/>
          </p:cNvSpPr>
          <p:nvPr>
            <p:ph type="body" idx="1"/>
          </p:nvPr>
        </p:nvSpPr>
        <p:spPr bwMode="auto">
          <a:xfrm>
            <a:off x="4876800" y="1828800"/>
            <a:ext cx="4038600"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a:solidFill>
                  <a:srgbClr val="6600CC"/>
                </a:solidFill>
                <a:latin typeface="Arial" charset="0"/>
              </a:rPr>
              <a:t>50 Innocents</a:t>
            </a:r>
          </a:p>
          <a:p>
            <a:pPr eaLnBrk="1" hangingPunct="1"/>
            <a:r>
              <a:rPr lang="en-US" sz="3600" dirty="0">
                <a:solidFill>
                  <a:srgbClr val="6600CC"/>
                </a:solidFill>
                <a:latin typeface="Arial" charset="0"/>
              </a:rPr>
              <a:t>50 </a:t>
            </a:r>
            <a:r>
              <a:rPr lang="en-US" sz="3600" dirty="0" err="1">
                <a:solidFill>
                  <a:srgbClr val="6600CC"/>
                </a:solidFill>
                <a:latin typeface="Arial" charset="0"/>
              </a:rPr>
              <a:t>Theives</a:t>
            </a:r>
            <a:endParaRPr lang="en-US" sz="3600" dirty="0">
              <a:latin typeface="Arial" charset="0"/>
            </a:endParaRPr>
          </a:p>
          <a:p>
            <a:pPr lvl="1" eaLnBrk="1" hangingPunct="1"/>
            <a:r>
              <a:rPr lang="en-US" sz="3200" dirty="0">
                <a:latin typeface="Arial" charset="0"/>
                <a:cs typeface="Arial" charset="0"/>
              </a:rPr>
              <a:t>1/3 of innocent declared guilty</a:t>
            </a:r>
          </a:p>
          <a:p>
            <a:pPr lvl="1" eaLnBrk="1" hangingPunct="1"/>
            <a:r>
              <a:rPr lang="en-US" sz="3200" dirty="0">
                <a:latin typeface="Arial" charset="0"/>
                <a:cs typeface="Arial" charset="0"/>
              </a:rPr>
              <a:t>1/4 of guilty declared innocent (from </a:t>
            </a:r>
            <a:r>
              <a:rPr lang="en-US" sz="3200" dirty="0" err="1">
                <a:latin typeface="Arial" charset="0"/>
                <a:cs typeface="Arial" charset="0"/>
              </a:rPr>
              <a:t>Kleinmuntz</a:t>
            </a:r>
            <a:r>
              <a:rPr lang="en-US" sz="3200" dirty="0">
                <a:latin typeface="Arial" charset="0"/>
                <a:cs typeface="Arial" charset="0"/>
              </a:rPr>
              <a:t> &amp; </a:t>
            </a:r>
            <a:r>
              <a:rPr lang="en-US" sz="3200" dirty="0" err="1">
                <a:latin typeface="Arial" charset="0"/>
                <a:cs typeface="Arial" charset="0"/>
              </a:rPr>
              <a:t>Szucko</a:t>
            </a:r>
            <a:r>
              <a:rPr lang="en-US" sz="3200" dirty="0">
                <a:latin typeface="Arial" charset="0"/>
                <a:cs typeface="Arial" charset="0"/>
              </a:rPr>
              <a:t>, 1984)</a:t>
            </a:r>
          </a:p>
        </p:txBody>
      </p:sp>
      <p:grpSp>
        <p:nvGrpSpPr>
          <p:cNvPr id="30723" name="Group 4"/>
          <p:cNvGrpSpPr>
            <a:grpSpLocks/>
          </p:cNvGrpSpPr>
          <p:nvPr/>
        </p:nvGrpSpPr>
        <p:grpSpPr bwMode="auto">
          <a:xfrm>
            <a:off x="288925" y="1779588"/>
            <a:ext cx="4283075" cy="4697413"/>
            <a:chOff x="182" y="1121"/>
            <a:chExt cx="2698" cy="2959"/>
          </a:xfrm>
        </p:grpSpPr>
        <p:graphicFrame>
          <p:nvGraphicFramePr>
            <p:cNvPr id="30724" name="Object 5"/>
            <p:cNvGraphicFramePr>
              <a:graphicFrameLocks noChangeAspect="1"/>
            </p:cNvGraphicFramePr>
            <p:nvPr>
              <p:extLst>
                <p:ext uri="{D42A27DB-BD31-4B8C-83A1-F6EECF244321}">
                  <p14:modId xmlns:p14="http://schemas.microsoft.com/office/powerpoint/2010/main" val="2227357419"/>
                </p:ext>
              </p:extLst>
            </p:nvPr>
          </p:nvGraphicFramePr>
          <p:xfrm>
            <a:off x="848" y="1121"/>
            <a:ext cx="2032" cy="2334"/>
          </p:xfrm>
          <a:graphic>
            <a:graphicData uri="http://schemas.openxmlformats.org/presentationml/2006/ole">
              <mc:AlternateContent xmlns:mc="http://schemas.openxmlformats.org/markup-compatibility/2006">
                <mc:Choice xmlns:v="urn:schemas-microsoft-com:vml" Requires="v">
                  <p:oleObj spid="_x0000_s27674" name="Chart" r:id="rId3" imgW="2971800" imgH="3797300" progId="MSGraph.Chart.8">
                    <p:embed followColorScheme="full"/>
                  </p:oleObj>
                </mc:Choice>
                <mc:Fallback>
                  <p:oleObj name="Chart" r:id="rId3" imgW="2971800" imgH="3797300" progId="MSGraph.Chart.8">
                    <p:embed followColorScheme="full"/>
                    <p:pic>
                      <p:nvPicPr>
                        <p:cNvPr id="0" name=""/>
                        <p:cNvPicPr>
                          <a:picLocks noChangeAspect="1" noChangeArrowheads="1"/>
                        </p:cNvPicPr>
                        <p:nvPr/>
                      </p:nvPicPr>
                      <p:blipFill>
                        <a:blip r:embed="rId4"/>
                        <a:srcRect l="3053"/>
                        <a:stretch>
                          <a:fillRect/>
                        </a:stretch>
                      </p:blipFill>
                      <p:spPr bwMode="auto">
                        <a:xfrm>
                          <a:off x="848" y="1121"/>
                          <a:ext cx="2032" cy="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5" name="Text Box 6"/>
            <p:cNvSpPr txBox="1">
              <a:spLocks noChangeArrowheads="1"/>
            </p:cNvSpPr>
            <p:nvPr/>
          </p:nvSpPr>
          <p:spPr bwMode="auto">
            <a:xfrm>
              <a:off x="182" y="1152"/>
              <a:ext cx="7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b="1" smtClean="0">
                  <a:solidFill>
                    <a:srgbClr val="000000"/>
                  </a:solidFill>
                </a:rPr>
                <a:t>Percentage</a:t>
              </a:r>
            </a:p>
          </p:txBody>
        </p:sp>
        <p:sp>
          <p:nvSpPr>
            <p:cNvPr id="30726" name="Text Box 7"/>
            <p:cNvSpPr txBox="1">
              <a:spLocks noChangeArrowheads="1"/>
            </p:cNvSpPr>
            <p:nvPr/>
          </p:nvSpPr>
          <p:spPr bwMode="auto">
            <a:xfrm>
              <a:off x="1094" y="3408"/>
              <a:ext cx="5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400" b="1" smtClean="0">
                  <a:solidFill>
                    <a:srgbClr val="000000"/>
                  </a:solidFill>
                </a:rPr>
                <a:t>Innocent</a:t>
              </a:r>
            </a:p>
            <a:p>
              <a:pPr algn="ctr" eaLnBrk="0" fontAlgn="base" hangingPunct="0">
                <a:spcBef>
                  <a:spcPct val="0"/>
                </a:spcBef>
                <a:spcAft>
                  <a:spcPct val="0"/>
                </a:spcAft>
              </a:pPr>
              <a:r>
                <a:rPr lang="en-US" sz="1400" b="1" smtClean="0">
                  <a:solidFill>
                    <a:srgbClr val="000000"/>
                  </a:solidFill>
                </a:rPr>
                <a:t>people</a:t>
              </a:r>
            </a:p>
          </p:txBody>
        </p:sp>
        <p:sp>
          <p:nvSpPr>
            <p:cNvPr id="30727" name="Text Box 8"/>
            <p:cNvSpPr txBox="1">
              <a:spLocks noChangeArrowheads="1"/>
            </p:cNvSpPr>
            <p:nvPr/>
          </p:nvSpPr>
          <p:spPr bwMode="auto">
            <a:xfrm>
              <a:off x="1862" y="3408"/>
              <a:ext cx="64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400" b="1" smtClean="0">
                  <a:solidFill>
                    <a:srgbClr val="000000"/>
                  </a:solidFill>
                </a:rPr>
                <a:t>Guilty</a:t>
              </a:r>
            </a:p>
            <a:p>
              <a:pPr algn="ctr" eaLnBrk="0" fontAlgn="base" hangingPunct="0">
                <a:spcBef>
                  <a:spcPct val="0"/>
                </a:spcBef>
                <a:spcAft>
                  <a:spcPct val="0"/>
                </a:spcAft>
              </a:pPr>
              <a:r>
                <a:rPr lang="en-US" sz="1400" b="1" smtClean="0">
                  <a:solidFill>
                    <a:srgbClr val="000000"/>
                  </a:solidFill>
                </a:rPr>
                <a:t>people</a:t>
              </a:r>
            </a:p>
          </p:txBody>
        </p:sp>
        <p:sp>
          <p:nvSpPr>
            <p:cNvPr id="30728" name="Text Box 9"/>
            <p:cNvSpPr txBox="1">
              <a:spLocks noChangeArrowheads="1"/>
            </p:cNvSpPr>
            <p:nvPr/>
          </p:nvSpPr>
          <p:spPr bwMode="auto">
            <a:xfrm>
              <a:off x="662" y="1248"/>
              <a:ext cx="240" cy="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lnSpc>
                  <a:spcPct val="180000"/>
                </a:lnSpc>
                <a:spcBef>
                  <a:spcPct val="0"/>
                </a:spcBef>
                <a:spcAft>
                  <a:spcPct val="0"/>
                </a:spcAft>
              </a:pPr>
              <a:r>
                <a:rPr lang="en-US" sz="1400" b="1" smtClean="0">
                  <a:solidFill>
                    <a:srgbClr val="000000"/>
                  </a:solidFill>
                </a:rPr>
                <a:t>80</a:t>
              </a:r>
            </a:p>
            <a:p>
              <a:pPr algn="r" eaLnBrk="0" fontAlgn="base" hangingPunct="0">
                <a:lnSpc>
                  <a:spcPct val="180000"/>
                </a:lnSpc>
                <a:spcBef>
                  <a:spcPct val="0"/>
                </a:spcBef>
                <a:spcAft>
                  <a:spcPct val="0"/>
                </a:spcAft>
              </a:pPr>
              <a:r>
                <a:rPr lang="en-US" sz="1400" b="1" smtClean="0">
                  <a:solidFill>
                    <a:srgbClr val="000000"/>
                  </a:solidFill>
                </a:rPr>
                <a:t>70</a:t>
              </a:r>
            </a:p>
            <a:p>
              <a:pPr algn="r" eaLnBrk="0" fontAlgn="base" hangingPunct="0">
                <a:lnSpc>
                  <a:spcPct val="180000"/>
                </a:lnSpc>
                <a:spcBef>
                  <a:spcPct val="0"/>
                </a:spcBef>
                <a:spcAft>
                  <a:spcPct val="0"/>
                </a:spcAft>
              </a:pPr>
              <a:r>
                <a:rPr lang="en-US" sz="1400" b="1" smtClean="0">
                  <a:solidFill>
                    <a:srgbClr val="000000"/>
                  </a:solidFill>
                </a:rPr>
                <a:t>60</a:t>
              </a:r>
            </a:p>
            <a:p>
              <a:pPr algn="r" eaLnBrk="0" fontAlgn="base" hangingPunct="0">
                <a:lnSpc>
                  <a:spcPct val="180000"/>
                </a:lnSpc>
                <a:spcBef>
                  <a:spcPct val="0"/>
                </a:spcBef>
                <a:spcAft>
                  <a:spcPct val="0"/>
                </a:spcAft>
              </a:pPr>
              <a:r>
                <a:rPr lang="en-US" sz="1400" b="1" smtClean="0">
                  <a:solidFill>
                    <a:srgbClr val="000000"/>
                  </a:solidFill>
                </a:rPr>
                <a:t>50</a:t>
              </a:r>
            </a:p>
            <a:p>
              <a:pPr algn="r" eaLnBrk="0" fontAlgn="base" hangingPunct="0">
                <a:lnSpc>
                  <a:spcPct val="180000"/>
                </a:lnSpc>
                <a:spcBef>
                  <a:spcPct val="0"/>
                </a:spcBef>
                <a:spcAft>
                  <a:spcPct val="0"/>
                </a:spcAft>
              </a:pPr>
              <a:r>
                <a:rPr lang="en-US" sz="1400" b="1" smtClean="0">
                  <a:solidFill>
                    <a:srgbClr val="000000"/>
                  </a:solidFill>
                </a:rPr>
                <a:t>40</a:t>
              </a:r>
            </a:p>
            <a:p>
              <a:pPr algn="r" eaLnBrk="0" fontAlgn="base" hangingPunct="0">
                <a:lnSpc>
                  <a:spcPct val="180000"/>
                </a:lnSpc>
                <a:spcBef>
                  <a:spcPct val="0"/>
                </a:spcBef>
                <a:spcAft>
                  <a:spcPct val="0"/>
                </a:spcAft>
              </a:pPr>
              <a:r>
                <a:rPr lang="en-US" sz="1400" b="1" smtClean="0">
                  <a:solidFill>
                    <a:srgbClr val="000000"/>
                  </a:solidFill>
                </a:rPr>
                <a:t>30</a:t>
              </a:r>
            </a:p>
            <a:p>
              <a:pPr algn="r" eaLnBrk="0" fontAlgn="base" hangingPunct="0">
                <a:lnSpc>
                  <a:spcPct val="180000"/>
                </a:lnSpc>
                <a:spcBef>
                  <a:spcPct val="0"/>
                </a:spcBef>
                <a:spcAft>
                  <a:spcPct val="0"/>
                </a:spcAft>
              </a:pPr>
              <a:r>
                <a:rPr lang="en-US" sz="1400" b="1" smtClean="0">
                  <a:solidFill>
                    <a:srgbClr val="000000"/>
                  </a:solidFill>
                </a:rPr>
                <a:t>20</a:t>
              </a:r>
            </a:p>
            <a:p>
              <a:pPr algn="r" eaLnBrk="0" fontAlgn="base" hangingPunct="0">
                <a:lnSpc>
                  <a:spcPct val="180000"/>
                </a:lnSpc>
                <a:spcBef>
                  <a:spcPct val="0"/>
                </a:spcBef>
                <a:spcAft>
                  <a:spcPct val="0"/>
                </a:spcAft>
              </a:pPr>
              <a:r>
                <a:rPr lang="en-US" sz="1400" b="1" smtClean="0">
                  <a:solidFill>
                    <a:srgbClr val="000000"/>
                  </a:solidFill>
                </a:rPr>
                <a:t>10</a:t>
              </a:r>
            </a:p>
            <a:p>
              <a:pPr algn="r" eaLnBrk="0" fontAlgn="base" hangingPunct="0">
                <a:lnSpc>
                  <a:spcPct val="180000"/>
                </a:lnSpc>
                <a:spcBef>
                  <a:spcPct val="0"/>
                </a:spcBef>
                <a:spcAft>
                  <a:spcPct val="0"/>
                </a:spcAft>
              </a:pPr>
              <a:r>
                <a:rPr lang="en-US" sz="1400" b="1" smtClean="0">
                  <a:solidFill>
                    <a:srgbClr val="000000"/>
                  </a:solidFill>
                </a:rPr>
                <a:t>0</a:t>
              </a:r>
            </a:p>
          </p:txBody>
        </p:sp>
        <p:sp>
          <p:nvSpPr>
            <p:cNvPr id="30729" name="Text Box 10"/>
            <p:cNvSpPr txBox="1">
              <a:spLocks noChangeArrowheads="1"/>
            </p:cNvSpPr>
            <p:nvPr/>
          </p:nvSpPr>
          <p:spPr bwMode="auto">
            <a:xfrm>
              <a:off x="1046" y="3744"/>
              <a:ext cx="17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b="1" smtClean="0">
                  <a:solidFill>
                    <a:srgbClr val="000000"/>
                  </a:solidFill>
                </a:rPr>
                <a:t>Judged innocent by polygraph</a:t>
              </a:r>
            </a:p>
          </p:txBody>
        </p:sp>
        <p:sp>
          <p:nvSpPr>
            <p:cNvPr id="30730" name="Text Box 11"/>
            <p:cNvSpPr txBox="1">
              <a:spLocks noChangeArrowheads="1"/>
            </p:cNvSpPr>
            <p:nvPr/>
          </p:nvSpPr>
          <p:spPr bwMode="auto">
            <a:xfrm>
              <a:off x="1036" y="3888"/>
              <a:ext cx="15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b="1" smtClean="0">
                  <a:solidFill>
                    <a:srgbClr val="000000"/>
                  </a:solidFill>
                </a:rPr>
                <a:t>Judged guilty by polygraph</a:t>
              </a:r>
            </a:p>
          </p:txBody>
        </p:sp>
        <p:sp>
          <p:nvSpPr>
            <p:cNvPr id="30731" name="Rectangle 12"/>
            <p:cNvSpPr>
              <a:spLocks noChangeArrowheads="1"/>
            </p:cNvSpPr>
            <p:nvPr/>
          </p:nvSpPr>
          <p:spPr bwMode="auto">
            <a:xfrm>
              <a:off x="1094" y="1848"/>
              <a:ext cx="240" cy="150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2" name="Rectangle 13"/>
            <p:cNvSpPr>
              <a:spLocks noChangeArrowheads="1"/>
            </p:cNvSpPr>
            <p:nvPr/>
          </p:nvSpPr>
          <p:spPr bwMode="auto">
            <a:xfrm>
              <a:off x="1910" y="2696"/>
              <a:ext cx="240" cy="656"/>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3" name="Rectangle 14"/>
            <p:cNvSpPr>
              <a:spLocks noChangeArrowheads="1"/>
            </p:cNvSpPr>
            <p:nvPr/>
          </p:nvSpPr>
          <p:spPr bwMode="auto">
            <a:xfrm>
              <a:off x="1430" y="2424"/>
              <a:ext cx="240" cy="92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4" name="Rectangle 15"/>
            <p:cNvSpPr>
              <a:spLocks noChangeArrowheads="1"/>
            </p:cNvSpPr>
            <p:nvPr/>
          </p:nvSpPr>
          <p:spPr bwMode="auto">
            <a:xfrm>
              <a:off x="2246" y="1480"/>
              <a:ext cx="240" cy="1872"/>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5" name="Rectangle 16"/>
            <p:cNvSpPr>
              <a:spLocks noChangeArrowheads="1"/>
            </p:cNvSpPr>
            <p:nvPr/>
          </p:nvSpPr>
          <p:spPr bwMode="auto">
            <a:xfrm>
              <a:off x="902" y="3792"/>
              <a:ext cx="144" cy="96"/>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6" name="Rectangle 17"/>
            <p:cNvSpPr>
              <a:spLocks noChangeArrowheads="1"/>
            </p:cNvSpPr>
            <p:nvPr/>
          </p:nvSpPr>
          <p:spPr bwMode="auto">
            <a:xfrm>
              <a:off x="902" y="3936"/>
              <a:ext cx="144" cy="96"/>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8192171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4" descr="MyAP1e_fig_8b_0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95600"/>
            <a:ext cx="9144000" cy="1555750"/>
          </a:xfrm>
          <a:prstGeom prst="rect">
            <a:avLst/>
          </a:prstGeom>
          <a:noFill/>
          <a:ln w="9525">
            <a:noFill/>
            <a:miter lim="800000"/>
            <a:headEnd/>
            <a:tailEnd/>
          </a:ln>
        </p:spPr>
      </p:pic>
    </p:spTree>
    <p:extLst>
      <p:ext uri="{BB962C8B-B14F-4D97-AF65-F5344CB8AC3E}">
        <p14:creationId xmlns:p14="http://schemas.microsoft.com/office/powerpoint/2010/main" val="34097159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 y="12700"/>
            <a:ext cx="8605838" cy="1462881"/>
          </a:xfrm>
        </p:spPr>
        <p:txBody>
          <a:bodyPr>
            <a:normAutofit/>
          </a:bodyPr>
          <a:lstStyle/>
          <a:p>
            <a:pPr marL="0" indent="0" algn="ctr">
              <a:buNone/>
            </a:pPr>
            <a:r>
              <a:rPr lang="en-US" sz="4400" dirty="0" smtClean="0">
                <a:latin typeface="+mn-lt"/>
                <a:cs typeface="Arial" charset="0"/>
              </a:rPr>
              <a:t>GENDER, EMOTION AND </a:t>
            </a:r>
            <a:br>
              <a:rPr lang="en-US" sz="4400" dirty="0" smtClean="0">
                <a:latin typeface="+mn-lt"/>
                <a:cs typeface="Arial" charset="0"/>
              </a:rPr>
            </a:br>
            <a:r>
              <a:rPr lang="en-US" sz="4400" dirty="0" smtClean="0">
                <a:latin typeface="+mn-lt"/>
                <a:cs typeface="Arial" charset="0"/>
              </a:rPr>
              <a:t>NONVERBAL BEHAVIOR</a:t>
            </a:r>
            <a:endParaRPr lang="en-US" altLang="en-US" sz="4400" dirty="0" smtClean="0">
              <a:solidFill>
                <a:srgbClr val="00B0F0"/>
              </a:solidFill>
              <a:latin typeface="+mn-lt"/>
            </a:endParaRPr>
          </a:p>
        </p:txBody>
      </p:sp>
      <p:sp>
        <p:nvSpPr>
          <p:cNvPr id="47108" name="Rectangle 3"/>
          <p:cNvSpPr>
            <a:spLocks noGrp="1" noChangeArrowheads="1"/>
          </p:cNvSpPr>
          <p:nvPr>
            <p:ph type="body" sz="half" idx="1"/>
          </p:nvPr>
        </p:nvSpPr>
        <p:spPr>
          <a:xfrm>
            <a:off x="5638800" y="1976842"/>
            <a:ext cx="3276600" cy="4881158"/>
          </a:xfrm>
        </p:spPr>
        <p:txBody>
          <a:bodyPr>
            <a:normAutofit/>
          </a:bodyPr>
          <a:lstStyle/>
          <a:p>
            <a:pPr marL="0" indent="0" algn="ctr">
              <a:buFont typeface="Wingdings" panose="05000000000000000000" pitchFamily="2" charset="2"/>
              <a:buNone/>
            </a:pPr>
            <a:r>
              <a:rPr lang="en-US" altLang="en-US" sz="2800" dirty="0" smtClean="0"/>
              <a:t>Women are much better at discerning nonverbal emotions than men. When shown sad, happy, and scary film clips women expressed more emotions than men.</a:t>
            </a:r>
          </a:p>
        </p:txBody>
      </p:sp>
      <p:pic>
        <p:nvPicPr>
          <p:cNvPr id="47109" name="Picture 4" descr="12673_MyersPsy8e_fig"/>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152400" y="1752600"/>
            <a:ext cx="5257800" cy="4728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22434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normAutofit fontScale="90000"/>
          </a:bodyPr>
          <a:lstStyle/>
          <a:p>
            <a:pPr marL="0" indent="0" algn="ctr" eaLnBrk="1" hangingPunct="1">
              <a:buNone/>
            </a:pPr>
            <a:r>
              <a:rPr lang="en-US" dirty="0" smtClean="0">
                <a:cs typeface="Arial" charset="0"/>
              </a:rPr>
              <a:t>GENDER, EMOTION, AND </a:t>
            </a:r>
            <a:br>
              <a:rPr lang="en-US" dirty="0" smtClean="0">
                <a:cs typeface="Arial" charset="0"/>
              </a:rPr>
            </a:br>
            <a:r>
              <a:rPr lang="en-US" dirty="0" smtClean="0">
                <a:cs typeface="Arial" charset="0"/>
              </a:rPr>
              <a:t>NON VERBAL BEHAVIOR</a:t>
            </a:r>
            <a:endParaRPr lang="en-US" sz="4000" i="1" dirty="0" smtClean="0">
              <a:cs typeface="Arial" charset="0"/>
            </a:endParaRPr>
          </a:p>
        </p:txBody>
      </p:sp>
      <p:pic>
        <p:nvPicPr>
          <p:cNvPr id="38915" name="Picture 4"/>
          <p:cNvPicPr>
            <a:picLocks noChangeAspect="1" noChangeArrowheads="1"/>
          </p:cNvPicPr>
          <p:nvPr/>
        </p:nvPicPr>
        <p:blipFill>
          <a:blip r:embed="rId3" cstate="print"/>
          <a:srcRect/>
          <a:stretch>
            <a:fillRect/>
          </a:stretch>
        </p:blipFill>
        <p:spPr bwMode="auto">
          <a:xfrm>
            <a:off x="381000" y="1828800"/>
            <a:ext cx="8413750" cy="4495800"/>
          </a:xfrm>
          <a:prstGeom prst="rect">
            <a:avLst/>
          </a:prstGeom>
          <a:noFill/>
          <a:ln w="9525">
            <a:noFill/>
            <a:miter lim="800000"/>
            <a:headEnd/>
            <a:tailEnd/>
          </a:ln>
        </p:spPr>
      </p:pic>
    </p:spTree>
    <p:extLst>
      <p:ext uri="{BB962C8B-B14F-4D97-AF65-F5344CB8AC3E}">
        <p14:creationId xmlns:p14="http://schemas.microsoft.com/office/powerpoint/2010/main" val="12719293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274638"/>
            <a:ext cx="9144000" cy="1143000"/>
          </a:xfrm>
        </p:spPr>
        <p:txBody>
          <a:bodyPr>
            <a:normAutofit fontScale="90000"/>
          </a:bodyPr>
          <a:lstStyle/>
          <a:p>
            <a:pPr marL="0" indent="0" algn="ctr">
              <a:buNone/>
            </a:pPr>
            <a:r>
              <a:rPr lang="en-US" dirty="0" smtClean="0">
                <a:cs typeface="Arial" charset="0"/>
              </a:rPr>
              <a:t>GENDER, EMOTION, AND </a:t>
            </a:r>
            <a:br>
              <a:rPr lang="en-US" dirty="0" smtClean="0">
                <a:cs typeface="Arial" charset="0"/>
              </a:rPr>
            </a:br>
            <a:r>
              <a:rPr lang="en-US" dirty="0" smtClean="0">
                <a:cs typeface="Arial" charset="0"/>
              </a:rPr>
              <a:t>NONVERBAL BEHAVIOR</a:t>
            </a:r>
            <a:endParaRPr lang="en-US" sz="4000" i="1" dirty="0" smtClean="0">
              <a:latin typeface="Arial" charset="0"/>
              <a:cs typeface="Arial" charset="0"/>
            </a:endParaRPr>
          </a:p>
        </p:txBody>
      </p:sp>
      <p:pic>
        <p:nvPicPr>
          <p:cNvPr id="68610" name="Picture 2" descr="http://lh3.googleusercontent.com/-5Lk1oFfFPuU/VpA2mmcBYTI/AAAAAAABt9A/KWTrPxqH04M/s640/FB_IMG_1450063705046.jpg"/>
          <p:cNvPicPr>
            <a:picLocks noChangeAspect="1" noChangeArrowheads="1"/>
          </p:cNvPicPr>
          <p:nvPr/>
        </p:nvPicPr>
        <p:blipFill>
          <a:blip r:embed="rId3" cstate="print"/>
          <a:srcRect/>
          <a:stretch>
            <a:fillRect/>
          </a:stretch>
        </p:blipFill>
        <p:spPr bwMode="auto">
          <a:xfrm>
            <a:off x="3124200" y="1691092"/>
            <a:ext cx="6019800" cy="4514850"/>
          </a:xfrm>
          <a:prstGeom prst="rect">
            <a:avLst/>
          </a:prstGeom>
          <a:noFill/>
        </p:spPr>
      </p:pic>
      <p:sp>
        <p:nvSpPr>
          <p:cNvPr id="5" name="Rectangle 3"/>
          <p:cNvSpPr txBox="1">
            <a:spLocks noChangeArrowheads="1"/>
          </p:cNvSpPr>
          <p:nvPr/>
        </p:nvSpPr>
        <p:spPr>
          <a:xfrm>
            <a:off x="76200" y="1691092"/>
            <a:ext cx="3124200" cy="4881158"/>
          </a:xfrm>
          <a:prstGeom prst="rect">
            <a:avLst/>
          </a:prstGeom>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57200" indent="-457200" fontAlgn="auto">
              <a:spcAft>
                <a:spcPts val="0"/>
              </a:spcAft>
            </a:pPr>
            <a:r>
              <a:rPr lang="en-US" altLang="en-US" sz="2800" dirty="0" smtClean="0"/>
              <a:t>Women are more emotionally responsive in both positive and negative situations (more open to feelings)</a:t>
            </a:r>
          </a:p>
          <a:p>
            <a:pPr marL="457200" indent="-457200" fontAlgn="auto">
              <a:spcAft>
                <a:spcPts val="0"/>
              </a:spcAft>
            </a:pPr>
            <a:r>
              <a:rPr lang="en-US" altLang="en-US" sz="2800" dirty="0" smtClean="0"/>
              <a:t>Women more likely than men to be empathetic</a:t>
            </a:r>
          </a:p>
        </p:txBody>
      </p:sp>
    </p:spTree>
    <p:extLst>
      <p:ext uri="{BB962C8B-B14F-4D97-AF65-F5344CB8AC3E}">
        <p14:creationId xmlns:p14="http://schemas.microsoft.com/office/powerpoint/2010/main" val="3566037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normAutofit/>
          </a:bodyPr>
          <a:lstStyle/>
          <a:p>
            <a:pPr marL="0" indent="0" algn="ctr" eaLnBrk="1" hangingPunct="1">
              <a:buNone/>
            </a:pPr>
            <a:r>
              <a:rPr lang="en-US" dirty="0" smtClean="0">
                <a:cs typeface="Arial" charset="0"/>
              </a:rPr>
              <a:t>DETECTING EMOTION</a:t>
            </a:r>
            <a:endParaRPr lang="en-US" sz="4000" i="1" dirty="0" smtClean="0">
              <a:cs typeface="Arial" charset="0"/>
            </a:endParaRPr>
          </a:p>
        </p:txBody>
      </p:sp>
      <p:sp>
        <p:nvSpPr>
          <p:cNvPr id="33795" name="Content Placeholder 2"/>
          <p:cNvSpPr>
            <a:spLocks noGrp="1"/>
          </p:cNvSpPr>
          <p:nvPr>
            <p:ph idx="4294967295"/>
          </p:nvPr>
        </p:nvSpPr>
        <p:spPr>
          <a:xfrm>
            <a:off x="457200" y="1524000"/>
            <a:ext cx="8229600" cy="4625609"/>
          </a:xfrm>
          <a:prstGeom prst="rect">
            <a:avLst/>
          </a:prstGeom>
        </p:spPr>
        <p:txBody>
          <a:bodyPr/>
          <a:lstStyle/>
          <a:p>
            <a:pPr marL="45720" indent="0">
              <a:buNone/>
            </a:pPr>
            <a:r>
              <a:rPr lang="en-US" sz="3200" dirty="0" smtClean="0">
                <a:latin typeface="Arial"/>
                <a:cs typeface="Arial"/>
              </a:rPr>
              <a:t>Which smile is “genuine”?</a:t>
            </a:r>
          </a:p>
        </p:txBody>
      </p:sp>
      <p:pic>
        <p:nvPicPr>
          <p:cNvPr id="33796" name="Picture 4"/>
          <p:cNvPicPr>
            <a:picLocks noChangeAspect="1" noChangeArrowheads="1"/>
          </p:cNvPicPr>
          <p:nvPr/>
        </p:nvPicPr>
        <p:blipFill>
          <a:blip r:embed="rId3" cstate="print"/>
          <a:srcRect/>
          <a:stretch>
            <a:fillRect/>
          </a:stretch>
        </p:blipFill>
        <p:spPr bwMode="auto">
          <a:xfrm>
            <a:off x="2171700" y="2590800"/>
            <a:ext cx="4800600" cy="3908425"/>
          </a:xfrm>
          <a:prstGeom prst="rect">
            <a:avLst/>
          </a:prstGeom>
          <a:noFill/>
          <a:ln w="9525">
            <a:noFill/>
            <a:miter lim="800000"/>
            <a:headEnd/>
            <a:tailEnd/>
          </a:ln>
        </p:spPr>
      </p:pic>
    </p:spTree>
    <p:extLst>
      <p:ext uri="{BB962C8B-B14F-4D97-AF65-F5344CB8AC3E}">
        <p14:creationId xmlns:p14="http://schemas.microsoft.com/office/powerpoint/2010/main" val="2094187406"/>
      </p:ext>
    </p:extLst>
  </p:cSld>
  <p:clrMapOvr>
    <a:masterClrMapping/>
  </p:clrMapOvr>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6">
      <a:dk1>
        <a:srgbClr val="000000"/>
      </a:dk1>
      <a:lt1>
        <a:srgbClr val="FFFFFF"/>
      </a:lt1>
      <a:dk2>
        <a:srgbClr val="000000"/>
      </a:dk2>
      <a:lt2>
        <a:srgbClr val="808080"/>
      </a:lt2>
      <a:accent1>
        <a:srgbClr val="088A4C"/>
      </a:accent1>
      <a:accent2>
        <a:srgbClr val="006EB8"/>
      </a:accent2>
      <a:accent3>
        <a:srgbClr val="FFFFFF"/>
      </a:accent3>
      <a:accent4>
        <a:srgbClr val="000000"/>
      </a:accent4>
      <a:accent5>
        <a:srgbClr val="AAC4B2"/>
      </a:accent5>
      <a:accent6>
        <a:srgbClr val="0063A6"/>
      </a:accent6>
      <a:hlink>
        <a:srgbClr val="006EB8"/>
      </a:hlink>
      <a:folHlink>
        <a:srgbClr val="4A4540"/>
      </a:folHlink>
    </a:clrScheme>
    <a:fontScheme name="Custom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4A4540"/>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4A4540"/>
        </a:hlink>
        <a:folHlink>
          <a:srgbClr val="006EB8"/>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006EB8"/>
        </a:hlink>
        <a:folHlink>
          <a:srgbClr val="4A454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088A4C"/>
        </a:accent1>
        <a:accent2>
          <a:srgbClr val="006EB8"/>
        </a:accent2>
        <a:accent3>
          <a:srgbClr val="FFFFFF"/>
        </a:accent3>
        <a:accent4>
          <a:srgbClr val="000000"/>
        </a:accent4>
        <a:accent5>
          <a:srgbClr val="AAC4B2"/>
        </a:accent5>
        <a:accent6>
          <a:srgbClr val="0063A6"/>
        </a:accent6>
        <a:hlink>
          <a:srgbClr val="006EB8"/>
        </a:hlink>
        <a:folHlink>
          <a:srgbClr val="4A454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4A4540"/>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4A4540"/>
        </a:hlink>
        <a:folHlink>
          <a:srgbClr val="006EB8"/>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088A4C"/>
        </a:accent1>
        <a:accent2>
          <a:srgbClr val="333399"/>
        </a:accent2>
        <a:accent3>
          <a:srgbClr val="FFFFFF"/>
        </a:accent3>
        <a:accent4>
          <a:srgbClr val="000000"/>
        </a:accent4>
        <a:accent5>
          <a:srgbClr val="AAC4B2"/>
        </a:accent5>
        <a:accent6>
          <a:srgbClr val="2D2D8A"/>
        </a:accent6>
        <a:hlink>
          <a:srgbClr val="006EB8"/>
        </a:hlink>
        <a:folHlink>
          <a:srgbClr val="4A454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088A4C"/>
        </a:accent1>
        <a:accent2>
          <a:srgbClr val="006EB8"/>
        </a:accent2>
        <a:accent3>
          <a:srgbClr val="FFFFFF"/>
        </a:accent3>
        <a:accent4>
          <a:srgbClr val="000000"/>
        </a:accent4>
        <a:accent5>
          <a:srgbClr val="AAC4B2"/>
        </a:accent5>
        <a:accent6>
          <a:srgbClr val="0063A6"/>
        </a:accent6>
        <a:hlink>
          <a:srgbClr val="006EB8"/>
        </a:hlink>
        <a:folHlink>
          <a:srgbClr val="4A454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Franklin Gothic Medium"/>
        <a:ea typeface=""/>
        <a:cs typeface=""/>
      </a:majorFont>
      <a:minorFont>
        <a:latin typeface="Franklin Gothic Medium"/>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11833</TotalTime>
  <Words>3582</Words>
  <Application>Microsoft Macintosh PowerPoint</Application>
  <PresentationFormat>On-screen Show (4:3)</PresentationFormat>
  <Paragraphs>393</Paragraphs>
  <Slides>34</Slides>
  <Notes>29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39" baseType="lpstr">
      <vt:lpstr>Slipstream</vt:lpstr>
      <vt:lpstr>Custom Design</vt:lpstr>
      <vt:lpstr>1_Custom Design</vt:lpstr>
      <vt:lpstr>Module</vt:lpstr>
      <vt:lpstr>Chart</vt:lpstr>
      <vt:lpstr>EXPRESSED EMOTION</vt:lpstr>
      <vt:lpstr>Emotion- Lie Detectors</vt:lpstr>
      <vt:lpstr>PowerPoint Presentation</vt:lpstr>
      <vt:lpstr>Emotion- Lie Detectors</vt:lpstr>
      <vt:lpstr>PowerPoint Presentation</vt:lpstr>
      <vt:lpstr>GENDER, EMOTION AND  NONVERBAL BEHAVIOR</vt:lpstr>
      <vt:lpstr>GENDER, EMOTION, AND  NON VERBAL BEHAVIOR</vt:lpstr>
      <vt:lpstr>GENDER, EMOTION, AND  NONVERBAL BEHAVIOR</vt:lpstr>
      <vt:lpstr>DETECTING EMOTION</vt:lpstr>
      <vt:lpstr>CULTURE AND EMOTIONAL EXPRESSION</vt:lpstr>
      <vt:lpstr>CULTURE AND EMOTIONAL EXPRESSION</vt:lpstr>
      <vt:lpstr>THE EFFECTS OF FACIAL  EXPRESSIONS</vt:lpstr>
      <vt:lpstr>PROXEMICS</vt:lpstr>
      <vt:lpstr>PROXEMICS</vt:lpstr>
      <vt:lpstr>UNCOMFORTABLE</vt:lpstr>
      <vt:lpstr>BOREDOM</vt:lpstr>
      <vt:lpstr>FLIRTING</vt:lpstr>
      <vt:lpstr>PowerPoint Presentation</vt:lpstr>
      <vt:lpstr>PowerPoint Presentation</vt:lpstr>
      <vt:lpstr>BODY LANGUAGE</vt:lpstr>
      <vt:lpstr>PowerPoint Presentation</vt:lpstr>
      <vt:lpstr>PowerPoint Presentation</vt:lpstr>
      <vt:lpstr>PowerPoint Presentation</vt:lpstr>
      <vt:lpstr>PowerPoint Presentation</vt:lpstr>
      <vt:lpstr>EXPERIENCED EMOTION</vt:lpstr>
      <vt:lpstr>PowerPoint Presentation</vt:lpstr>
      <vt:lpstr>FEAR</vt:lpstr>
      <vt:lpstr>ANGER</vt:lpstr>
      <vt:lpstr>HAPPINESS</vt:lpstr>
      <vt:lpstr>HAPPINESS: THE SHORT LIFE OF EMOTIONAL UPS AND DOWNS</vt:lpstr>
      <vt:lpstr>HAPPINESS: WEALTH AND WELL-BEING</vt:lpstr>
      <vt:lpstr>HAPPINESS:  WEALTH AND WELL BEING</vt:lpstr>
      <vt:lpstr>HAPPINESS: TWO PSYCHOLOGICAL PHENOMENA: ADAPTATION AND COMPARISION</vt:lpstr>
      <vt:lpstr>HAPPINESS: PREDICTORS OF HAPPINESS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EMOTION</dc:title>
  <dc:creator>User</dc:creator>
  <cp:lastModifiedBy>User</cp:lastModifiedBy>
  <cp:revision>27</cp:revision>
  <dcterms:created xsi:type="dcterms:W3CDTF">2018-12-07T19:31:50Z</dcterms:created>
  <dcterms:modified xsi:type="dcterms:W3CDTF">2019-01-23T14:56:10Z</dcterms:modified>
</cp:coreProperties>
</file>