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4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3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D205-2985-4B41-88F9-9FABAA4F086E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E1C1-B960-0C4E-B978-AABF01AA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4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16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Stanley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Schacter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 and Jerome Singer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Our physiology and our cognitions (perceptions, memories and interpretations) together create emotion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Two factor theory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—physical arousal + a cognitive label = emotion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Our experience of emotion grows from our awareness of our body’s arousal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Emotions are physiologically similar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7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Emotions and the Autonomic Nervous System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Autonomic Nervous System which mobilizes your body for action/crises (sympathetic division) and calms it when the crisis passes (parasympathetic division)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Preparing you to fight or flee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Sympathetic division releases stress hormones epinephrine (adrenaline)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norepinephrine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noradrenaline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)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 increases extra sugar into your bloodstream, respiration increases, heart rate/breathing increases, digestion slows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If wounded, you would clot easier because more blood is being pumped through your body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Parasympathetic division reverts your bodily functions and calms the body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Arousal in short spurts is adaptive (when taking a test it helps to be a little nervous—but not too much)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98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09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98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Physiological Similarities Among Specific Emotions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Physiological differences among fear, anger, love and boredom are similar in the way individuals respond to certain stimuli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 thus have similar physiological arousal, but the emotion has a different look between people</a:t>
            </a:r>
          </a:p>
          <a:p>
            <a:pPr>
              <a:buFont typeface="Arial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Physiological Differences Among Specific Emotions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Finger temperatures and hormone secretions that accompany fear and rage do sometimes differ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Fear and joy stimulate different facial muscles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During fear, brow muscles tense; during joy, muscles in the cheeks and under the eyes pull into a smile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When watching fearful faces, people show more activity in the amygdala (emotional control center in the brain’s limbic system)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Negative emotions tend to be linked to the right hemisphere &amp; positive emotions to the left hemisphere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Generally negative personalities (depression-prone) show more right-frontal lobe activity; positive moods tend to trigger more left frontal lobe 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Cognition and Emotion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What is the connection between what we think and how we feel?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Can we experience emotion apart from thinking? Or do we become what we think?</a:t>
            </a:r>
          </a:p>
          <a:p>
            <a:pPr lvl="0">
              <a:buFont typeface="Arial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Cognition Can Define Emotion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Our arousal response to one event spills over into our response to the next event (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spillover effect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“Catch” the apparent emotion of the person you are with (happy, angry, sad, etc…)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Aroused people react more with hostility in anger-provoking situations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Arousal + label (angry) = emotion—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Schachter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-Singer’s two factor theory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Arousals fuel emotion, cognition channels it</a:t>
            </a:r>
          </a:p>
          <a:p>
            <a:endParaRPr lang="en-US" dirty="0" smtClean="0"/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Cognition Does Not Always Precede Emotion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We have many emotional reactions apart from, or even before, our interpretations of the situation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You’ve hurt someone’s feelings, you have other conversations, but the feelings linger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The arousal lingers, but without a label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A quickly flashed stimulus, such as a smiling or angry face or a disgusting scene, can prime a mood or specific emotion and lead us to feel better or worse about a follow-up stimulus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Flashed a happy face over and over and participants drank about 50% more of a fruit-flavored drink then those who were exposed to an angry face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Some emotions take a “low road” through neural pathways that bypass the cortex (which offers the alternative “high road” pathway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Runs from the eye/ear through the thalamus to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amygdala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, bypassing the cortex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This shortcut enables our quick, lightning emotional response before our intellect intervenes (we may be unaware of what has transpired)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When fearful eyes were flashed too briefly for people to consciously perceive them,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fMRI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 scans revealed that their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amygdala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 was alerted.  When flashed happy eyes, it did not have this effect.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3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Theories of Emotion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Commonsense view: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First comes awareness, then the physiological feeling (when you become happy, your heart starts beating faster)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4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Two routes to the emotion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Robert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Zajonc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 and Joseph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LeDoux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 demonstrated that some emotional response (likes, dislikes, fears) involve no conscious thinking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We may fear a spider even if we know it is harmless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Emotion researcher Richard Lazarus noted that some sort of cognitive appraisal of the situation, otherwise how would we know what we are reacting to?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The appraisal may be effortless and we may not be conscious of it, but it is still a mental function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Emotions arise when we appraise an event as beneficial or harmful to our well-being, whether we truly know it is or not (we appraise the sound of rustling in the bushes as the presence of a threat.  Later we realize it was just the wind.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Our emotions are greatly influenced by our memories, expectations and interpretations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Some people blow incidents out of proportion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If people think positively it can help them feel better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William James (psychologist) and Carl Lange’s (physiologist) theory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Commonsense view is backwards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Feeling of fear followed your body’s response to a car skidding on a slippery road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James-Lange theory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—first comes a distinct physiological response, then comes our experienced emotion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William James (psychologist) and Carl Lange’s (physiologist) theory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Commonsense view is backwards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Feeling of fear followed your body’s response to a car skidding on a slippery road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James-Lange theory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—first comes a distinct physiological response, then comes our experienced emotion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William James (psychologist) and Carl Lange’s (physiologist) theory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Commonsense view is backwards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Feeling of fear followed your body’s response to a car skidding on a slippery road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James-Lange theory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—first comes a distinct physiological response, then comes our experienced emotion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Walter Cannon (physiologist) and Philip Bard (physiologist)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Cannon thought the body’s responses were not distinct enough to evoke the different emotions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Changes in heart rate, perspiration and body temperature seemed too slow to trigger sudden emotion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Physiological arousal and emotions occur simultaneously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Cannon-Bard theory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 implies that your heart begins to pound as you experience fear; one does not cause the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Walter Cannon (physiologist) and Philip Bard (physiologist)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Cannon thought the body’s responses were not distinct enough to evoke the different emotions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Changes in heart rate, perspiration and body temperature seemed too slow to trigger sudden emotion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Physiological arousal and emotions occur simultaneously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Cannon-Bard theory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 implies that your heart begins to pound as you experience fear; one does not cause the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Stanley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Schacter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 and Jerome Singer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Our physiology and our cognitions (perceptions, memories and interpretations) together create emotion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Two factor theory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—physical arousal + a cognitive label = emotion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Our experience of emotion grows from our awareness of our body’s arousal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Emotions are physiologically similar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Stanley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Schacter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 and Jerome Singer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Our physiology and our cognitions (perceptions, memories and interpretations) together create emotion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Two factor theory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—physical arousal + a cognitive label = emotion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Our experience of emotion grows from our awareness of our body’s arousal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rPr>
              <a:t>Emotions are physiologically similar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DC2-2918-4974-B6BC-8E949CA7D24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12/10/18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4273-62F8-40D7-AA8D-D3E6D6AFDE53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12/10/18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0DFD-02F5-4524-B8EA-428512EC6F7B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6648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86AB-F4D1-42EF-A2C1-01BCF4694A0F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12/10/18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71F5-6AEB-4BFC-AB74-FEDFEBA13C66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3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0416-8BE4-4B0D-A528-2D2C57774337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12/10/18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81C7-B79F-4A0E-AC60-D822BE88B3E3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70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B901-1604-4A17-82AF-37DB1D93C668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12/10/18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24D3-1E04-4028-B88A-A9B1AF6C19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49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EEC-37CB-497F-95AF-7CD96730C3A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12/10/18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6944-2F2B-48F7-A8B9-41E3CB6A451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56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5C86-89AF-40B3-84BC-F673E6C8A15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12/10/18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668F-F9BE-4A21-8ED8-771B6FA0CEF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16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C2B9-DDBD-4F42-A4BD-0669D750AB7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12/10/18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7927-7EFD-41C0-99D2-03DF45E055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9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C826-7872-4548-877B-DB40D410316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12/10/18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D623-78CB-4572-908D-0D2453BB215D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84611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12/10/18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3B0D951-5529-46D9-B4B2-FC76C00C756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12/10/18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1A5B294-7E59-444C-B43D-9E0508EF832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50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B77B-52D4-49E8-8D48-163B25591358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12/10/18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03C-9D1D-48B4-9DBA-3060EFADDEF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62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09BE-2F99-4D58-8EE0-0DAC00E08D7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12/10/18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C571-94DE-4202-93C2-15629546F59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29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41BFC-E68E-4A7A-92B7-117707A3921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12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36B340C-BBC6-4248-89B4-2567A270F077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50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C4AC-15BF-4B5A-AF06-EB0BD572AE3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12/10/18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DF86-33A6-40DB-AED9-F35355F2D59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111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DCC7-CFD8-4234-9B22-8F15B198B7F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12/10/18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FE40-A782-404B-81DF-B5C82AF9D5A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438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09C77-A942-4995-96CD-81E2FB85BA0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12/10/18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57CF-DBF2-4BAC-A016-B424F932268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648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EAAC-CA39-4370-8C3A-CD9DAE3D56E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12/10/18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772AE-03B8-440B-BD1B-ED080E132DA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637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9FB2-9A0F-4206-933B-3C14549D1C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12/10/18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9695-BD25-44ED-A16E-22A041500C2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29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30D5-C09B-4687-A34B-56D76804197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12/10/18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7D6D-087C-49D4-B984-187D5EC32B3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559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1687-9F9E-4A38-A8E4-5744E5190F3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12/10/18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D6A1-B00A-4D1A-B26E-E694696A4A0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844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AC15-62EF-40EC-8B80-4977CDF1A53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12/10/18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E4D67-AAE7-4DBE-BD8E-440BAC8197D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848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1DBD-C4CD-498A-9BA5-E22A1C94F12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12/10/18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E9D0-1D8F-4D03-8CA2-7CE2C9F87E5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831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615C-A58B-4FB8-BB00-99F4E575C13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12/10/18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EC04F-A69A-4DAF-9CCC-1D9D0E79151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66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F7CF-7DD2-4E6B-90A3-354F5ECE742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12/10/18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4853-9DE5-4668-89E4-6848FA73C1F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64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12/10/18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12/10/18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12/10/18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12/10/18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9FBE56-8243-450C-B781-0C1584C10D21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Arial" charset="0"/>
                <a:ea typeface="ＭＳ Ｐゴシック" pitchFamily="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12/10/18</a:t>
            </a:fld>
            <a:endParaRPr lang="en-US">
              <a:solidFill>
                <a:prstClr val="black">
                  <a:tint val="95000"/>
                </a:prst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B33A50-F3C5-463D-B1F0-342BADF7E703}" type="slidenum">
              <a:rPr lang="en-US" smtClean="0">
                <a:solidFill>
                  <a:prstClr val="black">
                    <a:tint val="95000"/>
                  </a:prstClr>
                </a:solidFill>
                <a:latin typeface="Arial" charset="0"/>
                <a:ea typeface="ＭＳ Ｐゴシック" pitchFamily="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18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349B80-4A08-4B14-99CB-62B329848EC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12/10/18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8D003-6879-4F72-8A3D-95774E66078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3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20.gif"/><Relationship Id="rId5" Type="http://schemas.openxmlformats.org/officeDocument/2006/relationships/image" Target="../media/image21.gif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gif"/><Relationship Id="rId5" Type="http://schemas.openxmlformats.org/officeDocument/2006/relationships/image" Target="../media/image27.gif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hyperlink" Target="https://www.youtube.com/watch?v=gAMbkJk6gnE" TargetMode="Externa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6" Type="http://schemas.openxmlformats.org/officeDocument/2006/relationships/image" Target="../media/image13.gif"/><Relationship Id="rId7" Type="http://schemas.openxmlformats.org/officeDocument/2006/relationships/image" Target="../media/image14.gif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63132"/>
            <a:ext cx="8305800" cy="1981200"/>
          </a:xfrm>
        </p:spPr>
        <p:txBody>
          <a:bodyPr/>
          <a:lstStyle/>
          <a:p>
            <a:r>
              <a:rPr lang="en-US" sz="9600" b="1" dirty="0" smtClean="0"/>
              <a:t>EMOTION</a:t>
            </a:r>
            <a:endParaRPr lang="en-US" sz="9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94" y="2076797"/>
            <a:ext cx="7901787" cy="41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1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Cannon-Bard Theory of Emotion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5181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Say James-Lange theory is full of crap.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How can that be true if similar physiological changes correspond with drastically different emotional states.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The physiological change and subjective experience of emotion must occur simultaneously.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" name="Content Placeholder 4" descr="flies_poo_l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838200"/>
            <a:ext cx="1485900" cy="1485900"/>
          </a:xfrm>
        </p:spPr>
      </p:pic>
      <p:pic>
        <p:nvPicPr>
          <p:cNvPr id="6" name="Picture 5" descr="heart_pumping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oman_getting_scared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524250"/>
            <a:ext cx="22383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uy_finding_love_on_his_computer_hg_cl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36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cs typeface="Arial" charset="0"/>
              </a:rPr>
              <a:t>THEORIES OF EMOTION</a:t>
            </a:r>
            <a:endParaRPr lang="en-US" sz="4000" i="1" dirty="0" smtClean="0"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+mj-lt"/>
                <a:cs typeface="Arial" charset="0"/>
                <a:hlinkClick r:id="" action="ppaction://noaction"/>
              </a:rPr>
              <a:t>Cannon-Bard theory</a:t>
            </a:r>
            <a:endParaRPr lang="en-US" smtClean="0">
              <a:latin typeface="+mj-lt"/>
              <a:cs typeface="Arial" charset="0"/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90800"/>
            <a:ext cx="227806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66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cs typeface="Arial" charset="0"/>
              </a:rPr>
              <a:t>THEORIES OF EMOTION</a:t>
            </a:r>
            <a:endParaRPr lang="en-US" sz="4000" i="1" dirty="0" smtClean="0">
              <a:cs typeface="Arial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+mj-lt"/>
                <a:cs typeface="Arial" charset="0"/>
                <a:hlinkClick r:id="" action="ppaction://noaction"/>
              </a:rPr>
              <a:t>Cannon-Bard theory</a:t>
            </a:r>
            <a:endParaRPr lang="en-US" smtClean="0">
              <a:latin typeface="+mj-lt"/>
              <a:cs typeface="Arial" charset="0"/>
            </a:endParaRP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90800"/>
            <a:ext cx="227806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4488" y="4343400"/>
            <a:ext cx="19923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7663" y="1314450"/>
            <a:ext cx="19891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419600"/>
            <a:ext cx="3417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590800"/>
            <a:ext cx="3429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772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Arial"/>
                <a:cs typeface="Arial"/>
              </a:rPr>
              <a:t>Schachter</a:t>
            </a:r>
            <a:r>
              <a:rPr lang="en-US" dirty="0" smtClean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Singer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Theory of Emotion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295400"/>
            <a:ext cx="5867400" cy="5029200"/>
          </a:xfrm>
        </p:spPr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To experience emotion one must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Be physically aroused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Cognitively label the arousal</a:t>
            </a:r>
          </a:p>
          <a:p>
            <a:r>
              <a:rPr lang="en-US" sz="2400" dirty="0" smtClean="0">
                <a:latin typeface="Arial"/>
                <a:cs typeface="Arial"/>
              </a:rPr>
              <a:t>People who are already physiologically aroused experience more intense emotions than </a:t>
            </a:r>
            <a:r>
              <a:rPr lang="en-US" sz="2400" dirty="0" err="1" smtClean="0">
                <a:latin typeface="Arial"/>
                <a:cs typeface="Arial"/>
              </a:rPr>
              <a:t>unaroused</a:t>
            </a:r>
            <a:r>
              <a:rPr lang="en-US" sz="2400" dirty="0" smtClean="0">
                <a:latin typeface="Arial"/>
                <a:cs typeface="Arial"/>
              </a:rPr>
              <a:t> people when both groups are exposed to the same stimuli.</a:t>
            </a:r>
          </a:p>
          <a:p>
            <a:r>
              <a:rPr lang="en-US" sz="2400" b="1" dirty="0" smtClean="0">
                <a:latin typeface="Arial"/>
                <a:cs typeface="Arial"/>
              </a:rPr>
              <a:t>Biology and Cognition interact with each other to increase the experience.</a:t>
            </a:r>
          </a:p>
        </p:txBody>
      </p:sp>
      <p:pic>
        <p:nvPicPr>
          <p:cNvPr id="5" name="Picture 4" descr="belly_dancer_belly_roll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76600"/>
            <a:ext cx="16764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ing_henry_walking_cane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1866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un_jog_man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15398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amster_in_love_hg_cl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1143000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75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cs typeface="Arial" charset="0"/>
              </a:rPr>
              <a:t>THEORIES OF EMOTION</a:t>
            </a:r>
            <a:endParaRPr lang="en-US" sz="4000" i="1" dirty="0" smtClean="0">
              <a:cs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+mj-lt"/>
                <a:cs typeface="Arial" charset="0"/>
                <a:hlinkClick r:id="" action="ppaction://noaction"/>
              </a:rPr>
              <a:t>Two-factor theory</a:t>
            </a:r>
            <a:endParaRPr lang="en-US" sz="4000" dirty="0" smtClean="0">
              <a:latin typeface="+mj-lt"/>
              <a:cs typeface="Arial" charset="0"/>
            </a:endParaRPr>
          </a:p>
          <a:p>
            <a:pPr lvl="1" eaLnBrk="1" hangingPunct="1"/>
            <a:r>
              <a:rPr lang="en-US" sz="3600" dirty="0" err="1" smtClean="0">
                <a:latin typeface="+mj-lt"/>
                <a:cs typeface="Arial" charset="0"/>
              </a:rPr>
              <a:t>Schachter</a:t>
            </a:r>
            <a:r>
              <a:rPr lang="en-US" sz="3600" dirty="0" smtClean="0">
                <a:latin typeface="+mj-lt"/>
                <a:cs typeface="Arial" charset="0"/>
              </a:rPr>
              <a:t>-Singer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2971800"/>
            <a:ext cx="227806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05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cs typeface="Arial" charset="0"/>
              </a:rPr>
              <a:t>THEORIES OF EMOTION</a:t>
            </a:r>
            <a:endParaRPr lang="en-US" sz="4000" i="1" dirty="0" smtClean="0">
              <a:cs typeface="Arial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+mj-lt"/>
                <a:cs typeface="Arial" charset="0"/>
                <a:hlinkClick r:id="" action="ppaction://noaction"/>
              </a:rPr>
              <a:t>Two-factor theory</a:t>
            </a:r>
            <a:endParaRPr lang="en-US" sz="4000" dirty="0" smtClean="0">
              <a:latin typeface="+mj-lt"/>
              <a:cs typeface="Arial" charset="0"/>
            </a:endParaRPr>
          </a:p>
          <a:p>
            <a:pPr lvl="1" eaLnBrk="1" hangingPunct="1"/>
            <a:r>
              <a:rPr lang="en-US" sz="3600" dirty="0" err="1" smtClean="0">
                <a:latin typeface="+mj-lt"/>
                <a:cs typeface="Arial" charset="0"/>
              </a:rPr>
              <a:t>Schachter</a:t>
            </a:r>
            <a:r>
              <a:rPr lang="en-US" sz="3600" dirty="0" smtClean="0">
                <a:latin typeface="+mj-lt"/>
                <a:cs typeface="Arial" charset="0"/>
              </a:rPr>
              <a:t>-Singer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343275"/>
            <a:ext cx="19018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38" y="2971800"/>
            <a:ext cx="227806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357688"/>
            <a:ext cx="579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06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cs typeface="Arial" charset="0"/>
              </a:rPr>
              <a:t>THEORIES OF EMOTION</a:t>
            </a:r>
            <a:endParaRPr lang="en-US" sz="4000" i="1" dirty="0" smtClean="0">
              <a:cs typeface="Arial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+mj-lt"/>
                <a:cs typeface="Arial" charset="0"/>
                <a:hlinkClick r:id="" action="ppaction://noaction"/>
              </a:rPr>
              <a:t>Two-factor theory</a:t>
            </a:r>
            <a:endParaRPr lang="en-US" sz="4000" dirty="0" smtClean="0">
              <a:latin typeface="+mj-lt"/>
              <a:cs typeface="Arial" charset="0"/>
            </a:endParaRPr>
          </a:p>
          <a:p>
            <a:pPr lvl="1" eaLnBrk="1" hangingPunct="1"/>
            <a:r>
              <a:rPr lang="en-US" sz="3600" dirty="0" err="1" smtClean="0">
                <a:latin typeface="+mj-lt"/>
                <a:cs typeface="Arial" charset="0"/>
              </a:rPr>
              <a:t>Schachter</a:t>
            </a:r>
            <a:r>
              <a:rPr lang="en-US" sz="3600" dirty="0" smtClean="0">
                <a:latin typeface="+mj-lt"/>
                <a:cs typeface="Arial" charset="0"/>
              </a:rPr>
              <a:t>-Singer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343275"/>
            <a:ext cx="19018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38" y="2971800"/>
            <a:ext cx="227806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3088" y="4038600"/>
            <a:ext cx="19923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295400"/>
            <a:ext cx="198913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357688"/>
            <a:ext cx="579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6450" y="2770188"/>
            <a:ext cx="8953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24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7772400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 smtClean="0">
                <a:latin typeface="+mj-lt"/>
                <a:cs typeface="Arial" charset="0"/>
              </a:rPr>
              <a:t>THEORIES OF EMOTION </a:t>
            </a:r>
            <a:endParaRPr lang="en-US" sz="4000" b="1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3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c11f12"/>
          <p:cNvPicPr preferRelativeResize="0"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43000"/>
            <a:ext cx="8308975" cy="5646738"/>
          </a:xfrm>
          <a:noFill/>
          <a:ln w="12700">
            <a:solidFill>
              <a:schemeClr val="tx1"/>
            </a:solidFill>
          </a:ln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66FF"/>
                </a:solidFill>
                <a:latin typeface="Arial" charset="0"/>
              </a:rPr>
              <a:t>Components of Emotion</a:t>
            </a:r>
          </a:p>
        </p:txBody>
      </p:sp>
    </p:spTree>
    <p:extLst>
      <p:ext uri="{BB962C8B-B14F-4D97-AF65-F5344CB8AC3E}">
        <p14:creationId xmlns:p14="http://schemas.microsoft.com/office/powerpoint/2010/main" val="82737445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cs typeface="Arial" charset="0"/>
              </a:rPr>
              <a:t>EMOTIONS AND THE AUTONOMIC NERVOUS SYSTEM</a:t>
            </a:r>
            <a:endParaRPr lang="en-US" sz="4000" b="1" i="1" dirty="0" smtClean="0">
              <a:cs typeface="Arial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+mj-lt"/>
                <a:cs typeface="Arial" charset="0"/>
              </a:rPr>
              <a:t>Autonomic nervous system</a:t>
            </a:r>
          </a:p>
          <a:p>
            <a:pPr lvl="1" eaLnBrk="1" hangingPunct="1"/>
            <a:r>
              <a:rPr lang="en-US" sz="3600" dirty="0" smtClean="0">
                <a:latin typeface="+mj-lt"/>
                <a:cs typeface="Arial" charset="0"/>
              </a:rPr>
              <a:t>Sympathetic nervous system</a:t>
            </a:r>
          </a:p>
          <a:p>
            <a:pPr lvl="2" eaLnBrk="1" hangingPunct="1"/>
            <a:r>
              <a:rPr lang="en-US" sz="3200" dirty="0" smtClean="0">
                <a:latin typeface="+mj-lt"/>
                <a:cs typeface="Arial" charset="0"/>
              </a:rPr>
              <a:t>arousing</a:t>
            </a:r>
          </a:p>
          <a:p>
            <a:pPr lvl="1" eaLnBrk="1" hangingPunct="1"/>
            <a:r>
              <a:rPr lang="en-US" sz="3600" dirty="0" smtClean="0">
                <a:latin typeface="+mj-lt"/>
                <a:cs typeface="Arial" charset="0"/>
              </a:rPr>
              <a:t>Parasympathetic nervous system</a:t>
            </a:r>
          </a:p>
          <a:p>
            <a:pPr lvl="2" eaLnBrk="1" hangingPunct="1"/>
            <a:r>
              <a:rPr lang="en-US" sz="3200" dirty="0" smtClean="0">
                <a:latin typeface="+mj-lt"/>
                <a:cs typeface="Arial" charset="0"/>
              </a:rPr>
              <a:t>Calming</a:t>
            </a:r>
          </a:p>
          <a:p>
            <a:pPr lvl="1" eaLnBrk="1" hangingPunct="1"/>
            <a:r>
              <a:rPr lang="en-US" sz="3600" dirty="0" smtClean="0">
                <a:latin typeface="+mj-lt"/>
                <a:cs typeface="Arial" charset="0"/>
              </a:rPr>
              <a:t>Moderate arousal is ideal</a:t>
            </a:r>
          </a:p>
        </p:txBody>
      </p:sp>
    </p:spTree>
    <p:extLst>
      <p:ext uri="{BB962C8B-B14F-4D97-AF65-F5344CB8AC3E}">
        <p14:creationId xmlns:p14="http://schemas.microsoft.com/office/powerpoint/2010/main" val="78200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Franklin Gothic Medium"/>
              <a:ea typeface="ＭＳ Ｐゴシック" pitchFamily="1" charset="-128"/>
            </a:endParaRPr>
          </a:p>
        </p:txBody>
      </p:sp>
      <p:sp>
        <p:nvSpPr>
          <p:cNvPr id="7171" name="Rectangle 56"/>
          <p:cNvSpPr>
            <a:spLocks noChangeArrowheads="1"/>
          </p:cNvSpPr>
          <p:nvPr/>
        </p:nvSpPr>
        <p:spPr bwMode="auto">
          <a:xfrm>
            <a:off x="381000" y="4029074"/>
            <a:ext cx="8229600" cy="2828925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Franklin Gothic Medium"/>
              <a:ea typeface="ＭＳ Ｐゴシック" pitchFamily="1" charset="-128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575" y="76200"/>
            <a:ext cx="9072563" cy="6489700"/>
            <a:chOff x="70660" y="99352"/>
            <a:chExt cx="8914847" cy="5975296"/>
          </a:xfrm>
        </p:grpSpPr>
        <p:sp>
          <p:nvSpPr>
            <p:cNvPr id="12" name="Oval 11"/>
            <p:cNvSpPr/>
            <p:nvPr/>
          </p:nvSpPr>
          <p:spPr>
            <a:xfrm>
              <a:off x="3908022" y="1961516"/>
              <a:ext cx="1524026" cy="98954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Motivation</a:t>
              </a:r>
              <a:r>
                <a:rPr lang="en-US" dirty="0">
                  <a:solidFill>
                    <a:prstClr val="black"/>
                  </a:solidFill>
                  <a:latin typeface="Franklin Gothic Medium"/>
                </a:rPr>
                <a:t> </a:t>
              </a: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&amp;</a:t>
              </a:r>
              <a:r>
                <a:rPr lang="en-US" dirty="0">
                  <a:solidFill>
                    <a:prstClr val="black"/>
                  </a:solidFill>
                  <a:latin typeface="Franklin Gothic Medium"/>
                </a:rPr>
                <a:t> </a:t>
              </a: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Emotion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28160" y="2171996"/>
              <a:ext cx="1294720" cy="53350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Franklin Gothic Medium"/>
                </a:rPr>
                <a:t>Stress</a:t>
              </a:r>
              <a:endParaRPr lang="en-US" b="1" dirty="0">
                <a:solidFill>
                  <a:prstClr val="white"/>
                </a:solidFill>
                <a:latin typeface="Franklin Gothic Medium"/>
              </a:endParaRPr>
            </a:p>
          </p:txBody>
        </p:sp>
        <p:cxnSp>
          <p:nvCxnSpPr>
            <p:cNvPr id="14" name="Straight Arrow Connector 13"/>
            <p:cNvCxnSpPr>
              <a:stCxn id="12" idx="6"/>
              <a:endCxn id="13" idx="1"/>
            </p:cNvCxnSpPr>
            <p:nvPr/>
          </p:nvCxnSpPr>
          <p:spPr>
            <a:xfrm flipV="1">
              <a:off x="5432048" y="2438020"/>
              <a:ext cx="1396113" cy="19002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5895338" y="1242376"/>
              <a:ext cx="1143410" cy="45750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Sources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792181" y="1220451"/>
              <a:ext cx="1193326" cy="45750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Measures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851559" y="466231"/>
              <a:ext cx="1230763" cy="45750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Theories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246317" y="3084077"/>
              <a:ext cx="990538" cy="45750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Effects</a:t>
              </a:r>
            </a:p>
          </p:txBody>
        </p:sp>
        <p:cxnSp>
          <p:nvCxnSpPr>
            <p:cNvPr id="19" name="Straight Arrow Connector 18"/>
            <p:cNvCxnSpPr>
              <a:stCxn id="13" idx="0"/>
              <a:endCxn id="17" idx="2"/>
            </p:cNvCxnSpPr>
            <p:nvPr/>
          </p:nvCxnSpPr>
          <p:spPr>
            <a:xfrm flipH="1" flipV="1">
              <a:off x="7466161" y="923732"/>
              <a:ext cx="9359" cy="1248264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0"/>
              <a:endCxn id="16" idx="2"/>
            </p:cNvCxnSpPr>
            <p:nvPr/>
          </p:nvCxnSpPr>
          <p:spPr>
            <a:xfrm flipV="1">
              <a:off x="7475521" y="1677953"/>
              <a:ext cx="914103" cy="494044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7857697" y="3097232"/>
              <a:ext cx="928143" cy="45750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Coping</a:t>
              </a:r>
            </a:p>
          </p:txBody>
        </p:sp>
        <p:cxnSp>
          <p:nvCxnSpPr>
            <p:cNvPr id="22" name="Straight Arrow Connector 21"/>
            <p:cNvCxnSpPr>
              <a:stCxn id="13" idx="2"/>
              <a:endCxn id="21" idx="0"/>
            </p:cNvCxnSpPr>
            <p:nvPr/>
          </p:nvCxnSpPr>
          <p:spPr>
            <a:xfrm>
              <a:off x="7475521" y="2705505"/>
              <a:ext cx="847027" cy="391727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1494852" y="2133993"/>
              <a:ext cx="1294720" cy="571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Franklin Gothic Medium"/>
                </a:rPr>
                <a:t>Motivation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822329" y="748332"/>
              <a:ext cx="1006138" cy="74398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Franklin Gothic Medium"/>
                </a:rPr>
                <a:t>Maslow’s Hierarchy of Needs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1580" y="99352"/>
              <a:ext cx="1277560" cy="73229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Drive Reduction Theory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649282" y="309832"/>
              <a:ext cx="968700" cy="54520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Arousal Theory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0660" y="2063833"/>
              <a:ext cx="1102852" cy="63290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Franklin Gothic Medium"/>
                </a:rPr>
                <a:t>Intrinsic/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Franklin Gothic Medium"/>
                </a:rPr>
                <a:t>Extrinsic Motivation</a:t>
              </a:r>
            </a:p>
          </p:txBody>
        </p:sp>
        <p:cxnSp>
          <p:nvCxnSpPr>
            <p:cNvPr id="28" name="Straight Arrow Connector 27"/>
            <p:cNvCxnSpPr>
              <a:stCxn id="23" idx="0"/>
              <a:endCxn id="26" idx="2"/>
            </p:cNvCxnSpPr>
            <p:nvPr/>
          </p:nvCxnSpPr>
          <p:spPr>
            <a:xfrm flipH="1" flipV="1">
              <a:off x="2132852" y="855034"/>
              <a:ext cx="9359" cy="1278958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3" idx="1"/>
              <a:endCxn id="27" idx="3"/>
            </p:cNvCxnSpPr>
            <p:nvPr/>
          </p:nvCxnSpPr>
          <p:spPr>
            <a:xfrm flipH="1" flipV="1">
              <a:off x="1173512" y="2379553"/>
              <a:ext cx="321340" cy="40927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3" idx="0"/>
              <a:endCxn id="24" idx="2"/>
            </p:cNvCxnSpPr>
            <p:nvPr/>
          </p:nvCxnSpPr>
          <p:spPr>
            <a:xfrm flipV="1">
              <a:off x="2142211" y="1492321"/>
              <a:ext cx="1183967" cy="641671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33" idx="0"/>
              <a:endCxn id="25" idx="2"/>
            </p:cNvCxnSpPr>
            <p:nvPr/>
          </p:nvCxnSpPr>
          <p:spPr>
            <a:xfrm flipH="1" flipV="1">
              <a:off x="719580" y="831648"/>
              <a:ext cx="15599" cy="233867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3" idx="0"/>
              <a:endCxn id="33" idx="3"/>
            </p:cNvCxnSpPr>
            <p:nvPr/>
          </p:nvCxnSpPr>
          <p:spPr>
            <a:xfrm flipH="1" flipV="1">
              <a:off x="1251507" y="1360771"/>
              <a:ext cx="890704" cy="773222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218851" y="1065515"/>
              <a:ext cx="1032656" cy="59051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Human</a:t>
              </a:r>
              <a:r>
                <a:rPr lang="en-US" dirty="0">
                  <a:solidFill>
                    <a:prstClr val="black"/>
                  </a:solidFill>
                  <a:latin typeface="Franklin Gothic Medium"/>
                </a:rPr>
                <a:t> </a:t>
              </a: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Drives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981338" y="3931844"/>
              <a:ext cx="1371154" cy="45750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Franklin Gothic Medium"/>
                </a:rPr>
                <a:t>Theories</a:t>
              </a:r>
              <a:r>
                <a:rPr lang="en-US" dirty="0">
                  <a:solidFill>
                    <a:prstClr val="white"/>
                  </a:solidFill>
                  <a:latin typeface="Franklin Gothic Medium"/>
                </a:rPr>
                <a:t> </a:t>
              </a:r>
              <a:r>
                <a:rPr lang="en-US" b="1" dirty="0">
                  <a:solidFill>
                    <a:prstClr val="white"/>
                  </a:solidFill>
                  <a:latin typeface="Franklin Gothic Medium"/>
                </a:rPr>
                <a:t>of</a:t>
              </a:r>
              <a:r>
                <a:rPr lang="en-US" dirty="0">
                  <a:solidFill>
                    <a:prstClr val="white"/>
                  </a:solidFill>
                  <a:latin typeface="Franklin Gothic Medium"/>
                </a:rPr>
                <a:t> </a:t>
              </a:r>
              <a:r>
                <a:rPr lang="en-US" b="1" dirty="0">
                  <a:solidFill>
                    <a:prstClr val="white"/>
                  </a:solidFill>
                  <a:latin typeface="Franklin Gothic Medium"/>
                </a:rPr>
                <a:t>Emotion</a:t>
              </a:r>
            </a:p>
          </p:txBody>
        </p:sp>
        <p:cxnSp>
          <p:nvCxnSpPr>
            <p:cNvPr id="35" name="Straight Arrow Connector 34"/>
            <p:cNvCxnSpPr>
              <a:stCxn id="12" idx="4"/>
              <a:endCxn id="34" idx="0"/>
            </p:cNvCxnSpPr>
            <p:nvPr/>
          </p:nvCxnSpPr>
          <p:spPr>
            <a:xfrm flipH="1">
              <a:off x="4667695" y="2951065"/>
              <a:ext cx="3120" cy="980778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619746" y="4675833"/>
              <a:ext cx="1662857" cy="39903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James-Lange 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764307" y="4860003"/>
              <a:ext cx="1372715" cy="60951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Cognitive</a:t>
              </a:r>
              <a:r>
                <a:rPr lang="en-US" dirty="0">
                  <a:solidFill>
                    <a:prstClr val="black"/>
                  </a:solidFill>
                  <a:latin typeface="Franklin Gothic Medium"/>
                </a:rPr>
                <a:t> </a:t>
              </a: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Appraisal</a:t>
              </a:r>
              <a:r>
                <a:rPr lang="en-US" dirty="0">
                  <a:solidFill>
                    <a:prstClr val="black"/>
                  </a:solidFill>
                  <a:latin typeface="Franklin Gothic Medium"/>
                </a:rPr>
                <a:t> 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010975" y="5472441"/>
              <a:ext cx="1358676" cy="6022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err="1">
                  <a:solidFill>
                    <a:prstClr val="black"/>
                  </a:solidFill>
                  <a:latin typeface="Franklin Gothic Medium"/>
                </a:rPr>
                <a:t>Schachter</a:t>
              </a:r>
              <a:r>
                <a:rPr lang="en-US" dirty="0">
                  <a:solidFill>
                    <a:prstClr val="black"/>
                  </a:solidFill>
                  <a:latin typeface="Franklin Gothic Medium"/>
                </a:rPr>
                <a:t> </a:t>
              </a: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two-factor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536969" y="5430053"/>
              <a:ext cx="1491267" cy="5335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Cannon-Bard</a:t>
              </a:r>
              <a:r>
                <a:rPr lang="en-US" dirty="0">
                  <a:solidFill>
                    <a:prstClr val="black"/>
                  </a:solidFill>
                  <a:latin typeface="Franklin Gothic Medium"/>
                </a:rPr>
                <a:t> 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723647" y="3933306"/>
              <a:ext cx="1449150" cy="49550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Franklin Gothic Medium"/>
                </a:rPr>
                <a:t>Opponent Process</a:t>
              </a:r>
            </a:p>
          </p:txBody>
        </p:sp>
        <p:cxnSp>
          <p:nvCxnSpPr>
            <p:cNvPr id="41" name="Straight Arrow Connector 40"/>
            <p:cNvCxnSpPr>
              <a:stCxn id="34" idx="2"/>
              <a:endCxn id="36" idx="0"/>
            </p:cNvCxnSpPr>
            <p:nvPr/>
          </p:nvCxnSpPr>
          <p:spPr>
            <a:xfrm flipH="1">
              <a:off x="1451175" y="4389346"/>
              <a:ext cx="3216520" cy="286487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4" idx="2"/>
              <a:endCxn id="37" idx="0"/>
            </p:cNvCxnSpPr>
            <p:nvPr/>
          </p:nvCxnSpPr>
          <p:spPr>
            <a:xfrm>
              <a:off x="4667695" y="4389346"/>
              <a:ext cx="1782969" cy="470657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4" idx="2"/>
              <a:endCxn id="38" idx="0"/>
            </p:cNvCxnSpPr>
            <p:nvPr/>
          </p:nvCxnSpPr>
          <p:spPr>
            <a:xfrm>
              <a:off x="4667695" y="4389346"/>
              <a:ext cx="23398" cy="1083095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4" idx="2"/>
              <a:endCxn id="39" idx="0"/>
            </p:cNvCxnSpPr>
            <p:nvPr/>
          </p:nvCxnSpPr>
          <p:spPr>
            <a:xfrm flipH="1">
              <a:off x="2282603" y="4389346"/>
              <a:ext cx="2385092" cy="1040707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4" idx="3"/>
              <a:endCxn id="40" idx="1"/>
            </p:cNvCxnSpPr>
            <p:nvPr/>
          </p:nvCxnSpPr>
          <p:spPr>
            <a:xfrm>
              <a:off x="5352492" y="4159864"/>
              <a:ext cx="1371155" cy="20463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0"/>
              <a:endCxn id="15" idx="2"/>
            </p:cNvCxnSpPr>
            <p:nvPr/>
          </p:nvCxnSpPr>
          <p:spPr>
            <a:xfrm flipH="1" flipV="1">
              <a:off x="6466263" y="1699878"/>
              <a:ext cx="1009258" cy="472118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3" idx="2"/>
              <a:endCxn id="18" idx="0"/>
            </p:cNvCxnSpPr>
            <p:nvPr/>
          </p:nvCxnSpPr>
          <p:spPr>
            <a:xfrm flipH="1">
              <a:off x="6742366" y="2705505"/>
              <a:ext cx="733154" cy="378571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6" name="Straight Arrow Connector 135"/>
          <p:cNvCxnSpPr>
            <a:stCxn id="12" idx="2"/>
            <a:endCxn id="23" idx="3"/>
          </p:cNvCxnSpPr>
          <p:nvPr/>
        </p:nvCxnSpPr>
        <p:spPr bwMode="auto">
          <a:xfrm flipH="1" flipV="1">
            <a:off x="2795588" y="2595563"/>
            <a:ext cx="1138237" cy="4127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23" idx="2"/>
            <a:endCxn id="170" idx="0"/>
          </p:cNvCxnSpPr>
          <p:nvPr/>
        </p:nvCxnSpPr>
        <p:spPr bwMode="auto">
          <a:xfrm>
            <a:off x="2136775" y="2906713"/>
            <a:ext cx="11113" cy="465137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ounded Rectangle 169"/>
          <p:cNvSpPr/>
          <p:nvPr/>
        </p:nvSpPr>
        <p:spPr bwMode="auto">
          <a:xfrm>
            <a:off x="1066800" y="3371850"/>
            <a:ext cx="2162175" cy="593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Franklin Gothic Medium"/>
              </a:rPr>
              <a:t>Explain complex motives</a:t>
            </a:r>
            <a:r>
              <a:rPr lang="en-US" b="1" dirty="0">
                <a:solidFill>
                  <a:prstClr val="black"/>
                </a:solidFill>
                <a:latin typeface="Franklin Gothic Medium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Franklin Gothic Medium"/>
              </a:rPr>
              <a:t>(eating, aggression, achievement and sex)</a:t>
            </a:r>
            <a:endParaRPr lang="en-US" b="1" dirty="0">
              <a:solidFill>
                <a:prstClr val="black"/>
              </a:solidFill>
              <a:latin typeface="Franklin Gothic Medium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202">
            <a:off x="2992260" y="4438443"/>
            <a:ext cx="963825" cy="986441"/>
          </a:xfrm>
          <a:prstGeom prst="ellipse">
            <a:avLst/>
          </a:prstGeom>
        </p:spPr>
      </p:pic>
      <p:sp>
        <p:nvSpPr>
          <p:cNvPr id="51" name="AutoShape 55"/>
          <p:cNvSpPr>
            <a:spLocks noChangeArrowheads="1"/>
          </p:cNvSpPr>
          <p:nvPr/>
        </p:nvSpPr>
        <p:spPr bwMode="auto">
          <a:xfrm>
            <a:off x="2108994" y="4090192"/>
            <a:ext cx="990600" cy="609600"/>
          </a:xfrm>
          <a:prstGeom prst="wedgeRoundRectCallout">
            <a:avLst>
              <a:gd name="adj1" fmla="val 49869"/>
              <a:gd name="adj2" fmla="val 93654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Franklin Gothic Medium" panose="020B0603020102020204" pitchFamily="34" charset="0"/>
                <a:ea typeface="ＭＳ Ｐゴシック" pitchFamily="1" charset="-128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297399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6163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6600CC"/>
                </a:solidFill>
              </a:rPr>
              <a:t>Arousal and Performance</a:t>
            </a:r>
            <a:endParaRPr lang="en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2209800"/>
            <a:ext cx="2743200" cy="4171950"/>
          </a:xfrm>
        </p:spPr>
        <p:txBody>
          <a:bodyPr/>
          <a:lstStyle/>
          <a:p>
            <a:pPr eaLnBrk="1" hangingPunct="1"/>
            <a:r>
              <a:rPr lang="en-US" sz="2800" smtClean="0"/>
              <a:t>Performance peaks at lower levels of arousal for difficult tasks, and at higher levels for easy or well-learned tasks</a:t>
            </a:r>
            <a:endParaRPr lang="en-US" smtClean="0"/>
          </a:p>
        </p:txBody>
      </p:sp>
      <p:pic>
        <p:nvPicPr>
          <p:cNvPr id="13316" name="Picture 4" descr="13-2"/>
          <p:cNvPicPr>
            <a:picLocks noChangeAspect="1" noChangeArrowheads="1"/>
          </p:cNvPicPr>
          <p:nvPr/>
        </p:nvPicPr>
        <p:blipFill>
          <a:blip r:embed="rId2" cstate="print">
            <a:lum bright="6000" contrast="36000"/>
          </a:blip>
          <a:srcRect l="21794" t="5086" r="5124" b="20152"/>
          <a:stretch>
            <a:fillRect/>
          </a:stretch>
        </p:blipFill>
        <p:spPr bwMode="auto">
          <a:xfrm>
            <a:off x="1577975" y="2203450"/>
            <a:ext cx="396240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2406650"/>
            <a:ext cx="1425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b="1"/>
              <a:t>Performance</a:t>
            </a:r>
          </a:p>
          <a:p>
            <a:pPr algn="ctr" eaLnBrk="0" hangingPunct="0"/>
            <a:r>
              <a:rPr lang="en-US" altLang="en-US" sz="1600" b="1"/>
              <a:t>level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968375" y="301625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577975" y="5759450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600" b="1"/>
              <a:t>Low              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165475" y="575945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600" b="1"/>
              <a:t>Arousal             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006975" y="575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600" b="1"/>
              <a:t>High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2222500" y="59436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114800" y="5937250"/>
            <a:ext cx="9048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882775" y="2635250"/>
            <a:ext cx="1295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1600" b="1"/>
              <a:t>Difficult tasks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406775" y="2635250"/>
            <a:ext cx="1295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1600" b="1"/>
              <a:t>Easy tasks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2413000" y="2852738"/>
            <a:ext cx="144463" cy="31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4181475" y="2860675"/>
            <a:ext cx="144463" cy="31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633538" y="2165350"/>
            <a:ext cx="3868737" cy="3559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572000" y="13716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Yerkes-Dodson Law</a:t>
            </a:r>
          </a:p>
        </p:txBody>
      </p:sp>
    </p:spTree>
    <p:extLst>
      <p:ext uri="{BB962C8B-B14F-4D97-AF65-F5344CB8AC3E}">
        <p14:creationId xmlns:p14="http://schemas.microsoft.com/office/powerpoint/2010/main" val="4285165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 smtClean="0">
                <a:latin typeface="+mj-lt"/>
                <a:cs typeface="Arial" charset="0"/>
              </a:rPr>
              <a:t>EMOTIONS AND THE AUTONOMIC NERVOUS SYSTEM</a:t>
            </a:r>
            <a:endParaRPr lang="en-US" sz="4000" b="1" i="1" dirty="0">
              <a:latin typeface="+mj-lt"/>
              <a:cs typeface="Arial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1700"/>
            <a:ext cx="91630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0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latin typeface="+mj-lt"/>
                <a:cs typeface="Arial" charset="0"/>
              </a:rPr>
              <a:t>EMOTIONS AND THE AUTONOMIC NERVOUS SYSTEM</a:t>
            </a:r>
            <a:endParaRPr lang="en-US" sz="4000" b="1" i="1" dirty="0">
              <a:latin typeface="+mj-lt"/>
              <a:cs typeface="Arial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1700"/>
            <a:ext cx="91630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83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latin typeface="+mj-lt"/>
                <a:cs typeface="Arial" charset="0"/>
              </a:rPr>
              <a:t>EMOTIONS AND THE AUTONOMIC NERVOUS SYSTEM</a:t>
            </a:r>
            <a:endParaRPr lang="en-US" sz="4000" b="1" i="1" dirty="0">
              <a:latin typeface="+mj-lt"/>
              <a:cs typeface="Arial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2171700"/>
            <a:ext cx="91630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97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cs typeface="Arial" charset="0"/>
              </a:rPr>
              <a:t>PHYSIOLOGICAL SIMILARITIES AMONG SPECIFIC EMOTIONS</a:t>
            </a:r>
            <a:endParaRPr lang="en-US" sz="4000" b="1" i="1" dirty="0" smtClean="0">
              <a:cs typeface="Arial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+mj-lt"/>
                <a:cs typeface="Arial" charset="0"/>
              </a:rPr>
              <a:t>Different movie experiment</a:t>
            </a:r>
            <a:endParaRPr lang="en-US" smtClean="0">
              <a:latin typeface="+mj-lt"/>
              <a:cs typeface="Arial" charset="0"/>
            </a:endParaRPr>
          </a:p>
        </p:txBody>
      </p:sp>
      <p:pic>
        <p:nvPicPr>
          <p:cNvPr id="34820" name="Picture 3" descr="MyAP1e_8bUN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90800"/>
            <a:ext cx="56483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25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+mn-lt"/>
                <a:cs typeface="Arial" charset="0"/>
              </a:rPr>
              <a:t>PHYSIOLOGICAL SIMILARITIES AMONG SPECIFIC EMOTIONS</a:t>
            </a:r>
            <a:endParaRPr lang="en-US" sz="4000" b="1" i="1" dirty="0" smtClean="0">
              <a:latin typeface="+mn-lt"/>
              <a:cs typeface="Arial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cs typeface="Arial" charset="0"/>
              </a:rPr>
              <a:t>Differences in brain activity</a:t>
            </a:r>
          </a:p>
          <a:p>
            <a:pPr lvl="1" eaLnBrk="1" hangingPunct="1"/>
            <a:r>
              <a:rPr lang="en-US" sz="3600" dirty="0" err="1" smtClean="0">
                <a:cs typeface="Arial" charset="0"/>
              </a:rPr>
              <a:t>Amygdala</a:t>
            </a:r>
            <a:r>
              <a:rPr lang="en-US" sz="3600" dirty="0" smtClean="0">
                <a:cs typeface="Arial" charset="0"/>
              </a:rPr>
              <a:t> - </a:t>
            </a:r>
            <a:r>
              <a:rPr lang="en-US" sz="3200" dirty="0" smtClean="0">
                <a:latin typeface="Franklin Gothic Medium"/>
                <a:cs typeface="Arial" charset="0"/>
                <a:sym typeface="Wingdings"/>
              </a:rPr>
              <a:t></a:t>
            </a:r>
            <a:r>
              <a:rPr lang="en-US" sz="3600" dirty="0" smtClean="0">
                <a:latin typeface="Franklin Gothic Medium"/>
                <a:cs typeface="Arial" charset="0"/>
              </a:rPr>
              <a:t> activity when watching fearful faces</a:t>
            </a:r>
            <a:endParaRPr lang="en-US" sz="3600" dirty="0" smtClean="0">
              <a:cs typeface="Arial" charset="0"/>
            </a:endParaRPr>
          </a:p>
          <a:p>
            <a:pPr lvl="1" eaLnBrk="1" hangingPunct="1"/>
            <a:r>
              <a:rPr lang="en-US" sz="3600" dirty="0" smtClean="0">
                <a:cs typeface="Arial" charset="0"/>
              </a:rPr>
              <a:t>Frontal lobes</a:t>
            </a:r>
          </a:p>
          <a:p>
            <a:pPr lvl="2" eaLnBrk="1" hangingPunct="1"/>
            <a:r>
              <a:rPr lang="en-US" sz="3200" dirty="0" smtClean="0">
                <a:cs typeface="Arial" charset="0"/>
              </a:rPr>
              <a:t> - emotions (right hemisphere)</a:t>
            </a:r>
          </a:p>
          <a:p>
            <a:pPr lvl="2" eaLnBrk="1" hangingPunct="1"/>
            <a:r>
              <a:rPr lang="en-US" sz="3200" dirty="0" smtClean="0">
                <a:cs typeface="Arial" charset="0"/>
              </a:rPr>
              <a:t>+ emotions (left hemisphere)</a:t>
            </a:r>
          </a:p>
          <a:p>
            <a:pPr lvl="1" eaLnBrk="1" hangingPunct="1"/>
            <a:r>
              <a:rPr lang="en-US" sz="3600" dirty="0" smtClean="0">
                <a:cs typeface="Arial" charset="0"/>
                <a:hlinkClick r:id="" action="ppaction://noaction"/>
              </a:rPr>
              <a:t>Polygraph</a:t>
            </a:r>
            <a:endParaRPr lang="en-US" sz="3600" dirty="0" smtClean="0">
              <a:cs typeface="Arial" charset="0"/>
            </a:endParaRPr>
          </a:p>
          <a:p>
            <a:pPr lvl="2" eaLnBrk="1" hangingPunct="1"/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cs typeface="Arial" charset="0"/>
              </a:rPr>
              <a:t>COGNITION AND EMOTION:</a:t>
            </a:r>
            <a:br>
              <a:rPr lang="en-US" b="1" dirty="0" smtClean="0">
                <a:cs typeface="Arial" charset="0"/>
              </a:rPr>
            </a:br>
            <a:r>
              <a:rPr lang="en-US" sz="4000" b="1" i="1" dirty="0" smtClean="0">
                <a:cs typeface="Arial" charset="0"/>
              </a:rPr>
              <a:t>COGNITION CAN DEFINE EMOTION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+mj-lt"/>
                <a:cs typeface="Arial" charset="0"/>
              </a:rPr>
              <a:t>Spill over effect</a:t>
            </a:r>
          </a:p>
          <a:p>
            <a:pPr lvl="1" eaLnBrk="1" hangingPunct="1"/>
            <a:r>
              <a:rPr lang="en-US" sz="3600" dirty="0" err="1" smtClean="0">
                <a:latin typeface="+mj-lt"/>
                <a:cs typeface="Arial" charset="0"/>
              </a:rPr>
              <a:t>Schachter</a:t>
            </a:r>
            <a:r>
              <a:rPr lang="en-US" sz="3600" dirty="0" smtClean="0">
                <a:latin typeface="+mj-lt"/>
                <a:cs typeface="Arial" charset="0"/>
              </a:rPr>
              <a:t>-Singer experiment</a:t>
            </a:r>
          </a:p>
          <a:p>
            <a:pPr eaLnBrk="1" hangingPunct="1"/>
            <a:r>
              <a:rPr lang="en-US" sz="4000" dirty="0" smtClean="0">
                <a:latin typeface="+mj-lt"/>
                <a:cs typeface="Arial" charset="0"/>
              </a:rPr>
              <a:t>Arousal fuels emotions, cognition channels it</a:t>
            </a:r>
            <a:endParaRPr lang="en-US" dirty="0" smtClean="0">
              <a:latin typeface="+mj-lt"/>
              <a:cs typeface="Arial" charset="0"/>
            </a:endParaRPr>
          </a:p>
        </p:txBody>
      </p:sp>
      <p:pic>
        <p:nvPicPr>
          <p:cNvPr id="36868" name="Picture 3" descr="MyAP1e_8bUN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708400"/>
            <a:ext cx="439896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6434667"/>
            <a:ext cx="648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gAMbkJk6gnE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0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cs typeface="Arial" charset="0"/>
              </a:rPr>
              <a:t>COGNITION AND EMOTION: </a:t>
            </a:r>
            <a:br>
              <a:rPr lang="en-US" dirty="0" smtClean="0">
                <a:cs typeface="Arial" charset="0"/>
              </a:rPr>
            </a:br>
            <a:r>
              <a:rPr lang="en-US" sz="3500" i="1" dirty="0" smtClean="0">
                <a:cs typeface="Arial" charset="0"/>
              </a:rPr>
              <a:t>COGNITION DOES NOT ALWAYS PRECEDE EMOTION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+mj-lt"/>
                <a:cs typeface="Arial" charset="0"/>
              </a:rPr>
              <a:t>Influence of the amygdala</a:t>
            </a:r>
            <a:endParaRPr lang="en-US" dirty="0" smtClean="0">
              <a:latin typeface="+mj-lt"/>
              <a:cs typeface="Arial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362200"/>
            <a:ext cx="68580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785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cs typeface="Arial" charset="0"/>
              </a:rPr>
              <a:t>COGNITION AND EMOTION:</a:t>
            </a:r>
            <a:br>
              <a:rPr lang="en-US" b="1" dirty="0" smtClean="0">
                <a:cs typeface="Arial" charset="0"/>
              </a:rPr>
            </a:br>
            <a:r>
              <a:rPr lang="en-US" sz="4800" b="1" i="1" dirty="0" smtClean="0">
                <a:cs typeface="Arial" charset="0"/>
              </a:rPr>
              <a:t>COGNITION CAN DEFINE EMOTION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Arousal fuels emotions, cognition channels it</a:t>
            </a:r>
          </a:p>
          <a:p>
            <a:r>
              <a:rPr lang="en-US" sz="2400" dirty="0" smtClean="0">
                <a:cs typeface="Arial" charset="0"/>
              </a:rPr>
              <a:t>Some emotional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response involves no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conscious thinking</a:t>
            </a:r>
          </a:p>
          <a:p>
            <a:r>
              <a:rPr lang="en-US" sz="2400" dirty="0" smtClean="0">
                <a:cs typeface="Arial" charset="0"/>
              </a:rPr>
              <a:t>Conscious appraisal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of situation – must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decide if beneficial or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harmful to our well-being</a:t>
            </a:r>
          </a:p>
          <a:p>
            <a:r>
              <a:rPr lang="en-US" sz="2400" dirty="0" smtClean="0">
                <a:cs typeface="Arial" charset="0"/>
              </a:rPr>
              <a:t>Emotions greatly influenced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by memories, expectations and interpretations</a:t>
            </a:r>
          </a:p>
          <a:p>
            <a:endParaRPr lang="en-US" dirty="0"/>
          </a:p>
        </p:txBody>
      </p:sp>
      <p:pic>
        <p:nvPicPr>
          <p:cNvPr id="4" name="Picture 3" descr="MyAP1e_8bUN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637" y="2438400"/>
            <a:ext cx="439896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945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Comprised of:</a:t>
            </a:r>
          </a:p>
          <a:p>
            <a:pPr lvl="1"/>
            <a:r>
              <a:rPr lang="en-US" dirty="0" smtClean="0"/>
              <a:t>Physiological arousal</a:t>
            </a:r>
          </a:p>
          <a:p>
            <a:pPr lvl="1"/>
            <a:r>
              <a:rPr lang="en-US" dirty="0" smtClean="0"/>
              <a:t>Expressive behaviors</a:t>
            </a:r>
          </a:p>
          <a:p>
            <a:pPr lvl="1"/>
            <a:r>
              <a:rPr lang="en-US" dirty="0" smtClean="0"/>
              <a:t>Conscious experience</a:t>
            </a:r>
          </a:p>
          <a:p>
            <a:pPr lvl="2"/>
            <a:r>
              <a:rPr lang="en-US" dirty="0" smtClean="0"/>
              <a:t>Thoughts</a:t>
            </a:r>
          </a:p>
          <a:p>
            <a:pPr lvl="2"/>
            <a:r>
              <a:rPr lang="en-US" dirty="0" smtClean="0"/>
              <a:t>Feelings </a:t>
            </a:r>
          </a:p>
          <a:p>
            <a:r>
              <a:rPr lang="en-US" dirty="0" smtClean="0"/>
              <a:t>Controversies: </a:t>
            </a:r>
          </a:p>
          <a:p>
            <a:pPr lvl="1"/>
            <a:r>
              <a:rPr lang="en-US" dirty="0" smtClean="0"/>
              <a:t>Physiological response v. emotional experience?</a:t>
            </a:r>
          </a:p>
          <a:p>
            <a:pPr lvl="1"/>
            <a:r>
              <a:rPr lang="en-US" dirty="0" smtClean="0"/>
              <a:t>Thinking v. feeling</a:t>
            </a:r>
            <a:endParaRPr lang="en-US" dirty="0"/>
          </a:p>
        </p:txBody>
      </p:sp>
      <p:pic>
        <p:nvPicPr>
          <p:cNvPr id="4" name="Content Placeholder 4" descr="power point 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143000"/>
            <a:ext cx="4038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6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cs typeface="Arial" charset="0"/>
              </a:rPr>
              <a:t>COMMONSENSE THEORY OF EMOTION</a:t>
            </a:r>
            <a:endParaRPr lang="en-US" sz="4000" i="1" dirty="0" smtClean="0">
              <a:cs typeface="Arial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+mj-lt"/>
                <a:cs typeface="Arial" charset="0"/>
              </a:rPr>
              <a:t>First comes awareness, then the physiological feeling (when you become happy, your heart starts beating faster)</a:t>
            </a:r>
            <a:endParaRPr lang="en-US" sz="3600" dirty="0" smtClean="0">
              <a:latin typeface="+mj-lt"/>
              <a:cs typeface="Arial" charset="0"/>
            </a:endParaRPr>
          </a:p>
        </p:txBody>
      </p:sp>
      <p:pic>
        <p:nvPicPr>
          <p:cNvPr id="1026" name="Picture 2" descr="Image result for happy he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87995"/>
            <a:ext cx="4613275" cy="24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9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312356" cy="4572000"/>
          </a:xfrm>
        </p:spPr>
        <p:txBody>
          <a:bodyPr>
            <a:normAutofit/>
          </a:bodyPr>
          <a:lstStyle/>
          <a:p>
            <a:r>
              <a:rPr lang="en-US" sz="3600" dirty="0"/>
              <a:t>James-Lange</a:t>
            </a:r>
          </a:p>
          <a:p>
            <a:r>
              <a:rPr lang="en-US" sz="3600" dirty="0"/>
              <a:t>Cannon-Bard</a:t>
            </a:r>
          </a:p>
          <a:p>
            <a:r>
              <a:rPr lang="en-US" sz="3600" dirty="0" smtClean="0"/>
              <a:t>Two-Factor theory (</a:t>
            </a:r>
            <a:r>
              <a:rPr lang="en-US" sz="3600" dirty="0" err="1" smtClean="0"/>
              <a:t>Schacter</a:t>
            </a:r>
            <a:r>
              <a:rPr lang="en-US" sz="3600" dirty="0"/>
              <a:t>-</a:t>
            </a:r>
            <a:r>
              <a:rPr lang="en-US" sz="3600" dirty="0" smtClean="0"/>
              <a:t>Singer) 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3 Theories of Emotion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556" y="1524000"/>
            <a:ext cx="389936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4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Emotion</a:t>
            </a:r>
          </a:p>
        </p:txBody>
      </p:sp>
      <p:pic>
        <p:nvPicPr>
          <p:cNvPr id="5" name="Content Placeholder 4" descr="killer_peeping_window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28600"/>
            <a:ext cx="1600200" cy="25003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/>
                <a:cs typeface="Arial"/>
              </a:rPr>
              <a:t>Willam</a:t>
            </a:r>
            <a:r>
              <a:rPr lang="en-US" dirty="0" smtClean="0">
                <a:latin typeface="Arial"/>
                <a:cs typeface="Arial"/>
              </a:rPr>
              <a:t> James and Carl Lange came up with the </a:t>
            </a:r>
            <a:r>
              <a:rPr lang="en-US" b="1" dirty="0" smtClean="0">
                <a:latin typeface="Arial"/>
                <a:cs typeface="Arial"/>
              </a:rPr>
              <a:t>James-Lange Theory of Emotion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We feel emotion because of biological changes caused by stress.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The body changes and our mind recognizes the feeling.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" name="Picture 5" descr="heart_pumping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133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killer_removes_his_mask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19600"/>
            <a:ext cx="1943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usinessman_nervous_hg_cl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95600"/>
            <a:ext cx="1743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onkey_shiver_hg_cl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2819400"/>
            <a:ext cx="12573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yellow_guy_mad_hg_clr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324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cs typeface="Arial" charset="0"/>
              </a:rPr>
              <a:t>THEORIES OF EMOTION</a:t>
            </a:r>
            <a:endParaRPr lang="en-US" sz="4000" i="1" dirty="0" smtClean="0">
              <a:cs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+mj-lt"/>
                <a:cs typeface="Arial" charset="0"/>
                <a:hlinkClick r:id="" action="ppaction://noaction"/>
              </a:rPr>
              <a:t>James-Lange theory</a:t>
            </a:r>
            <a:endParaRPr lang="en-US" dirty="0" smtClean="0">
              <a:latin typeface="+mj-lt"/>
              <a:cs typeface="Arial" charset="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2743200"/>
            <a:ext cx="19542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48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cs typeface="Arial" charset="0"/>
              </a:rPr>
              <a:t>THEORIES OF EMOTION</a:t>
            </a:r>
            <a:endParaRPr lang="en-US" sz="4000" i="1" dirty="0" smtClean="0">
              <a:cs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+mj-lt"/>
                <a:cs typeface="Arial" charset="0"/>
                <a:hlinkClick r:id="" action="ppaction://noaction"/>
              </a:rPr>
              <a:t>James-Lange theory</a:t>
            </a:r>
            <a:endParaRPr lang="en-US" smtClean="0">
              <a:latin typeface="+mj-lt"/>
              <a:cs typeface="Arial" charset="0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2743200"/>
            <a:ext cx="19542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743200"/>
            <a:ext cx="20574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824288"/>
            <a:ext cx="579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686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cs typeface="Arial" charset="0"/>
              </a:rPr>
              <a:t>THEORIES OF EMOTION</a:t>
            </a:r>
            <a:endParaRPr lang="en-US" sz="4000" i="1" dirty="0" smtClean="0">
              <a:latin typeface="+mn-lt"/>
              <a:cs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  <a:hlinkClick r:id="" action="ppaction://noaction"/>
              </a:rPr>
              <a:t>James-Lange theory</a:t>
            </a:r>
            <a:endParaRPr lang="en-US" smtClean="0">
              <a:cs typeface="Arial" charset="0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2743200"/>
            <a:ext cx="19542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743200"/>
            <a:ext cx="20574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9975" y="2743200"/>
            <a:ext cx="2003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3824288"/>
            <a:ext cx="579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0363" y="3810000"/>
            <a:ext cx="579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79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ul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1380</TotalTime>
  <Words>1732</Words>
  <Application>Microsoft Macintosh PowerPoint</Application>
  <PresentationFormat>On-screen Show (4:3)</PresentationFormat>
  <Paragraphs>221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Paper</vt:lpstr>
      <vt:lpstr>Module</vt:lpstr>
      <vt:lpstr>Office Theme</vt:lpstr>
      <vt:lpstr>EMOTION</vt:lpstr>
      <vt:lpstr>PowerPoint Presentation</vt:lpstr>
      <vt:lpstr>Emotion</vt:lpstr>
      <vt:lpstr>COMMONSENSE THEORY OF EMOTION</vt:lpstr>
      <vt:lpstr>3 Theories of Emotion</vt:lpstr>
      <vt:lpstr>Emotion</vt:lpstr>
      <vt:lpstr>THEORIES OF EMOTION</vt:lpstr>
      <vt:lpstr>THEORIES OF EMOTION</vt:lpstr>
      <vt:lpstr>THEORIES OF EMOTION</vt:lpstr>
      <vt:lpstr>Cannon-Bard Theory of Emotion</vt:lpstr>
      <vt:lpstr>THEORIES OF EMOTION</vt:lpstr>
      <vt:lpstr>THEORIES OF EMOTION</vt:lpstr>
      <vt:lpstr>Schachter-Singer Theory of Emotion</vt:lpstr>
      <vt:lpstr>THEORIES OF EMOTION</vt:lpstr>
      <vt:lpstr>THEORIES OF EMOTION</vt:lpstr>
      <vt:lpstr>THEORIES OF EMOTION</vt:lpstr>
      <vt:lpstr>PowerPoint Presentation</vt:lpstr>
      <vt:lpstr>Components of Emotion</vt:lpstr>
      <vt:lpstr>EMOTIONS AND THE AUTONOMIC NERVOUS SYSTEM</vt:lpstr>
      <vt:lpstr>Arousal and Performance</vt:lpstr>
      <vt:lpstr>PowerPoint Presentation</vt:lpstr>
      <vt:lpstr>PowerPoint Presentation</vt:lpstr>
      <vt:lpstr>PowerPoint Presentation</vt:lpstr>
      <vt:lpstr>PHYSIOLOGICAL SIMILARITIES AMONG SPECIFIC EMOTIONS</vt:lpstr>
      <vt:lpstr>PHYSIOLOGICAL SIMILARITIES AMONG SPECIFIC EMOTIONS</vt:lpstr>
      <vt:lpstr>COGNITION AND EMOTION: COGNITION CAN DEFINE EMOTION</vt:lpstr>
      <vt:lpstr>COGNITION AND EMOTION:  COGNITION DOES NOT ALWAYS PRECEDE EMOTION</vt:lpstr>
      <vt:lpstr>COGNITION AND EMOTION: COGNITION CAN DEFINE EMOTION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</dc:title>
  <dc:creator>User</dc:creator>
  <cp:lastModifiedBy>User</cp:lastModifiedBy>
  <cp:revision>14</cp:revision>
  <dcterms:created xsi:type="dcterms:W3CDTF">2018-12-06T20:27:07Z</dcterms:created>
  <dcterms:modified xsi:type="dcterms:W3CDTF">2018-12-10T19:51:20Z</dcterms:modified>
</cp:coreProperties>
</file>