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4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E46B7E-5532-F346-878F-1DAEA4DE99A4}"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3358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46B7E-5532-F346-878F-1DAEA4DE99A4}"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146246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46B7E-5532-F346-878F-1DAEA4DE99A4}"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224166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46B7E-5532-F346-878F-1DAEA4DE99A4}"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130221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E46B7E-5532-F346-878F-1DAEA4DE99A4}" type="datetimeFigureOut">
              <a:rPr lang="en-US" smtClean="0"/>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144450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E46B7E-5532-F346-878F-1DAEA4DE99A4}"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35929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E46B7E-5532-F346-878F-1DAEA4DE99A4}" type="datetimeFigureOut">
              <a:rPr lang="en-US" smtClean="0"/>
              <a:t>10/11/18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418155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E46B7E-5532-F346-878F-1DAEA4DE99A4}" type="datetimeFigureOut">
              <a:rPr lang="en-US" smtClean="0"/>
              <a:t>10/11/18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29717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46B7E-5532-F346-878F-1DAEA4DE99A4}" type="datetimeFigureOut">
              <a:rPr lang="en-US" smtClean="0"/>
              <a:t>10/11/18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157037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46B7E-5532-F346-878F-1DAEA4DE99A4}"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29060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46B7E-5532-F346-878F-1DAEA4DE99A4}" type="datetimeFigureOut">
              <a:rPr lang="en-US" smtClean="0"/>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E70E1-BC14-F74D-A4C5-680AD358C068}" type="slidenum">
              <a:rPr lang="en-US" smtClean="0"/>
              <a:t>‹#›</a:t>
            </a:fld>
            <a:endParaRPr lang="en-US"/>
          </a:p>
        </p:txBody>
      </p:sp>
    </p:spTree>
    <p:extLst>
      <p:ext uri="{BB962C8B-B14F-4D97-AF65-F5344CB8AC3E}">
        <p14:creationId xmlns:p14="http://schemas.microsoft.com/office/powerpoint/2010/main" val="22257359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46B7E-5532-F346-878F-1DAEA4DE99A4}" type="datetimeFigureOut">
              <a:rPr lang="en-US" smtClean="0"/>
              <a:t>10/11/18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E70E1-BC14-F74D-A4C5-680AD358C068}" type="slidenum">
              <a:rPr lang="en-US" smtClean="0"/>
              <a:t>‹#›</a:t>
            </a:fld>
            <a:endParaRPr lang="en-US"/>
          </a:p>
        </p:txBody>
      </p:sp>
    </p:spTree>
    <p:extLst>
      <p:ext uri="{BB962C8B-B14F-4D97-AF65-F5344CB8AC3E}">
        <p14:creationId xmlns:p14="http://schemas.microsoft.com/office/powerpoint/2010/main" val="424913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Consciousness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3151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Periodic, natural loss of consciousness </a:t>
            </a:r>
            <a:r>
              <a:rPr lang="mr-IN" dirty="0" smtClean="0"/>
              <a:t>–</a:t>
            </a:r>
            <a:r>
              <a:rPr lang="en-US" dirty="0" smtClean="0"/>
              <a:t> as distinct from unconsciousness resulting from a coma, general anesthesia, or hibernation</a:t>
            </a:r>
            <a:endParaRPr lang="en-US" dirty="0"/>
          </a:p>
        </p:txBody>
      </p:sp>
    </p:spTree>
    <p:extLst>
      <p:ext uri="{BB962C8B-B14F-4D97-AF65-F5344CB8AC3E}">
        <p14:creationId xmlns:p14="http://schemas.microsoft.com/office/powerpoint/2010/main" val="291749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Delta Waves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794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large, slow brain waves associated with </a:t>
            </a:r>
            <a:r>
              <a:rPr lang="en-US" b="1" u="sng" dirty="0" smtClean="0"/>
              <a:t>D</a:t>
            </a:r>
            <a:r>
              <a:rPr lang="en-US" dirty="0" smtClean="0"/>
              <a:t>eep sleep</a:t>
            </a:r>
            <a:endParaRPr lang="en-US" dirty="0"/>
          </a:p>
        </p:txBody>
      </p:sp>
    </p:spTree>
    <p:extLst>
      <p:ext uri="{BB962C8B-B14F-4D97-AF65-F5344CB8AC3E}">
        <p14:creationId xmlns:p14="http://schemas.microsoft.com/office/powerpoint/2010/main" val="434979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NREM Sleep</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498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Non-rapid eye movement sleep, encompasses all other sleep stages besides REM</a:t>
            </a:r>
            <a:endParaRPr lang="en-US" dirty="0"/>
          </a:p>
        </p:txBody>
      </p:sp>
    </p:spTree>
    <p:extLst>
      <p:ext uri="{BB962C8B-B14F-4D97-AF65-F5344CB8AC3E}">
        <p14:creationId xmlns:p14="http://schemas.microsoft.com/office/powerpoint/2010/main" val="62347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Insomnia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64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Recurring problems with falling or staying asleep</a:t>
            </a:r>
            <a:endParaRPr lang="en-US" dirty="0"/>
          </a:p>
        </p:txBody>
      </p:sp>
    </p:spTree>
    <p:extLst>
      <p:ext uri="{BB962C8B-B14F-4D97-AF65-F5344CB8AC3E}">
        <p14:creationId xmlns:p14="http://schemas.microsoft.com/office/powerpoint/2010/main" val="2353691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Narcolepsy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5357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sleep disorder characterized by uncontrollable sleep attacks.  The sufferer may lapse directly into REM sleep, often at inopportune times</a:t>
            </a:r>
            <a:endParaRPr lang="en-US" dirty="0"/>
          </a:p>
        </p:txBody>
      </p:sp>
    </p:spTree>
    <p:extLst>
      <p:ext uri="{BB962C8B-B14F-4D97-AF65-F5344CB8AC3E}">
        <p14:creationId xmlns:p14="http://schemas.microsoft.com/office/powerpoint/2010/main" val="1368419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Sleep Apnea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039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Our awareness of ourselves and our environment</a:t>
            </a:r>
            <a:endParaRPr lang="en-US" dirty="0"/>
          </a:p>
        </p:txBody>
      </p:sp>
    </p:spTree>
    <p:extLst>
      <p:ext uri="{BB962C8B-B14F-4D97-AF65-F5344CB8AC3E}">
        <p14:creationId xmlns:p14="http://schemas.microsoft.com/office/powerpoint/2010/main" val="302498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sleep disorder characterized by temporary cessations of breathing during and repeated momentary awakenings (often unaware of the awakenings) </a:t>
            </a:r>
            <a:endParaRPr lang="en-US" dirty="0"/>
          </a:p>
        </p:txBody>
      </p:sp>
    </p:spTree>
    <p:extLst>
      <p:ext uri="{BB962C8B-B14F-4D97-AF65-F5344CB8AC3E}">
        <p14:creationId xmlns:p14="http://schemas.microsoft.com/office/powerpoint/2010/main" val="1433670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Night Terrors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21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sleep disorder characterized by high arousal and an appearance of being terrified; unlike nightmares (REM) they occur during stage 4 sleep, within 2 to 3 hours of falling asleep, seldom remembered</a:t>
            </a:r>
            <a:endParaRPr lang="en-US" dirty="0"/>
          </a:p>
        </p:txBody>
      </p:sp>
    </p:spTree>
    <p:extLst>
      <p:ext uri="{BB962C8B-B14F-4D97-AF65-F5344CB8AC3E}">
        <p14:creationId xmlns:p14="http://schemas.microsoft.com/office/powerpoint/2010/main" val="150724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Manifest Content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84789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According to Freud, the remembered story line of the dream (actual content)</a:t>
            </a:r>
            <a:endParaRPr lang="en-US" dirty="0"/>
          </a:p>
        </p:txBody>
      </p:sp>
    </p:spTree>
    <p:extLst>
      <p:ext uri="{BB962C8B-B14F-4D97-AF65-F5344CB8AC3E}">
        <p14:creationId xmlns:p14="http://schemas.microsoft.com/office/powerpoint/2010/main" val="4156300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Latent Content</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8129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According to Freud, the underlying meaning of the dream (</a:t>
            </a:r>
            <a:r>
              <a:rPr lang="en-US" i="1" dirty="0" smtClean="0"/>
              <a:t>hidden meaning</a:t>
            </a:r>
            <a:r>
              <a:rPr lang="en-US" dirty="0" smtClean="0"/>
              <a:t>)</a:t>
            </a:r>
            <a:endParaRPr lang="en-US" dirty="0"/>
          </a:p>
        </p:txBody>
      </p:sp>
    </p:spTree>
    <p:extLst>
      <p:ext uri="{BB962C8B-B14F-4D97-AF65-F5344CB8AC3E}">
        <p14:creationId xmlns:p14="http://schemas.microsoft.com/office/powerpoint/2010/main" val="3255698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Activation-Synthesis Theory</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5683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Dreams are the side effects of the neural activation that produces beta brain waves during REM sleep.  Cortex tries to make sense of random signals sent from the pons. </a:t>
            </a:r>
            <a:endParaRPr lang="en-US" dirty="0"/>
          </a:p>
        </p:txBody>
      </p:sp>
    </p:spTree>
    <p:extLst>
      <p:ext uri="{BB962C8B-B14F-4D97-AF65-F5344CB8AC3E}">
        <p14:creationId xmlns:p14="http://schemas.microsoft.com/office/powerpoint/2010/main" val="3685716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Hypnosis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686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Circadian </a:t>
            </a:r>
            <a:r>
              <a:rPr lang="en-US" b="1" dirty="0" err="1" smtClean="0"/>
              <a:t>Rythm</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4003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induction of a state of consciousness in which a person loses the power of voluntary action and is highly responsive to suggestion or direction.  Used in therapy, typically to recover suppressed memories or to allow modification of behavior by suggestion</a:t>
            </a:r>
            <a:endParaRPr lang="en-US" dirty="0"/>
          </a:p>
        </p:txBody>
      </p:sp>
    </p:spTree>
    <p:extLst>
      <p:ext uri="{BB962C8B-B14F-4D97-AF65-F5344CB8AC3E}">
        <p14:creationId xmlns:p14="http://schemas.microsoft.com/office/powerpoint/2010/main" val="2216039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Posthypnotic Suggestion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144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suggestion, made during a hypnosis session, to be carried out after the subject is no longer hypnotized; used by some clinicians to help control undesired symptoms or </a:t>
            </a:r>
            <a:r>
              <a:rPr lang="en-US" dirty="0" err="1" smtClean="0"/>
              <a:t>behavniors</a:t>
            </a:r>
            <a:endParaRPr lang="en-US" dirty="0"/>
          </a:p>
        </p:txBody>
      </p:sp>
    </p:spTree>
    <p:extLst>
      <p:ext uri="{BB962C8B-B14F-4D97-AF65-F5344CB8AC3E}">
        <p14:creationId xmlns:p14="http://schemas.microsoft.com/office/powerpoint/2010/main" val="3095082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Dissociation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1692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split in consciousness, which allows some thoughts and behaviors to occur simultaneously with others</a:t>
            </a:r>
            <a:endParaRPr lang="en-US" dirty="0"/>
          </a:p>
        </p:txBody>
      </p:sp>
    </p:spTree>
    <p:extLst>
      <p:ext uri="{BB962C8B-B14F-4D97-AF65-F5344CB8AC3E}">
        <p14:creationId xmlns:p14="http://schemas.microsoft.com/office/powerpoint/2010/main" val="317010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Psychoactive Drug</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0625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chemical substance that alters perceptions and moods (consciousness)</a:t>
            </a:r>
            <a:endParaRPr lang="en-US" dirty="0"/>
          </a:p>
        </p:txBody>
      </p:sp>
    </p:spTree>
    <p:extLst>
      <p:ext uri="{BB962C8B-B14F-4D97-AF65-F5344CB8AC3E}">
        <p14:creationId xmlns:p14="http://schemas.microsoft.com/office/powerpoint/2010/main" val="755010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Tolerance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3481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diminishing effect with regular use of the same dose of a drug, requiring the user to take larger and larger doses before experiencing the drug’s effect</a:t>
            </a:r>
            <a:endParaRPr lang="en-US" dirty="0"/>
          </a:p>
        </p:txBody>
      </p:sp>
    </p:spTree>
    <p:extLst>
      <p:ext uri="{BB962C8B-B14F-4D97-AF65-F5344CB8AC3E}">
        <p14:creationId xmlns:p14="http://schemas.microsoft.com/office/powerpoint/2010/main" val="23011582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Withdrawal</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098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biological clock; regular body rhythms (</a:t>
            </a:r>
            <a:r>
              <a:rPr lang="en-US" i="1" dirty="0" smtClean="0"/>
              <a:t>i.e. body temperature</a:t>
            </a:r>
            <a:r>
              <a:rPr lang="en-US" dirty="0" smtClean="0"/>
              <a:t> and </a:t>
            </a:r>
            <a:r>
              <a:rPr lang="en-US" i="1" dirty="0" smtClean="0"/>
              <a:t>wakefulness</a:t>
            </a:r>
            <a:r>
              <a:rPr lang="en-US" dirty="0" smtClean="0"/>
              <a:t>) that occurs on a 24-hour cycle</a:t>
            </a:r>
            <a:endParaRPr lang="en-US" dirty="0"/>
          </a:p>
        </p:txBody>
      </p:sp>
    </p:spTree>
    <p:extLst>
      <p:ext uri="{BB962C8B-B14F-4D97-AF65-F5344CB8AC3E}">
        <p14:creationId xmlns:p14="http://schemas.microsoft.com/office/powerpoint/2010/main" val="2218359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discomfort and distress that follow discontinuing the use of an addictive drug</a:t>
            </a:r>
            <a:endParaRPr lang="en-US" dirty="0"/>
          </a:p>
        </p:txBody>
      </p:sp>
    </p:spTree>
    <p:extLst>
      <p:ext uri="{BB962C8B-B14F-4D97-AF65-F5344CB8AC3E}">
        <p14:creationId xmlns:p14="http://schemas.microsoft.com/office/powerpoint/2010/main" val="1960182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Physical Dependence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6754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physiological need for a drug, marked by unpleasant withdrawal symptoms when the drug is discontinued</a:t>
            </a:r>
            <a:endParaRPr lang="en-US" dirty="0"/>
          </a:p>
        </p:txBody>
      </p:sp>
    </p:spTree>
    <p:extLst>
      <p:ext uri="{BB962C8B-B14F-4D97-AF65-F5344CB8AC3E}">
        <p14:creationId xmlns:p14="http://schemas.microsoft.com/office/powerpoint/2010/main" val="3334536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Psychological Dependence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81425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psychological need to use the drug, such as to relieve negative emotions</a:t>
            </a:r>
            <a:endParaRPr lang="en-US" dirty="0"/>
          </a:p>
        </p:txBody>
      </p:sp>
    </p:spTree>
    <p:extLst>
      <p:ext uri="{BB962C8B-B14F-4D97-AF65-F5344CB8AC3E}">
        <p14:creationId xmlns:p14="http://schemas.microsoft.com/office/powerpoint/2010/main" val="1949581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Addiction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9804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Compulsive drug craving and use, despite adverse consequences</a:t>
            </a:r>
            <a:endParaRPr lang="en-US" dirty="0"/>
          </a:p>
        </p:txBody>
      </p:sp>
    </p:spTree>
    <p:extLst>
      <p:ext uri="{BB962C8B-B14F-4D97-AF65-F5344CB8AC3E}">
        <p14:creationId xmlns:p14="http://schemas.microsoft.com/office/powerpoint/2010/main" val="2208899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Depressants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9578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classification of psychoactive drugs that inhibit and slow down the central nervous system</a:t>
            </a:r>
            <a:endParaRPr lang="en-US" dirty="0"/>
          </a:p>
        </p:txBody>
      </p:sp>
    </p:spTree>
    <p:extLst>
      <p:ext uri="{BB962C8B-B14F-4D97-AF65-F5344CB8AC3E}">
        <p14:creationId xmlns:p14="http://schemas.microsoft.com/office/powerpoint/2010/main" val="1418296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Barbiturates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901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REM Sleep</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63857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Drugs that depress the activity of the central nervous system, used to reduce anxiety and induce sleep but impair memory and </a:t>
            </a:r>
            <a:r>
              <a:rPr lang="en-US" dirty="0" err="1" smtClean="0"/>
              <a:t>judgement</a:t>
            </a:r>
            <a:endParaRPr lang="en-US" dirty="0"/>
          </a:p>
        </p:txBody>
      </p:sp>
    </p:spTree>
    <p:extLst>
      <p:ext uri="{BB962C8B-B14F-4D97-AF65-F5344CB8AC3E}">
        <p14:creationId xmlns:p14="http://schemas.microsoft.com/office/powerpoint/2010/main" val="13801234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Opiates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8697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Highly addictive depressants derived from the opium plant (morphine, heroin, codeine); they depress neural activity, temporarily lessening pain and anxiety  </a:t>
            </a:r>
            <a:endParaRPr lang="en-US" dirty="0"/>
          </a:p>
        </p:txBody>
      </p:sp>
    </p:spTree>
    <p:extLst>
      <p:ext uri="{BB962C8B-B14F-4D97-AF65-F5344CB8AC3E}">
        <p14:creationId xmlns:p14="http://schemas.microsoft.com/office/powerpoint/2010/main" val="25899193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Stimulants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2532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Drugs (such as caffeine, nicotine, amphetamines, and cocaine) that excite neural activity and speed up body functions</a:t>
            </a:r>
            <a:endParaRPr lang="en-US" dirty="0"/>
          </a:p>
        </p:txBody>
      </p:sp>
    </p:spTree>
    <p:extLst>
      <p:ext uri="{BB962C8B-B14F-4D97-AF65-F5344CB8AC3E}">
        <p14:creationId xmlns:p14="http://schemas.microsoft.com/office/powerpoint/2010/main" val="33829775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Amphetamines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6563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Drugs that stimulate the neural activity, causing speeded-up body functions and associated energy and mood changes; can increase focus and suppress appetite</a:t>
            </a:r>
            <a:endParaRPr lang="en-US" dirty="0"/>
          </a:p>
        </p:txBody>
      </p:sp>
    </p:spTree>
    <p:extLst>
      <p:ext uri="{BB962C8B-B14F-4D97-AF65-F5344CB8AC3E}">
        <p14:creationId xmlns:p14="http://schemas.microsoft.com/office/powerpoint/2010/main" val="1872159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Methamphetamine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74511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powerfully addictive drug (dopamine reuptake inhibitor) that stimulates the central nervous system, with speeded-up body functions and associated energy and mood changes; overtime appears to reduce baseline dopamine levels</a:t>
            </a:r>
            <a:endParaRPr lang="en-US" dirty="0"/>
          </a:p>
        </p:txBody>
      </p:sp>
    </p:spTree>
    <p:extLst>
      <p:ext uri="{BB962C8B-B14F-4D97-AF65-F5344CB8AC3E}">
        <p14:creationId xmlns:p14="http://schemas.microsoft.com/office/powerpoint/2010/main" val="38635340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Ecstasy (MDMA)</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158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Rapid eye movement sleep; a recurring sleep stage in which vivid dreams commonly occur.  Also known as </a:t>
            </a:r>
            <a:r>
              <a:rPr lang="en-US" i="1" dirty="0" smtClean="0"/>
              <a:t>paradoxical sleep, </a:t>
            </a:r>
            <a:r>
              <a:rPr lang="en-US" dirty="0" smtClean="0"/>
              <a:t>because the body is paralyzed but other body systems (especially brain) are active</a:t>
            </a:r>
            <a:endParaRPr lang="en-US" dirty="0"/>
          </a:p>
        </p:txBody>
      </p:sp>
    </p:spTree>
    <p:extLst>
      <p:ext uri="{BB962C8B-B14F-4D97-AF65-F5344CB8AC3E}">
        <p14:creationId xmlns:p14="http://schemas.microsoft.com/office/powerpoint/2010/main" val="4350983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43563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synthetic stimulant and mild-hallucinogen, produces euphoria and social intimacy, but with short term health risks and longer-term harm to serotonin-producing neurons and to mood and cognition</a:t>
            </a:r>
            <a:endParaRPr lang="en-US" dirty="0"/>
          </a:p>
        </p:txBody>
      </p:sp>
    </p:spTree>
    <p:extLst>
      <p:ext uri="{BB962C8B-B14F-4D97-AF65-F5344CB8AC3E}">
        <p14:creationId xmlns:p14="http://schemas.microsoft.com/office/powerpoint/2010/main" val="19587456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Hallucinogens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9453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Psychedelic (“mind-altering”) drugs, such as LSD, that distort perceptions and evoke sensory images in the absence of sensory input (hallucinations)</a:t>
            </a:r>
            <a:endParaRPr lang="en-US" dirty="0"/>
          </a:p>
        </p:txBody>
      </p:sp>
    </p:spTree>
    <p:extLst>
      <p:ext uri="{BB962C8B-B14F-4D97-AF65-F5344CB8AC3E}">
        <p14:creationId xmlns:p14="http://schemas.microsoft.com/office/powerpoint/2010/main" val="27340227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LSD</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81854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powerful hallucinogenic drug; also known as acid</a:t>
            </a:r>
            <a:endParaRPr lang="en-US" dirty="0"/>
          </a:p>
        </p:txBody>
      </p:sp>
    </p:spTree>
    <p:extLst>
      <p:ext uri="{BB962C8B-B14F-4D97-AF65-F5344CB8AC3E}">
        <p14:creationId xmlns:p14="http://schemas.microsoft.com/office/powerpoint/2010/main" val="25975574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Near-Death Experience</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10398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An altered state of consciousness reported after a close brush with death (such as a cardiac arrest); often similar to drug induced hallucinations</a:t>
            </a:r>
            <a:endParaRPr lang="en-US" dirty="0"/>
          </a:p>
        </p:txBody>
      </p:sp>
    </p:spTree>
    <p:extLst>
      <p:ext uri="{BB962C8B-B14F-4D97-AF65-F5344CB8AC3E}">
        <p14:creationId xmlns:p14="http://schemas.microsoft.com/office/powerpoint/2010/main" val="24650791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THC</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039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major active ingredient in marijuana; triggers a variety of effects in the brain</a:t>
            </a:r>
            <a:endParaRPr lang="en-US" dirty="0"/>
          </a:p>
        </p:txBody>
      </p:sp>
    </p:spTree>
    <p:extLst>
      <p:ext uri="{BB962C8B-B14F-4D97-AF65-F5344CB8AC3E}">
        <p14:creationId xmlns:p14="http://schemas.microsoft.com/office/powerpoint/2010/main" val="235386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Alpha Waves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5729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brain waves of a relaxed, awake state</a:t>
            </a:r>
            <a:endParaRPr lang="en-US" dirty="0"/>
          </a:p>
        </p:txBody>
      </p:sp>
    </p:spTree>
    <p:extLst>
      <p:ext uri="{BB962C8B-B14F-4D97-AF65-F5344CB8AC3E}">
        <p14:creationId xmlns:p14="http://schemas.microsoft.com/office/powerpoint/2010/main" val="129430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Sleep</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2872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769</Words>
  <Application>Microsoft Macintosh PowerPoint</Application>
  <PresentationFormat>On-screen Show (4:3)</PresentationFormat>
  <Paragraphs>68</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Consciousness</vt:lpstr>
      <vt:lpstr>PowerPoint Presentation</vt:lpstr>
      <vt:lpstr>Circadian Rythm</vt:lpstr>
      <vt:lpstr>PowerPoint Presentation</vt:lpstr>
      <vt:lpstr>REM Sleep</vt:lpstr>
      <vt:lpstr>PowerPoint Presentation</vt:lpstr>
      <vt:lpstr>Alpha Waves</vt:lpstr>
      <vt:lpstr>PowerPoint Presentation</vt:lpstr>
      <vt:lpstr>Sleep</vt:lpstr>
      <vt:lpstr>PowerPoint Presentation</vt:lpstr>
      <vt:lpstr>Delta Waves</vt:lpstr>
      <vt:lpstr>PowerPoint Presentation</vt:lpstr>
      <vt:lpstr>NREM Sleep</vt:lpstr>
      <vt:lpstr>PowerPoint Presentation</vt:lpstr>
      <vt:lpstr>Insomnia</vt:lpstr>
      <vt:lpstr>PowerPoint Presentation</vt:lpstr>
      <vt:lpstr>Narcolepsy</vt:lpstr>
      <vt:lpstr>PowerPoint Presentation</vt:lpstr>
      <vt:lpstr>Sleep Apnea</vt:lpstr>
      <vt:lpstr>PowerPoint Presentation</vt:lpstr>
      <vt:lpstr>Night Terrors</vt:lpstr>
      <vt:lpstr>PowerPoint Presentation</vt:lpstr>
      <vt:lpstr>Manifest Content </vt:lpstr>
      <vt:lpstr>PowerPoint Presentation</vt:lpstr>
      <vt:lpstr>Latent Content</vt:lpstr>
      <vt:lpstr>PowerPoint Presentation</vt:lpstr>
      <vt:lpstr>Activation-Synthesis Theory</vt:lpstr>
      <vt:lpstr>PowerPoint Presentation</vt:lpstr>
      <vt:lpstr>Hypnosis</vt:lpstr>
      <vt:lpstr>PowerPoint Presentation</vt:lpstr>
      <vt:lpstr>Posthypnotic Suggestion</vt:lpstr>
      <vt:lpstr>PowerPoint Presentation</vt:lpstr>
      <vt:lpstr>Dissociation</vt:lpstr>
      <vt:lpstr>PowerPoint Presentation</vt:lpstr>
      <vt:lpstr>Psychoactive Drug</vt:lpstr>
      <vt:lpstr>PowerPoint Presentation</vt:lpstr>
      <vt:lpstr>Tolerance</vt:lpstr>
      <vt:lpstr>PowerPoint Presentation</vt:lpstr>
      <vt:lpstr>Withdrawal</vt:lpstr>
      <vt:lpstr>PowerPoint Presentation</vt:lpstr>
      <vt:lpstr>Physical Dependence</vt:lpstr>
      <vt:lpstr>PowerPoint Presentation</vt:lpstr>
      <vt:lpstr>Psychological Dependence</vt:lpstr>
      <vt:lpstr>PowerPoint Presentation</vt:lpstr>
      <vt:lpstr>Addiction</vt:lpstr>
      <vt:lpstr>PowerPoint Presentation</vt:lpstr>
      <vt:lpstr>Depressants</vt:lpstr>
      <vt:lpstr>PowerPoint Presentation</vt:lpstr>
      <vt:lpstr>Barbiturates</vt:lpstr>
      <vt:lpstr>PowerPoint Presentation</vt:lpstr>
      <vt:lpstr>Opiates</vt:lpstr>
      <vt:lpstr>PowerPoint Presentation</vt:lpstr>
      <vt:lpstr>Stimulants</vt:lpstr>
      <vt:lpstr>PowerPoint Presentation</vt:lpstr>
      <vt:lpstr>Amphetamines</vt:lpstr>
      <vt:lpstr>PowerPoint Presentation</vt:lpstr>
      <vt:lpstr>Methamphetamine</vt:lpstr>
      <vt:lpstr>PowerPoint Presentation</vt:lpstr>
      <vt:lpstr>Ecstasy (MDMA)</vt:lpstr>
      <vt:lpstr>PowerPoint Presentation</vt:lpstr>
      <vt:lpstr>PowerPoint Presentation</vt:lpstr>
      <vt:lpstr>Hallucinogens</vt:lpstr>
      <vt:lpstr>PowerPoint Presentation</vt:lpstr>
      <vt:lpstr>LSD</vt:lpstr>
      <vt:lpstr>PowerPoint Presentation</vt:lpstr>
      <vt:lpstr>Near-Death Experience</vt:lpstr>
      <vt:lpstr>PowerPoint Presentation</vt:lpstr>
      <vt:lpstr>THC</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Consciousness</dc:title>
  <dc:creator>User</dc:creator>
  <cp:lastModifiedBy>User</cp:lastModifiedBy>
  <cp:revision>29</cp:revision>
  <cp:lastPrinted>2018-10-11T19:34:04Z</cp:lastPrinted>
  <dcterms:created xsi:type="dcterms:W3CDTF">2018-10-11T18:29:55Z</dcterms:created>
  <dcterms:modified xsi:type="dcterms:W3CDTF">2018-10-11T19:46:43Z</dcterms:modified>
</cp:coreProperties>
</file>