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6A1F-B585-9043-902A-1639BD06B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2E0D-E350-3B4F-A88B-52382EDC2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12/6/18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12/6/18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04" y="-302340"/>
            <a:ext cx="8659776" cy="2593975"/>
          </a:xfrm>
        </p:spPr>
        <p:txBody>
          <a:bodyPr/>
          <a:lstStyle/>
          <a:p>
            <a:pPr algn="ctr"/>
            <a:r>
              <a:rPr lang="en-US" b="1" dirty="0" smtClean="0"/>
              <a:t>ACHIEVEMENT MOTIVATION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600"/>
            <a:ext cx="9144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966" y="65617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cs typeface="+mj-cs"/>
              </a:rPr>
              <a:t>Leadership Perspectives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600" b="1" i="1" smtClean="0">
                <a:cs typeface="+mn-cs"/>
              </a:rPr>
              <a:t>Theory X</a:t>
            </a:r>
          </a:p>
          <a:p>
            <a:pPr eaLnBrk="1" hangingPunct="1">
              <a:defRPr/>
            </a:pPr>
            <a:r>
              <a:rPr lang="en-US" sz="3600" b="1" i="1" smtClean="0">
                <a:cs typeface="+mn-cs"/>
              </a:rPr>
              <a:t>Theory 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4" y="2126196"/>
            <a:ext cx="4006427" cy="45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Theory X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600200"/>
            <a:ext cx="5164667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+mn-cs"/>
              </a:rPr>
              <a:t>Assumes that workers are basically lazy, error-prone, and extrinsically motivated by money.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3560" name="Picture 8" descr="cow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2309813"/>
            <a:ext cx="3352800" cy="3105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4495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>
                <a:cs typeface="+mn-cs"/>
              </a:rPr>
              <a:t>Must never be trusted and always be watched.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5791200"/>
            <a:ext cx="78803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>
                <a:cs typeface="+mn-cs"/>
              </a:rPr>
              <a:t>To work more, they must be given money.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32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23561" grpId="0"/>
      <p:bldP spid="235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Theory Y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589866" y="1600200"/>
            <a:ext cx="4665134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Assumes that, given challenge and freedom, workers are motivated to achieve self-esteem and to demonstrate their competence and creativity.</a:t>
            </a:r>
          </a:p>
        </p:txBody>
      </p:sp>
      <p:pic>
        <p:nvPicPr>
          <p:cNvPr id="25606" name="Picture 6" descr="artist_computer_hg_cl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57400"/>
            <a:ext cx="3181350" cy="3181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2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4479" y="-403120"/>
            <a:ext cx="9054761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Achievement Motivation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95600"/>
            <a:ext cx="6934200" cy="2667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smtClean="0">
                <a:cs typeface="+mn-cs"/>
              </a:rPr>
              <a:t>A desire for significant accomplishments; for mastery of things, people, or ideas; for attaining a high standard.</a:t>
            </a:r>
          </a:p>
        </p:txBody>
      </p:sp>
      <p:pic>
        <p:nvPicPr>
          <p:cNvPr id="2052" name="Picture 4" descr="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14065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ado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22669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jord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72" y="4155112"/>
            <a:ext cx="15843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gates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fri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8" y="4547420"/>
            <a:ext cx="1408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65" y="1091007"/>
            <a:ext cx="2201187" cy="18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0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Achievement Motivation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762000"/>
            <a:ext cx="4038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n-cs"/>
              </a:rPr>
              <a:t>People who have LOW achievement motivation prefer very easy or very difficult tasks.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799" y="685800"/>
            <a:ext cx="4454183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People with HIGH achievement motivation prefer moderately difficult tasks.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3886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cs typeface="+mn-cs"/>
              </a:rPr>
              <a:t>Failure is unlikely or not embarrassing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0" y="3048000"/>
            <a:ext cx="3886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>
                <a:cs typeface="+mn-cs"/>
              </a:rPr>
              <a:t>Success is attainable yet attributable to their skill and effort.</a:t>
            </a:r>
          </a:p>
        </p:txBody>
      </p:sp>
      <p:pic>
        <p:nvPicPr>
          <p:cNvPr id="3080" name="Picture 8" descr="garbageman_lifting_l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3636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resident_talking_into_mic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687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doctor_checking_reflexes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7" grpId="0" build="p"/>
      <p:bldP spid="3078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50" y="274638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Achievement Motivation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4" y="1620356"/>
            <a:ext cx="8229600" cy="1219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cs typeface="+mn-cs"/>
              </a:rPr>
              <a:t>Does high achievement motivation mean success in life?</a:t>
            </a:r>
          </a:p>
        </p:txBody>
      </p:sp>
      <p:pic>
        <p:nvPicPr>
          <p:cNvPr id="5125" name="Picture 5" descr="yes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3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Intrinsic Motivation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274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 desire to perform a behavior for its own sake.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13" y="1447800"/>
            <a:ext cx="620558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Extrinsic Motivation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194" y="1600200"/>
            <a:ext cx="4343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A desire to perform a behavior due to promised rewards or threats of punishment.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5" y="1752600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0" y="4334931"/>
            <a:ext cx="4610479" cy="2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Industrial and Organizational Psychology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subfield in psychology that focuses on how to help organizations recruit, select, compensate and train employees.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5562600"/>
            <a:ext cx="79248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>
                <a:cs typeface="+mn-cs"/>
              </a:rPr>
              <a:t>The object is to utilize the human factor in an organization to increase productivity.</a:t>
            </a:r>
          </a:p>
          <a:p>
            <a:pPr>
              <a:spcBef>
                <a:spcPct val="50000"/>
              </a:spcBef>
              <a:defRPr/>
            </a:pPr>
            <a:endParaRPr lang="en-US" sz="3200">
              <a:cs typeface="+mn-cs"/>
            </a:endParaRPr>
          </a:p>
        </p:txBody>
      </p:sp>
      <p:pic>
        <p:nvPicPr>
          <p:cNvPr id="12293" name="Picture 5" descr="businessman_woman_high_fiv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62731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5800" y="685800"/>
            <a:ext cx="221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Goal Setting Theory</a:t>
            </a:r>
          </a:p>
        </p:txBody>
      </p:sp>
    </p:spTree>
    <p:extLst>
      <p:ext uri="{BB962C8B-B14F-4D97-AF65-F5344CB8AC3E}">
        <p14:creationId xmlns:p14="http://schemas.microsoft.com/office/powerpoint/2010/main" val="112478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Cultivating Intrinsic Motivation</a:t>
            </a:r>
          </a:p>
        </p:txBody>
      </p:sp>
      <p:pic>
        <p:nvPicPr>
          <p:cNvPr id="14340" name="Picture 4" descr="rewa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328" y="697442"/>
            <a:ext cx="7848600" cy="6115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2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Leadership Style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>
                <a:cs typeface="+mn-cs"/>
              </a:rPr>
              <a:t>Task Leadership:</a:t>
            </a:r>
            <a:r>
              <a:rPr lang="en-US" sz="3200">
                <a:cs typeface="+mn-cs"/>
              </a:rPr>
              <a:t> goal oriented leadership that sets standards and organizes work.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800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>
                <a:cs typeface="+mn-cs"/>
              </a:rPr>
              <a:t>Social Leadership:</a:t>
            </a:r>
            <a:r>
              <a:rPr lang="en-US" sz="3200">
                <a:cs typeface="+mn-cs"/>
              </a:rPr>
              <a:t> group oriented leadership that builds teamwork, mediates conflict and offers support .</a:t>
            </a:r>
          </a:p>
        </p:txBody>
      </p:sp>
    </p:spTree>
    <p:extLst>
      <p:ext uri="{BB962C8B-B14F-4D97-AF65-F5344CB8AC3E}">
        <p14:creationId xmlns:p14="http://schemas.microsoft.com/office/powerpoint/2010/main" val="44984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85</TotalTime>
  <Words>256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ACHIEVEMENT MOTIVATION</vt:lpstr>
      <vt:lpstr>Achievement Motivation</vt:lpstr>
      <vt:lpstr>Achievement Motivation</vt:lpstr>
      <vt:lpstr>Achievement Motivation</vt:lpstr>
      <vt:lpstr>Intrinsic Motivation</vt:lpstr>
      <vt:lpstr>Extrinsic Motivation</vt:lpstr>
      <vt:lpstr>Industrial and Organizational Psychology</vt:lpstr>
      <vt:lpstr>Cultivating Intrinsic Motivation</vt:lpstr>
      <vt:lpstr>Leadership Style</vt:lpstr>
      <vt:lpstr>Leadership Perspectives</vt:lpstr>
      <vt:lpstr>Theory X</vt:lpstr>
      <vt:lpstr>Theory 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MOTIVATION</dc:title>
  <dc:creator>User</dc:creator>
  <cp:lastModifiedBy>User</cp:lastModifiedBy>
  <cp:revision>8</cp:revision>
  <dcterms:created xsi:type="dcterms:W3CDTF">2018-12-06T19:00:36Z</dcterms:created>
  <dcterms:modified xsi:type="dcterms:W3CDTF">2018-12-06T20:26:11Z</dcterms:modified>
</cp:coreProperties>
</file>