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305" r:id="rId2"/>
    <p:sldId id="296" r:id="rId3"/>
    <p:sldId id="256" r:id="rId4"/>
    <p:sldId id="297" r:id="rId5"/>
    <p:sldId id="298" r:id="rId6"/>
    <p:sldId id="300" r:id="rId7"/>
    <p:sldId id="302" r:id="rId8"/>
    <p:sldId id="318" r:id="rId9"/>
    <p:sldId id="301" r:id="rId10"/>
    <p:sldId id="258" r:id="rId11"/>
    <p:sldId id="303" r:id="rId12"/>
    <p:sldId id="259" r:id="rId13"/>
    <p:sldId id="260" r:id="rId14"/>
    <p:sldId id="261" r:id="rId15"/>
    <p:sldId id="304" r:id="rId16"/>
    <p:sldId id="263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319" r:id="rId25"/>
    <p:sldId id="268" r:id="rId26"/>
    <p:sldId id="275" r:id="rId27"/>
    <p:sldId id="272" r:id="rId28"/>
    <p:sldId id="293" r:id="rId29"/>
    <p:sldId id="273" r:id="rId30"/>
    <p:sldId id="290" r:id="rId31"/>
    <p:sldId id="274" r:id="rId32"/>
    <p:sldId id="306" r:id="rId33"/>
    <p:sldId id="307" r:id="rId34"/>
    <p:sldId id="308" r:id="rId35"/>
    <p:sldId id="309" r:id="rId36"/>
    <p:sldId id="320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4A80A-FEED-4532-B573-00C0D0999F44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8B1E6-B828-4297-8F44-99895579E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842B5-EC4C-451C-8DD3-5106E21E1F43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8DE6-7984-4459-B9B0-9A6101BD8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A4738-1B92-456F-BEA2-3C67DA2CF49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DF33B-12AD-4F3B-8BBE-5EB7B8B507D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E1FD1-EFAF-48DC-AF92-645C06EB6CD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B9D13-40C7-46FD-B813-F5808117E55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1| Discuss the history of psychology’s study of consciousness and contrast conscious and unconscious information processing.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 </a:t>
            </a:r>
            <a:r>
              <a:rPr lang="en-US" smtClean="0"/>
              <a:t>Behavior</a:t>
            </a:r>
            <a:r>
              <a:rPr lang="en-US" baseline="0" smtClean="0"/>
              <a:t>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B1303-26E5-4475-9654-BA6ADE85938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0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641A75-CBFE-4849-BA44-A3263957A705}" type="datetimeFigureOut">
              <a:rPr lang="en-US" smtClean="0"/>
              <a:pPr/>
              <a:t>10/9/18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3AE3E4-8057-4983-A5EF-CE3ACB8293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Relationship Id="rId3" Type="http://schemas.openxmlformats.org/officeDocument/2006/relationships/hyperlink" Target="https://www.youtube.com/watch?v=nIeTVVAEFn8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eg"/><Relationship Id="rId3" Type="http://schemas.openxmlformats.org/officeDocument/2006/relationships/hyperlink" Target="https://www.youtube.com/watch?v=2W85Dwxx218&amp;t=18s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8585" y="2775866"/>
            <a:ext cx="2016127" cy="97435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Altered States of Consciousness</a:t>
            </a:r>
          </a:p>
        </p:txBody>
      </p:sp>
      <p:cxnSp>
        <p:nvCxnSpPr>
          <p:cNvPr id="3080" name="Straight Arrow Connector 6"/>
          <p:cNvCxnSpPr>
            <a:cxnSpLocks noChangeShapeType="1"/>
          </p:cNvCxnSpPr>
          <p:nvPr/>
        </p:nvCxnSpPr>
        <p:spPr bwMode="auto">
          <a:xfrm>
            <a:off x="5524500" y="3263900"/>
            <a:ext cx="1468438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7"/>
          <p:cNvCxnSpPr/>
          <p:nvPr/>
        </p:nvCxnSpPr>
        <p:spPr>
          <a:xfrm flipH="1">
            <a:off x="2549525" y="3259138"/>
            <a:ext cx="985838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10400" y="2662238"/>
            <a:ext cx="2105025" cy="11953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Waking Consciousness</a:t>
            </a:r>
          </a:p>
        </p:txBody>
      </p:sp>
      <p:sp>
        <p:nvSpPr>
          <p:cNvPr id="13" name="Oval 12"/>
          <p:cNvSpPr/>
          <p:nvPr/>
        </p:nvSpPr>
        <p:spPr>
          <a:xfrm>
            <a:off x="2549525" y="1139825"/>
            <a:ext cx="1206500" cy="11636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Sleep</a:t>
            </a:r>
          </a:p>
        </p:txBody>
      </p:sp>
      <p:cxnSp>
        <p:nvCxnSpPr>
          <p:cNvPr id="14" name="Straight Arrow Connector 13"/>
          <p:cNvCxnSpPr>
            <a:endCxn id="13" idx="5"/>
          </p:cNvCxnSpPr>
          <p:nvPr/>
        </p:nvCxnSpPr>
        <p:spPr>
          <a:xfrm flipH="1" flipV="1">
            <a:off x="3579813" y="2133600"/>
            <a:ext cx="963612" cy="641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51100" y="152400"/>
            <a:ext cx="1371600" cy="6778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Circadian Rhythm</a:t>
            </a:r>
          </a:p>
        </p:txBody>
      </p:sp>
      <p:cxnSp>
        <p:nvCxnSpPr>
          <p:cNvPr id="16" name="Straight Arrow Connector 15"/>
          <p:cNvCxnSpPr>
            <a:stCxn id="13" idx="0"/>
            <a:endCxn id="15" idx="2"/>
          </p:cNvCxnSpPr>
          <p:nvPr/>
        </p:nvCxnSpPr>
        <p:spPr>
          <a:xfrm flipH="1" flipV="1">
            <a:off x="3136900" y="830263"/>
            <a:ext cx="15875" cy="309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20713" y="174625"/>
            <a:ext cx="1371600" cy="6762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Stages/REM</a:t>
            </a:r>
          </a:p>
        </p:txBody>
      </p:sp>
      <p:cxnSp>
        <p:nvCxnSpPr>
          <p:cNvPr id="18" name="Straight Arrow Connector 17"/>
          <p:cNvCxnSpPr>
            <a:stCxn id="13" idx="1"/>
            <a:endCxn id="17" idx="2"/>
          </p:cNvCxnSpPr>
          <p:nvPr/>
        </p:nvCxnSpPr>
        <p:spPr>
          <a:xfrm flipH="1" flipV="1">
            <a:off x="1306513" y="850900"/>
            <a:ext cx="1419225" cy="458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80000" y="1212850"/>
            <a:ext cx="1381125" cy="1143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Dreams</a:t>
            </a:r>
          </a:p>
        </p:txBody>
      </p:sp>
      <p:cxnSp>
        <p:nvCxnSpPr>
          <p:cNvPr id="20" name="Straight Arrow Connector 19"/>
          <p:cNvCxnSpPr>
            <a:endCxn id="19" idx="3"/>
          </p:cNvCxnSpPr>
          <p:nvPr/>
        </p:nvCxnSpPr>
        <p:spPr>
          <a:xfrm flipV="1">
            <a:off x="4543425" y="2189163"/>
            <a:ext cx="738188" cy="585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438650" y="192088"/>
            <a:ext cx="1249363" cy="6762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</p:txBody>
      </p:sp>
      <p:cxnSp>
        <p:nvCxnSpPr>
          <p:cNvPr id="22" name="Straight Arrow Connector 21"/>
          <p:cNvCxnSpPr>
            <a:stCxn id="13" idx="7"/>
            <a:endCxn id="21" idx="2"/>
          </p:cNvCxnSpPr>
          <p:nvPr/>
        </p:nvCxnSpPr>
        <p:spPr>
          <a:xfrm flipV="1">
            <a:off x="3579813" y="868363"/>
            <a:ext cx="1482725" cy="441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592513" y="4232275"/>
            <a:ext cx="1903412" cy="127635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Drug-Altered Consciousness </a:t>
            </a:r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 flipH="1">
            <a:off x="4545013" y="3746500"/>
            <a:ext cx="0" cy="48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915025" y="5711825"/>
            <a:ext cx="134302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Depressants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0325" y="6032500"/>
            <a:ext cx="1411288" cy="6778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Hallucinogens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09800" y="5711825"/>
            <a:ext cx="130492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Stimulants</a:t>
            </a:r>
          </a:p>
        </p:txBody>
      </p:sp>
      <p:cxnSp>
        <p:nvCxnSpPr>
          <p:cNvPr id="28" name="Straight Arrow Connector 27"/>
          <p:cNvCxnSpPr>
            <a:stCxn id="23" idx="3"/>
            <a:endCxn id="27" idx="0"/>
          </p:cNvCxnSpPr>
          <p:nvPr/>
        </p:nvCxnSpPr>
        <p:spPr>
          <a:xfrm flipH="1">
            <a:off x="2862263" y="5321300"/>
            <a:ext cx="1008062" cy="390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4"/>
            <a:endCxn id="26" idx="0"/>
          </p:cNvCxnSpPr>
          <p:nvPr/>
        </p:nvCxnSpPr>
        <p:spPr>
          <a:xfrm>
            <a:off x="4543425" y="5508625"/>
            <a:ext cx="33338" cy="523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5"/>
            <a:endCxn id="25" idx="0"/>
          </p:cNvCxnSpPr>
          <p:nvPr/>
        </p:nvCxnSpPr>
        <p:spPr>
          <a:xfrm>
            <a:off x="5216525" y="5321300"/>
            <a:ext cx="1370013" cy="390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019925" y="1176338"/>
            <a:ext cx="1604963" cy="10906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Hypnosis</a:t>
            </a:r>
          </a:p>
        </p:txBody>
      </p:sp>
      <p:cxnSp>
        <p:nvCxnSpPr>
          <p:cNvPr id="32" name="Straight Arrow Connector 31"/>
          <p:cNvCxnSpPr>
            <a:endCxn id="31" idx="3"/>
          </p:cNvCxnSpPr>
          <p:nvPr/>
        </p:nvCxnSpPr>
        <p:spPr>
          <a:xfrm flipV="1">
            <a:off x="5551488" y="2106613"/>
            <a:ext cx="1703387" cy="1152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324600" y="228600"/>
            <a:ext cx="1247775" cy="677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Hidden Observer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94638" y="233363"/>
            <a:ext cx="1249362" cy="677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Actor </a:t>
            </a:r>
          </a:p>
        </p:txBody>
      </p:sp>
      <p:sp>
        <p:nvSpPr>
          <p:cNvPr id="35" name="Oval 34"/>
          <p:cNvSpPr/>
          <p:nvPr/>
        </p:nvSpPr>
        <p:spPr>
          <a:xfrm>
            <a:off x="533400" y="1371600"/>
            <a:ext cx="1604963" cy="10890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Meditation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35700" y="4532313"/>
            <a:ext cx="133667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Substance Abuse</a:t>
            </a:r>
          </a:p>
        </p:txBody>
      </p:sp>
      <p:cxnSp>
        <p:nvCxnSpPr>
          <p:cNvPr id="37" name="Straight Arrow Connector 36"/>
          <p:cNvCxnSpPr>
            <a:stCxn id="31" idx="1"/>
            <a:endCxn id="33" idx="2"/>
          </p:cNvCxnSpPr>
          <p:nvPr/>
        </p:nvCxnSpPr>
        <p:spPr>
          <a:xfrm flipH="1" flipV="1">
            <a:off x="6948488" y="906462"/>
            <a:ext cx="306478" cy="429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7"/>
            <a:endCxn id="34" idx="2"/>
          </p:cNvCxnSpPr>
          <p:nvPr/>
        </p:nvCxnSpPr>
        <p:spPr>
          <a:xfrm flipV="1">
            <a:off x="8389938" y="911225"/>
            <a:ext cx="130175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6"/>
            <a:endCxn id="36" idx="1"/>
          </p:cNvCxnSpPr>
          <p:nvPr/>
        </p:nvCxnSpPr>
        <p:spPr>
          <a:xfrm>
            <a:off x="5495925" y="4870450"/>
            <a:ext cx="7397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5"/>
          </p:cNvCxnSpPr>
          <p:nvPr/>
        </p:nvCxnSpPr>
        <p:spPr>
          <a:xfrm flipH="1" flipV="1">
            <a:off x="1903413" y="2301875"/>
            <a:ext cx="1660525" cy="966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1" name="Rectangle 56"/>
          <p:cNvSpPr>
            <a:spLocks noChangeArrowheads="1"/>
          </p:cNvSpPr>
          <p:nvPr/>
        </p:nvSpPr>
        <p:spPr bwMode="auto">
          <a:xfrm>
            <a:off x="6934200" y="2514600"/>
            <a:ext cx="2209800" cy="1524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55"/>
          <p:cNvSpPr>
            <a:spLocks noChangeArrowheads="1"/>
          </p:cNvSpPr>
          <p:nvPr/>
        </p:nvSpPr>
        <p:spPr bwMode="auto">
          <a:xfrm>
            <a:off x="8229600" y="4267200"/>
            <a:ext cx="990600" cy="609600"/>
          </a:xfrm>
          <a:prstGeom prst="wedgeRoundRectCallout">
            <a:avLst>
              <a:gd name="adj1" fmla="val -78102"/>
              <a:gd name="adj2" fmla="val -10714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We are here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162800" y="3733800"/>
            <a:ext cx="685800" cy="609600"/>
            <a:chOff x="1581" y="1330"/>
            <a:chExt cx="771" cy="590"/>
          </a:xfrm>
        </p:grpSpPr>
        <p:sp>
          <p:nvSpPr>
            <p:cNvPr id="3115" name="Line 50"/>
            <p:cNvSpPr>
              <a:spLocks noChangeShapeType="1"/>
            </p:cNvSpPr>
            <p:nvPr/>
          </p:nvSpPr>
          <p:spPr bwMode="auto">
            <a:xfrm flipH="1">
              <a:off x="1725" y="1714"/>
              <a:ext cx="96" cy="192"/>
            </a:xfrm>
            <a:prstGeom prst="line">
              <a:avLst/>
            </a:prstGeom>
            <a:noFill/>
            <a:ln w="762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51"/>
            <p:cNvSpPr>
              <a:spLocks noChangeShapeType="1"/>
            </p:cNvSpPr>
            <p:nvPr/>
          </p:nvSpPr>
          <p:spPr bwMode="auto">
            <a:xfrm>
              <a:off x="2064" y="1728"/>
              <a:ext cx="144" cy="192"/>
            </a:xfrm>
            <a:prstGeom prst="line">
              <a:avLst/>
            </a:prstGeom>
            <a:noFill/>
            <a:ln w="762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Oval 52"/>
            <p:cNvSpPr>
              <a:spLocks noChangeArrowheads="1"/>
            </p:cNvSpPr>
            <p:nvPr/>
          </p:nvSpPr>
          <p:spPr bwMode="auto">
            <a:xfrm>
              <a:off x="1723" y="1378"/>
              <a:ext cx="432" cy="432"/>
            </a:xfrm>
            <a:prstGeom prst="ellipse">
              <a:avLst/>
            </a:prstGeom>
            <a:solidFill>
              <a:srgbClr val="088A4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AutoShape 53"/>
            <p:cNvSpPr>
              <a:spLocks noChangeArrowheads="1"/>
            </p:cNvSpPr>
            <p:nvPr/>
          </p:nvSpPr>
          <p:spPr bwMode="auto">
            <a:xfrm>
              <a:off x="2016" y="1330"/>
              <a:ext cx="336" cy="336"/>
            </a:xfrm>
            <a:prstGeom prst="smileyFace">
              <a:avLst>
                <a:gd name="adj" fmla="val 4653"/>
              </a:avLst>
            </a:prstGeom>
            <a:solidFill>
              <a:srgbClr val="088A4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Freeform 54"/>
            <p:cNvSpPr>
              <a:spLocks/>
            </p:cNvSpPr>
            <p:nvPr/>
          </p:nvSpPr>
          <p:spPr bwMode="auto">
            <a:xfrm>
              <a:off x="1581" y="1378"/>
              <a:ext cx="179" cy="198"/>
            </a:xfrm>
            <a:custGeom>
              <a:avLst/>
              <a:gdLst>
                <a:gd name="T0" fmla="*/ 179 w 179"/>
                <a:gd name="T1" fmla="*/ 198 h 198"/>
                <a:gd name="T2" fmla="*/ 55 w 179"/>
                <a:gd name="T3" fmla="*/ 142 h 198"/>
                <a:gd name="T4" fmla="*/ 80 w 179"/>
                <a:gd name="T5" fmla="*/ 0 h 198"/>
                <a:gd name="T6" fmla="*/ 111 w 179"/>
                <a:gd name="T7" fmla="*/ 24 h 198"/>
                <a:gd name="T8" fmla="*/ 123 w 179"/>
                <a:gd name="T9" fmla="*/ 61 h 198"/>
                <a:gd name="T10" fmla="*/ 117 w 179"/>
                <a:gd name="T11" fmla="*/ 92 h 198"/>
                <a:gd name="T12" fmla="*/ 55 w 179"/>
                <a:gd name="T13" fmla="*/ 74 h 198"/>
                <a:gd name="T14" fmla="*/ 74 w 179"/>
                <a:gd name="T15" fmla="*/ 49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198"/>
                <a:gd name="T26" fmla="*/ 179 w 179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198">
                  <a:moveTo>
                    <a:pt x="179" y="198"/>
                  </a:moveTo>
                  <a:cubicBezTo>
                    <a:pt x="113" y="193"/>
                    <a:pt x="89" y="196"/>
                    <a:pt x="55" y="142"/>
                  </a:cubicBezTo>
                  <a:cubicBezTo>
                    <a:pt x="42" y="87"/>
                    <a:pt x="0" y="25"/>
                    <a:pt x="80" y="0"/>
                  </a:cubicBezTo>
                  <a:cubicBezTo>
                    <a:pt x="99" y="6"/>
                    <a:pt x="102" y="3"/>
                    <a:pt x="111" y="24"/>
                  </a:cubicBezTo>
                  <a:cubicBezTo>
                    <a:pt x="116" y="36"/>
                    <a:pt x="123" y="61"/>
                    <a:pt x="123" y="61"/>
                  </a:cubicBezTo>
                  <a:cubicBezTo>
                    <a:pt x="121" y="71"/>
                    <a:pt x="126" y="87"/>
                    <a:pt x="117" y="92"/>
                  </a:cubicBezTo>
                  <a:cubicBezTo>
                    <a:pt x="95" y="103"/>
                    <a:pt x="71" y="84"/>
                    <a:pt x="55" y="74"/>
                  </a:cubicBezTo>
                  <a:cubicBezTo>
                    <a:pt x="48" y="51"/>
                    <a:pt x="50" y="49"/>
                    <a:pt x="74" y="49"/>
                  </a:cubicBezTo>
                </a:path>
              </a:pathLst>
            </a:custGeom>
            <a:noFill/>
            <a:ln w="381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Oval 34"/>
          <p:cNvSpPr/>
          <p:nvPr/>
        </p:nvSpPr>
        <p:spPr>
          <a:xfrm>
            <a:off x="609600" y="2743200"/>
            <a:ext cx="1909763" cy="10890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Daydreaming and Fantasy</a:t>
            </a:r>
          </a:p>
        </p:txBody>
      </p:sp>
    </p:spTree>
    <p:extLst>
      <p:ext uri="{BB962C8B-B14F-4D97-AF65-F5344CB8AC3E}">
        <p14:creationId xmlns:p14="http://schemas.microsoft.com/office/powerpoint/2010/main" val="327111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Consciousness &amp; 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4800600"/>
          </a:xfrm>
        </p:spPr>
        <p:txBody>
          <a:bodyPr/>
          <a:lstStyle/>
          <a:p>
            <a:r>
              <a:rPr lang="en-US" dirty="0" smtClean="0"/>
              <a:t>We are consciously aware of things </a:t>
            </a:r>
            <a:r>
              <a:rPr lang="en-US" u="sng" dirty="0" smtClean="0"/>
              <a:t>after</a:t>
            </a:r>
            <a:r>
              <a:rPr lang="en-US" dirty="0" smtClean="0"/>
              <a:t> our brain processes them</a:t>
            </a:r>
          </a:p>
          <a:p>
            <a:r>
              <a:rPr lang="en-US" dirty="0" smtClean="0"/>
              <a:t>It is slow, but is skilled at solving novel problems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229600" cy="12493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Palatino Linotype" pitchFamily="18" charset="0"/>
              </a:rPr>
              <a:t>History of Consciousness</a:t>
            </a:r>
            <a:endParaRPr lang="en-US" sz="4000" i="1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7696200" cy="5486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>
                <a:latin typeface="Palatino Linotype" pitchFamily="18" charset="0"/>
              </a:rPr>
              <a:t>Psychology began as a science of consciousness. (Titchner and Structuralism)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400" smtClean="0">
              <a:latin typeface="Palatino Linotype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>
                <a:latin typeface="Palatino Linotype" pitchFamily="18" charset="0"/>
              </a:rPr>
              <a:t>Behaviorists argued about alienating consciousness from psychology.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000" smtClean="0">
              <a:latin typeface="Palatino Linotype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200" smtClean="0">
                <a:latin typeface="Palatino Linotype" pitchFamily="18" charset="0"/>
              </a:rPr>
              <a:t>However, after 1960, mental concepts (consciousness) started reentering psychology.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Rhythms/“Clocks”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Annual Cycles</a:t>
            </a:r>
          </a:p>
          <a:p>
            <a:pPr lvl="2"/>
            <a:r>
              <a:rPr lang="en-US" dirty="0" smtClean="0"/>
              <a:t>Geese migrate, bears hibernate, mood changes (SAD)</a:t>
            </a:r>
          </a:p>
          <a:p>
            <a:pPr lvl="1"/>
            <a:r>
              <a:rPr lang="en-US" dirty="0" smtClean="0"/>
              <a:t>28-day cycles</a:t>
            </a:r>
          </a:p>
          <a:p>
            <a:pPr lvl="2"/>
            <a:r>
              <a:rPr lang="en-US" dirty="0" smtClean="0"/>
              <a:t>Menstrual Cycle</a:t>
            </a:r>
          </a:p>
          <a:p>
            <a:pPr lvl="2"/>
            <a:r>
              <a:rPr lang="en-US" dirty="0" smtClean="0"/>
              <a:t>Lunar Cycle</a:t>
            </a:r>
          </a:p>
          <a:p>
            <a:pPr lvl="1"/>
            <a:endParaRPr lang="en-US" dirty="0" smtClean="0"/>
          </a:p>
        </p:txBody>
      </p:sp>
      <p:pic>
        <p:nvPicPr>
          <p:cNvPr id="16386" name="Picture 2" descr="https://encrypted-tbn3.gstatic.com/images?q=tbn:ANd9GcSlzN6qSHlt0DoCohPiU3zuGUe2OLvGT3GlZLuONSw5FaltmhKX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2760580" cy="1600200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TjQcGmsJwTYvzdv5HIGhJTAZz4acEJ0qdrnpgCItNin82WfT0T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57600"/>
            <a:ext cx="2315360" cy="1734286"/>
          </a:xfrm>
          <a:prstGeom prst="rect">
            <a:avLst/>
          </a:prstGeom>
          <a:noFill/>
        </p:spPr>
      </p:pic>
      <p:pic>
        <p:nvPicPr>
          <p:cNvPr id="6" name="Picture 4" descr="cloc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81800" y="1066800"/>
            <a:ext cx="2133600" cy="1706563"/>
          </a:xfrm>
          <a:prstGeom prst="rect">
            <a:avLst/>
          </a:prstGeom>
          <a:noFill/>
        </p:spPr>
      </p:pic>
      <p:pic>
        <p:nvPicPr>
          <p:cNvPr id="7" name="Picture 6" descr="clock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81400" y="4648200"/>
            <a:ext cx="16764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Rhythms/“Clocks”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410200"/>
          </a:xfrm>
        </p:spPr>
        <p:txBody>
          <a:bodyPr/>
          <a:lstStyle/>
          <a:p>
            <a:r>
              <a:rPr lang="en-US" dirty="0" smtClean="0"/>
              <a:t>24-hour cycles (Circadian Rhythm)</a:t>
            </a:r>
          </a:p>
          <a:p>
            <a:pPr lvl="1"/>
            <a:r>
              <a:rPr lang="en-US" dirty="0" smtClean="0"/>
              <a:t>Varying alertness (changes with age), body temperature, hormone secretions</a:t>
            </a:r>
          </a:p>
          <a:p>
            <a:pPr lvl="1"/>
            <a:r>
              <a:rPr lang="en-US" dirty="0" smtClean="0"/>
              <a:t>Disrupted by jet lag, irregular sleep patterns, light exposure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on light exposure…</a:t>
            </a:r>
          </a:p>
          <a:p>
            <a:pPr lvl="2"/>
            <a:r>
              <a:rPr lang="en-US" dirty="0" smtClean="0"/>
              <a:t>Retinal proteins trigger the </a:t>
            </a:r>
            <a:r>
              <a:rPr lang="en-US" dirty="0" err="1" smtClean="0"/>
              <a:t>suprachiasmatic</a:t>
            </a:r>
            <a:r>
              <a:rPr lang="en-US" dirty="0" smtClean="0"/>
              <a:t> nucleus—a pair of pinhead sized clusters of 20,000 cells that control the circadian clock</a:t>
            </a:r>
          </a:p>
          <a:p>
            <a:pPr lvl="2"/>
            <a:r>
              <a:rPr lang="en-US" dirty="0" smtClean="0"/>
              <a:t>Pineal </a:t>
            </a:r>
            <a:r>
              <a:rPr lang="en-US" dirty="0" smtClean="0"/>
              <a:t>gland: releases melatonin(sleep hormone)</a:t>
            </a:r>
          </a:p>
          <a:p>
            <a:pPr lvl="2"/>
            <a:r>
              <a:rPr lang="en-US" dirty="0" smtClean="0"/>
              <a:t>Adenosine:  accumulates the longer we are awake</a:t>
            </a:r>
          </a:p>
          <a:p>
            <a:pPr lvl="3"/>
            <a:r>
              <a:rPr lang="en-US" dirty="0" smtClean="0"/>
              <a:t>(Caffeine inhibits)</a:t>
            </a:r>
          </a:p>
        </p:txBody>
      </p:sp>
      <p:pic>
        <p:nvPicPr>
          <p:cNvPr id="4" name="Picture 10" descr="clock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39000" y="0"/>
            <a:ext cx="1752600" cy="2362200"/>
          </a:xfrm>
          <a:prstGeom prst="rect">
            <a:avLst/>
          </a:prstGeom>
          <a:noFill/>
        </p:spPr>
      </p:pic>
      <p:pic>
        <p:nvPicPr>
          <p:cNvPr id="5" name="Picture 8" descr="clock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343400"/>
            <a:ext cx="13462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039744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  <a:solidFill>
            <a:srgbClr val="0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Circadian Rhythms </a:t>
            </a:r>
          </a:p>
        </p:txBody>
      </p:sp>
      <p:pic>
        <p:nvPicPr>
          <p:cNvPr id="5" name="Picture 4" descr="F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5894" y="1152280"/>
            <a:ext cx="7982936" cy="5083005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7036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Rhythms/“Clocks”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90-minute cycles</a:t>
            </a:r>
          </a:p>
          <a:p>
            <a:pPr lvl="1"/>
            <a:r>
              <a:rPr lang="en-US" dirty="0" smtClean="0"/>
              <a:t>5 Stages of sleep</a:t>
            </a:r>
            <a:endParaRPr lang="en-US" dirty="0"/>
          </a:p>
        </p:txBody>
      </p:sp>
      <p:pic>
        <p:nvPicPr>
          <p:cNvPr id="4" name="Picture 3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50170"/>
            <a:ext cx="4828031" cy="627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</a:t>
            </a:r>
          </a:p>
          <a:p>
            <a:r>
              <a:rPr lang="en-US" dirty="0" smtClean="0"/>
              <a:t>Slowed breathing</a:t>
            </a:r>
          </a:p>
          <a:p>
            <a:r>
              <a:rPr lang="en-US" dirty="0" smtClean="0"/>
              <a:t>Irregular brain waves</a:t>
            </a:r>
          </a:p>
          <a:p>
            <a:r>
              <a:rPr lang="en-US" dirty="0" smtClean="0"/>
              <a:t>Images resembling hallucinations </a:t>
            </a:r>
          </a:p>
          <a:p>
            <a:pPr lvl="1"/>
            <a:r>
              <a:rPr lang="en-US" dirty="0" smtClean="0"/>
              <a:t>Sensation of falling, something being thrown at you, etc.</a:t>
            </a:r>
          </a:p>
          <a:p>
            <a:pPr lvl="1"/>
            <a:r>
              <a:rPr lang="en-US" dirty="0" smtClean="0"/>
              <a:t>Your body jerks or twitches</a:t>
            </a:r>
          </a:p>
          <a:p>
            <a:endParaRPr lang="en-US" dirty="0"/>
          </a:p>
        </p:txBody>
      </p:sp>
      <p:pic>
        <p:nvPicPr>
          <p:cNvPr id="4" name="Picture 3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50168"/>
            <a:ext cx="4828031" cy="6279232"/>
          </a:xfrm>
          <a:prstGeom prst="rect">
            <a:avLst/>
          </a:prstGeom>
        </p:spPr>
      </p:pic>
      <p:pic>
        <p:nvPicPr>
          <p:cNvPr id="5" name="Picture 8" descr="monkey_sleeping_bed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410200"/>
            <a:ext cx="2209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minutes long</a:t>
            </a:r>
          </a:p>
          <a:p>
            <a:r>
              <a:rPr lang="en-US" dirty="0" smtClean="0"/>
              <a:t>Sleep spindles (bursts of rapid, rhythmic brain wave activity)</a:t>
            </a:r>
          </a:p>
          <a:p>
            <a:r>
              <a:rPr lang="en-US" dirty="0" smtClean="0"/>
              <a:t>Can still be awakened without too much difficulty</a:t>
            </a:r>
          </a:p>
          <a:p>
            <a:r>
              <a:rPr lang="en-US" dirty="0" smtClean="0"/>
              <a:t>Sleep talking occurs in this stage</a:t>
            </a:r>
            <a:endParaRPr lang="en-US" dirty="0"/>
          </a:p>
        </p:txBody>
      </p:sp>
      <p:pic>
        <p:nvPicPr>
          <p:cNvPr id="4" name="Picture 3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49273"/>
            <a:ext cx="4751831" cy="6180127"/>
          </a:xfrm>
          <a:prstGeom prst="rect">
            <a:avLst/>
          </a:prstGeom>
        </p:spPr>
      </p:pic>
      <p:pic>
        <p:nvPicPr>
          <p:cNvPr id="5" name="Picture 8" descr="monkey_sleeping_bed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953000"/>
            <a:ext cx="2209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Lasts for 30 minutes (spend about ½ of the night in stages 2-3)</a:t>
            </a:r>
          </a:p>
          <a:p>
            <a:r>
              <a:rPr lang="en-US" dirty="0" smtClean="0"/>
              <a:t>Begins to emit large delta waves</a:t>
            </a:r>
          </a:p>
          <a:p>
            <a:r>
              <a:rPr lang="en-US" dirty="0" smtClean="0"/>
              <a:t>Difficult to wake</a:t>
            </a:r>
            <a:endParaRPr lang="en-US" dirty="0"/>
          </a:p>
        </p:txBody>
      </p:sp>
      <p:pic>
        <p:nvPicPr>
          <p:cNvPr id="4" name="Picture 3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51066"/>
            <a:ext cx="4904231" cy="6378334"/>
          </a:xfrm>
          <a:prstGeom prst="rect">
            <a:avLst/>
          </a:prstGeom>
        </p:spPr>
      </p:pic>
      <p:pic>
        <p:nvPicPr>
          <p:cNvPr id="5" name="Picture 8" descr="monkey_sleeping_bed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2209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Psychologists have discovered a treatment that strengthens memory, increases concentration, boots mood, moderates hunger &amp; obesity, fortifies the disease-fighting immune system, and lessens the risk of fatal accidents. Moreover, while supplies last, it’s available free of charge! </a:t>
            </a:r>
            <a:endParaRPr lang="en-US" sz="2800" dirty="0"/>
          </a:p>
        </p:txBody>
      </p:sp>
      <p:pic>
        <p:nvPicPr>
          <p:cNvPr id="4" name="Picture 6" descr="sleepdo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38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for 30 minutes</a:t>
            </a:r>
          </a:p>
          <a:p>
            <a:r>
              <a:rPr lang="en-US" dirty="0" smtClean="0"/>
              <a:t>Large, slow delta waves present</a:t>
            </a:r>
          </a:p>
          <a:p>
            <a:r>
              <a:rPr lang="en-US" dirty="0" smtClean="0"/>
              <a:t>Children may wet the bed</a:t>
            </a:r>
          </a:p>
          <a:p>
            <a:r>
              <a:rPr lang="en-US" dirty="0" smtClean="0"/>
              <a:t>Sleepwalking may occur</a:t>
            </a:r>
            <a:endParaRPr lang="en-US" dirty="0"/>
          </a:p>
        </p:txBody>
      </p:sp>
      <p:pic>
        <p:nvPicPr>
          <p:cNvPr id="4" name="Picture 3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51066"/>
            <a:ext cx="4904231" cy="6378334"/>
          </a:xfrm>
          <a:prstGeom prst="rect">
            <a:avLst/>
          </a:prstGeom>
        </p:spPr>
      </p:pic>
      <p:pic>
        <p:nvPicPr>
          <p:cNvPr id="5" name="Picture 8" descr="monkey_sleeping_bed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2209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V: 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Rapid Eye Movement </a:t>
            </a:r>
          </a:p>
          <a:p>
            <a:r>
              <a:rPr lang="en-US" dirty="0" smtClean="0"/>
              <a:t>About 10 minutes long</a:t>
            </a:r>
          </a:p>
          <a:p>
            <a:r>
              <a:rPr lang="en-US" dirty="0" smtClean="0"/>
              <a:t>Occurs about an hour after you fall asleep</a:t>
            </a:r>
          </a:p>
          <a:p>
            <a:pPr lvl="1"/>
            <a:r>
              <a:rPr lang="en-US" dirty="0" smtClean="0"/>
              <a:t>Ascend through stages 3,2 </a:t>
            </a:r>
          </a:p>
          <a:p>
            <a:r>
              <a:rPr lang="en-US" dirty="0" smtClean="0"/>
              <a:t>Rapid brain waves, mimic that of being awake</a:t>
            </a:r>
          </a:p>
          <a:p>
            <a:pPr lvl="1"/>
            <a:r>
              <a:rPr lang="en-US" dirty="0" smtClean="0"/>
              <a:t>(Dreaming!)</a:t>
            </a:r>
          </a:p>
          <a:p>
            <a:pPr lvl="1"/>
            <a:r>
              <a:rPr lang="en-US" dirty="0" smtClean="0"/>
              <a:t>Heart rate rises</a:t>
            </a:r>
          </a:p>
          <a:p>
            <a:pPr lvl="1"/>
            <a:r>
              <a:rPr lang="en-US" dirty="0" smtClean="0"/>
              <a:t>Breathing becomes rapid</a:t>
            </a:r>
          </a:p>
          <a:p>
            <a:pPr lvl="1"/>
            <a:r>
              <a:rPr lang="en-US" dirty="0" smtClean="0"/>
              <a:t>Eyes dart </a:t>
            </a:r>
            <a:r>
              <a:rPr lang="en-US" dirty="0" smtClean="0"/>
              <a:t>around</a:t>
            </a:r>
            <a:endParaRPr lang="en-US" dirty="0" smtClean="0"/>
          </a:p>
        </p:txBody>
      </p:sp>
      <p:pic>
        <p:nvPicPr>
          <p:cNvPr id="4" name="Picture 8" descr="monkey_sleeping_bed_l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209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yes_crazy_md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V: 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is active, but body is paralyzed </a:t>
            </a:r>
          </a:p>
          <a:p>
            <a:pPr lvl="1"/>
            <a:r>
              <a:rPr lang="en-US" dirty="0" smtClean="0"/>
              <a:t>Brainstem blocks neural messages</a:t>
            </a:r>
          </a:p>
          <a:p>
            <a:pPr lvl="1"/>
            <a:r>
              <a:rPr lang="en-US" dirty="0" smtClean="0"/>
              <a:t>Must be laying down for REM sleep</a:t>
            </a:r>
          </a:p>
          <a:p>
            <a:r>
              <a:rPr lang="en-US" dirty="0" smtClean="0"/>
              <a:t>Cannot be easily awakened </a:t>
            </a:r>
          </a:p>
          <a:p>
            <a:pPr lvl="1"/>
            <a:r>
              <a:rPr lang="en-US" dirty="0" smtClean="0"/>
              <a:t>Paradoxical nature of REM sleep</a:t>
            </a:r>
          </a:p>
          <a:p>
            <a:pPr lvl="1"/>
            <a:r>
              <a:rPr lang="en-US" dirty="0" smtClean="0"/>
              <a:t>Over 100,000 dreams in one’s lifetime </a:t>
            </a:r>
            <a:endParaRPr lang="en-US" dirty="0"/>
          </a:p>
        </p:txBody>
      </p:sp>
      <p:pic>
        <p:nvPicPr>
          <p:cNvPr id="4" name="Picture 3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-2438400"/>
            <a:ext cx="5741755" cy="7467600"/>
          </a:xfrm>
          <a:prstGeom prst="rect">
            <a:avLst/>
          </a:prstGeom>
        </p:spPr>
      </p:pic>
      <p:pic>
        <p:nvPicPr>
          <p:cNvPr id="5" name="Picture 4" descr="student_sleeping_in_class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yes_crazy_md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1816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1" y="838200"/>
            <a:ext cx="9132849" cy="4715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638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Fun Fact:  people don’t snore while they are dreaming!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holisticprimarycare.net/images/stories/topics_psyche_some_spirit/Sleep-Cycle-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63468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308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98080" cy="1143000"/>
          </a:xfrm>
        </p:spPr>
        <p:txBody>
          <a:bodyPr/>
          <a:lstStyle/>
          <a:p>
            <a:r>
              <a:rPr lang="en-US" dirty="0" smtClean="0"/>
              <a:t>Sleep &amp; 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don’t we fall out of bed?</a:t>
            </a:r>
          </a:p>
          <a:p>
            <a:pPr lvl="1"/>
            <a:r>
              <a:rPr lang="en-US" dirty="0" smtClean="0"/>
              <a:t>Auditory cortex still functions during sleep</a:t>
            </a:r>
          </a:p>
          <a:p>
            <a:r>
              <a:rPr lang="en-US" dirty="0" smtClean="0"/>
              <a:t>Main point: We process most information outside of our conscious awareness</a:t>
            </a:r>
            <a:endParaRPr lang="en-US" dirty="0"/>
          </a:p>
        </p:txBody>
      </p:sp>
      <p:pic>
        <p:nvPicPr>
          <p:cNvPr id="5122" name="Picture 2" descr="http://blog.tradetang.com/wp-content/uploads/2009/11/falling_out_of_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4" descr="hammock_man_relax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"/>
            <a:ext cx="5410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Sleep?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Theories:</a:t>
            </a:r>
          </a:p>
          <a:p>
            <a:pPr lvl="1"/>
            <a:r>
              <a:rPr lang="en-US" dirty="0" smtClean="0"/>
              <a:t>Sleep Protects</a:t>
            </a:r>
          </a:p>
          <a:p>
            <a:pPr lvl="1"/>
            <a:r>
              <a:rPr lang="en-US" dirty="0" smtClean="0"/>
              <a:t>Sleep helps us recuperate </a:t>
            </a:r>
          </a:p>
          <a:p>
            <a:pPr lvl="2"/>
            <a:r>
              <a:rPr lang="en-US" dirty="0" smtClean="0"/>
              <a:t>Restores and repairs brain tissue</a:t>
            </a:r>
          </a:p>
          <a:p>
            <a:pPr lvl="1"/>
            <a:r>
              <a:rPr lang="en-US" dirty="0" smtClean="0"/>
              <a:t>Sleep helps us remember</a:t>
            </a:r>
          </a:p>
          <a:p>
            <a:pPr lvl="2"/>
            <a:r>
              <a:rPr lang="en-US" dirty="0" smtClean="0"/>
              <a:t>Rebuilds our fading memories of the day’s experiences</a:t>
            </a:r>
          </a:p>
          <a:p>
            <a:pPr lvl="2"/>
            <a:r>
              <a:rPr lang="en-US" dirty="0" smtClean="0"/>
              <a:t>“Just sleep on it”</a:t>
            </a:r>
          </a:p>
          <a:p>
            <a:pPr lvl="1"/>
            <a:r>
              <a:rPr lang="en-US" dirty="0" smtClean="0"/>
              <a:t>Sleep plays a role in the growth process</a:t>
            </a:r>
          </a:p>
          <a:p>
            <a:pPr lvl="2"/>
            <a:r>
              <a:rPr lang="en-US" dirty="0" smtClean="0"/>
              <a:t>Pituitary gland releases during sleep</a:t>
            </a:r>
            <a:endParaRPr lang="en-US" dirty="0"/>
          </a:p>
        </p:txBody>
      </p:sp>
      <p:pic>
        <p:nvPicPr>
          <p:cNvPr id="29698" name="Picture 2" descr="https://encrypted-tbn1.gstatic.com/images?q=tbn:ANd9GcT_y-wX3HkJ4gcMpRTmQp5OBwOzC8-9r6JA7zpONpJydAN6y1iX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"/>
            <a:ext cx="3048000" cy="2643286"/>
          </a:xfrm>
          <a:prstGeom prst="rect">
            <a:avLst/>
          </a:prstGeom>
          <a:noFill/>
        </p:spPr>
      </p:pic>
      <p:pic>
        <p:nvPicPr>
          <p:cNvPr id="5" name="Picture 5" descr="caveman_look_at_butterfly_l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118712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veman_lunch_for_trex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19657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05600" y="2438400"/>
            <a:ext cx="115909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sleep to we need?</a:t>
            </a:r>
          </a:p>
          <a:p>
            <a:pPr lvl="1"/>
            <a:r>
              <a:rPr lang="en-US" dirty="0" smtClean="0"/>
              <a:t>Babies sleep 2/3 of their day</a:t>
            </a:r>
          </a:p>
          <a:p>
            <a:pPr lvl="1"/>
            <a:r>
              <a:rPr lang="en-US" dirty="0" smtClean="0"/>
              <a:t>Adults: no more than 1/3</a:t>
            </a:r>
          </a:p>
          <a:p>
            <a:pPr lvl="1"/>
            <a:r>
              <a:rPr lang="en-US" dirty="0" smtClean="0"/>
              <a:t>Can be genetically influence</a:t>
            </a:r>
          </a:p>
          <a:p>
            <a:pPr lvl="1"/>
            <a:r>
              <a:rPr lang="en-US" dirty="0" smtClean="0"/>
              <a:t>Culturally influenced</a:t>
            </a:r>
          </a:p>
          <a:p>
            <a:r>
              <a:rPr lang="en-US" dirty="0" smtClean="0"/>
              <a:t>Most people will sleep 9 hours unhindered</a:t>
            </a:r>
          </a:p>
          <a:p>
            <a:r>
              <a:rPr lang="en-US" dirty="0" smtClean="0"/>
              <a:t>Sleep debt</a:t>
            </a:r>
          </a:p>
          <a:p>
            <a:pPr lvl="1"/>
            <a:r>
              <a:rPr lang="en-US" dirty="0" smtClean="0"/>
              <a:t>Brain keeps an account for up to two weeks! </a:t>
            </a:r>
            <a:endParaRPr lang="en-US" dirty="0"/>
          </a:p>
        </p:txBody>
      </p:sp>
      <p:pic>
        <p:nvPicPr>
          <p:cNvPr id="1026" name="Picture 2" descr="http://www.ineedmotivation.com/blog/wp-content/uploads/2008/04/ti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429000"/>
            <a:ext cx="2933993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Can you just make up lost sleep in one night?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00400" y="2438400"/>
            <a:ext cx="274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/>
              <a:t>NO</a:t>
            </a:r>
          </a:p>
        </p:txBody>
      </p:sp>
      <p:pic>
        <p:nvPicPr>
          <p:cNvPr id="4" name="Picture 4" descr="fatguyslee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200"/>
            <a:ext cx="3886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Sleep Deprivation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Tiger Woods said that one of the best things about his choice to leave Stanford for the professional golf circuit was that he could now get enough sleep! </a:t>
            </a:r>
          </a:p>
          <a:p>
            <a:r>
              <a:rPr lang="en-US" dirty="0" smtClean="0"/>
              <a:t>4 in 5 Americans wish they could get more sleep on weekdays</a:t>
            </a:r>
          </a:p>
          <a:p>
            <a:r>
              <a:rPr lang="en-US" dirty="0" smtClean="0"/>
              <a:t>High risk for accidents, difficulty studying, diminished productivity, tendency to make mistakes, irritability, fatigue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7406640" cy="1472184"/>
          </a:xfrm>
        </p:spPr>
        <p:txBody>
          <a:bodyPr/>
          <a:lstStyle/>
          <a:p>
            <a:r>
              <a:rPr lang="en-US" dirty="0" smtClean="0"/>
              <a:t>States of Consciousness</a:t>
            </a:r>
            <a:endParaRPr lang="en-US" dirty="0"/>
          </a:p>
        </p:txBody>
      </p:sp>
      <p:pic>
        <p:nvPicPr>
          <p:cNvPr id="14338" name="Picture 2" descr="https://encrypted-tbn0.gstatic.com/images?q=tbn:ANd9GcQqbZVDjp0JCMzeG2mhzcz4Kw7APhi68O8EcXfoVSNVHiNsSYqTtjUBPNSi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57400" cy="1549103"/>
          </a:xfrm>
          <a:prstGeom prst="rect">
            <a:avLst/>
          </a:prstGeom>
          <a:noFill/>
        </p:spPr>
      </p:pic>
      <p:pic>
        <p:nvPicPr>
          <p:cNvPr id="14340" name="Picture 4" descr="https://encrypted-tbn0.gstatic.com/images?q=tbn:ANd9GcRM7KZpT0YpE9MdAt9E1c2P_7fwqlfLoy67sdGm_xj3BR1U20z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2959819" cy="2438400"/>
          </a:xfrm>
          <a:prstGeom prst="rect">
            <a:avLst/>
          </a:prstGeom>
          <a:noFill/>
        </p:spPr>
      </p:pic>
      <p:pic>
        <p:nvPicPr>
          <p:cNvPr id="14342" name="Picture 6" descr="https://encrypted-tbn2.gstatic.com/images?q=tbn:ANd9GcQxBXuavbDh5GxMRAkHdajrOSZ3VxTC9RVsq41-zVA5P3Vtu0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743200" cy="2343150"/>
          </a:xfrm>
          <a:prstGeom prst="rect">
            <a:avLst/>
          </a:prstGeom>
          <a:noFill/>
        </p:spPr>
      </p:pic>
      <p:pic>
        <p:nvPicPr>
          <p:cNvPr id="14344" name="Picture 8" descr="https://encrypted-tbn2.gstatic.com/images?q=tbn:ANd9GcTlZVFs_JafytK3qoCPIjJ7Xz-3WNGvI25-avc72TcHnG-GOuo8KL285ts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572000"/>
            <a:ext cx="3019425" cy="2498836"/>
          </a:xfrm>
          <a:prstGeom prst="rect">
            <a:avLst/>
          </a:prstGeom>
          <a:noFill/>
        </p:spPr>
      </p:pic>
      <p:pic>
        <p:nvPicPr>
          <p:cNvPr id="14346" name="Picture 10" descr="https://encrypted-tbn2.gstatic.com/images?q=tbn:ANd9GcRf1m8uLvBuyXh7dlfvddLSpWaj6k13GLSfSVJeWW_K-J4kIJ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2257199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0" y="60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Sleep Week!!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400" dirty="0" smtClean="0"/>
              <a:t> High school and college students are among the most sleep deprived people in our population. 60% are sleepy during the day and 30% fall asleep in class at least once a week </a:t>
            </a:r>
          </a:p>
          <a:p>
            <a:r>
              <a:rPr lang="en-US" sz="3400" dirty="0" smtClean="0"/>
              <a:t>Sleep deprivation costs $150 billion each year in higher stress and reduced worker productivity-(National Commission on Sleep Disorders, 2003.) </a:t>
            </a:r>
          </a:p>
          <a:p>
            <a:r>
              <a:rPr lang="en-US" sz="3400" dirty="0" smtClean="0"/>
              <a:t>Childhood sleeplessness is a high risk factor for adolescent alcohol and drug abuse-children with sleep problems are twice as likely to abuse drugs when teenagers. (Univ. of Mich. April 2004 sleep study.) </a:t>
            </a:r>
          </a:p>
          <a:p>
            <a:r>
              <a:rPr lang="en-US" sz="3400" dirty="0" smtClean="0"/>
              <a:t>30-40% of heavy truck accidents are due to driver fatigue. National Sleep Foundation, 2002 Annual Sleep Survey.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Deprivation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Exxon Valdez Oil Spill</a:t>
            </a:r>
          </a:p>
          <a:p>
            <a:r>
              <a:rPr lang="en-US" dirty="0" smtClean="0"/>
              <a:t>Chernobyl Nuclear Accident</a:t>
            </a:r>
          </a:p>
          <a:p>
            <a:r>
              <a:rPr lang="en-US" dirty="0" smtClean="0"/>
              <a:t>Suppression of immune system </a:t>
            </a:r>
            <a:endParaRPr lang="en-US" dirty="0"/>
          </a:p>
        </p:txBody>
      </p:sp>
      <p:pic>
        <p:nvPicPr>
          <p:cNvPr id="4" name="Picture 3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457200"/>
            <a:ext cx="8113607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8585" y="2775866"/>
            <a:ext cx="2016127" cy="97435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Altered States of Consciousness</a:t>
            </a:r>
          </a:p>
        </p:txBody>
      </p:sp>
      <p:cxnSp>
        <p:nvCxnSpPr>
          <p:cNvPr id="3080" name="Straight Arrow Connector 6"/>
          <p:cNvCxnSpPr>
            <a:cxnSpLocks noChangeShapeType="1"/>
          </p:cNvCxnSpPr>
          <p:nvPr/>
        </p:nvCxnSpPr>
        <p:spPr bwMode="auto">
          <a:xfrm>
            <a:off x="5524500" y="3263900"/>
            <a:ext cx="1468438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7"/>
          <p:cNvCxnSpPr/>
          <p:nvPr/>
        </p:nvCxnSpPr>
        <p:spPr>
          <a:xfrm flipH="1">
            <a:off x="2549525" y="3259138"/>
            <a:ext cx="985838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10400" y="2662238"/>
            <a:ext cx="2105025" cy="11953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Waking Consciousness</a:t>
            </a:r>
          </a:p>
        </p:txBody>
      </p:sp>
      <p:sp>
        <p:nvSpPr>
          <p:cNvPr id="13" name="Oval 12"/>
          <p:cNvSpPr/>
          <p:nvPr/>
        </p:nvSpPr>
        <p:spPr>
          <a:xfrm>
            <a:off x="2549525" y="1139825"/>
            <a:ext cx="1206500" cy="11636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Sleep</a:t>
            </a:r>
          </a:p>
        </p:txBody>
      </p:sp>
      <p:cxnSp>
        <p:nvCxnSpPr>
          <p:cNvPr id="14" name="Straight Arrow Connector 13"/>
          <p:cNvCxnSpPr>
            <a:endCxn id="13" idx="5"/>
          </p:cNvCxnSpPr>
          <p:nvPr/>
        </p:nvCxnSpPr>
        <p:spPr>
          <a:xfrm flipH="1" flipV="1">
            <a:off x="3579813" y="2133600"/>
            <a:ext cx="963612" cy="641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51100" y="152400"/>
            <a:ext cx="1371600" cy="6778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Circadian Rhythm</a:t>
            </a:r>
          </a:p>
        </p:txBody>
      </p:sp>
      <p:cxnSp>
        <p:nvCxnSpPr>
          <p:cNvPr id="16" name="Straight Arrow Connector 15"/>
          <p:cNvCxnSpPr>
            <a:stCxn id="13" idx="0"/>
            <a:endCxn id="15" idx="2"/>
          </p:cNvCxnSpPr>
          <p:nvPr/>
        </p:nvCxnSpPr>
        <p:spPr>
          <a:xfrm flipH="1" flipV="1">
            <a:off x="3136900" y="830263"/>
            <a:ext cx="15875" cy="309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20713" y="174625"/>
            <a:ext cx="1371600" cy="6762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Stages/REM</a:t>
            </a:r>
          </a:p>
        </p:txBody>
      </p:sp>
      <p:cxnSp>
        <p:nvCxnSpPr>
          <p:cNvPr id="18" name="Straight Arrow Connector 17"/>
          <p:cNvCxnSpPr>
            <a:stCxn id="13" idx="1"/>
            <a:endCxn id="17" idx="2"/>
          </p:cNvCxnSpPr>
          <p:nvPr/>
        </p:nvCxnSpPr>
        <p:spPr>
          <a:xfrm flipH="1" flipV="1">
            <a:off x="1306513" y="850900"/>
            <a:ext cx="1419225" cy="458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80000" y="1212850"/>
            <a:ext cx="1381125" cy="1143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Dreams</a:t>
            </a:r>
          </a:p>
        </p:txBody>
      </p:sp>
      <p:cxnSp>
        <p:nvCxnSpPr>
          <p:cNvPr id="20" name="Straight Arrow Connector 19"/>
          <p:cNvCxnSpPr>
            <a:endCxn id="19" idx="3"/>
          </p:cNvCxnSpPr>
          <p:nvPr/>
        </p:nvCxnSpPr>
        <p:spPr>
          <a:xfrm flipV="1">
            <a:off x="4543425" y="2189163"/>
            <a:ext cx="738188" cy="585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438650" y="192088"/>
            <a:ext cx="1249363" cy="6762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</p:txBody>
      </p:sp>
      <p:cxnSp>
        <p:nvCxnSpPr>
          <p:cNvPr id="22" name="Straight Arrow Connector 21"/>
          <p:cNvCxnSpPr>
            <a:stCxn id="13" idx="7"/>
            <a:endCxn id="21" idx="2"/>
          </p:cNvCxnSpPr>
          <p:nvPr/>
        </p:nvCxnSpPr>
        <p:spPr>
          <a:xfrm flipV="1">
            <a:off x="3579813" y="868363"/>
            <a:ext cx="1482725" cy="441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592513" y="4232275"/>
            <a:ext cx="1903412" cy="127635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Drug-Altered Consciousness </a:t>
            </a:r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 flipH="1">
            <a:off x="4545013" y="3746500"/>
            <a:ext cx="0" cy="48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915025" y="5711825"/>
            <a:ext cx="134302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Depressants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0325" y="6032500"/>
            <a:ext cx="1411288" cy="6778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Hallucinogens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09800" y="5711825"/>
            <a:ext cx="130492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Stimulants</a:t>
            </a:r>
          </a:p>
        </p:txBody>
      </p:sp>
      <p:cxnSp>
        <p:nvCxnSpPr>
          <p:cNvPr id="28" name="Straight Arrow Connector 27"/>
          <p:cNvCxnSpPr>
            <a:stCxn id="23" idx="3"/>
            <a:endCxn id="27" idx="0"/>
          </p:cNvCxnSpPr>
          <p:nvPr/>
        </p:nvCxnSpPr>
        <p:spPr>
          <a:xfrm flipH="1">
            <a:off x="2862263" y="5321300"/>
            <a:ext cx="1008062" cy="390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4"/>
            <a:endCxn id="26" idx="0"/>
          </p:cNvCxnSpPr>
          <p:nvPr/>
        </p:nvCxnSpPr>
        <p:spPr>
          <a:xfrm>
            <a:off x="4543425" y="5508625"/>
            <a:ext cx="33338" cy="523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5"/>
            <a:endCxn id="25" idx="0"/>
          </p:cNvCxnSpPr>
          <p:nvPr/>
        </p:nvCxnSpPr>
        <p:spPr>
          <a:xfrm>
            <a:off x="5216525" y="5321300"/>
            <a:ext cx="1370013" cy="390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019925" y="1176338"/>
            <a:ext cx="1604963" cy="10906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Hypnosis</a:t>
            </a:r>
          </a:p>
        </p:txBody>
      </p:sp>
      <p:cxnSp>
        <p:nvCxnSpPr>
          <p:cNvPr id="32" name="Straight Arrow Connector 31"/>
          <p:cNvCxnSpPr>
            <a:endCxn id="31" idx="3"/>
          </p:cNvCxnSpPr>
          <p:nvPr/>
        </p:nvCxnSpPr>
        <p:spPr>
          <a:xfrm flipV="1">
            <a:off x="5551488" y="2106613"/>
            <a:ext cx="1703387" cy="1152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338888" y="233363"/>
            <a:ext cx="1247775" cy="677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Hidden Observer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94638" y="233363"/>
            <a:ext cx="1249362" cy="677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Actor </a:t>
            </a:r>
          </a:p>
        </p:txBody>
      </p:sp>
      <p:sp>
        <p:nvSpPr>
          <p:cNvPr id="35" name="Oval 34"/>
          <p:cNvSpPr/>
          <p:nvPr/>
        </p:nvSpPr>
        <p:spPr>
          <a:xfrm>
            <a:off x="533400" y="1371600"/>
            <a:ext cx="1604963" cy="10890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Meditation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35700" y="4532313"/>
            <a:ext cx="133667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Substance Abuse</a:t>
            </a:r>
          </a:p>
        </p:txBody>
      </p:sp>
      <p:cxnSp>
        <p:nvCxnSpPr>
          <p:cNvPr id="37" name="Straight Arrow Connector 36"/>
          <p:cNvCxnSpPr>
            <a:stCxn id="31" idx="1"/>
            <a:endCxn id="33" idx="2"/>
          </p:cNvCxnSpPr>
          <p:nvPr/>
        </p:nvCxnSpPr>
        <p:spPr>
          <a:xfrm flipH="1" flipV="1">
            <a:off x="6962775" y="911225"/>
            <a:ext cx="292100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7"/>
            <a:endCxn id="34" idx="2"/>
          </p:cNvCxnSpPr>
          <p:nvPr/>
        </p:nvCxnSpPr>
        <p:spPr>
          <a:xfrm flipV="1">
            <a:off x="8389938" y="911225"/>
            <a:ext cx="130175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6"/>
            <a:endCxn id="36" idx="1"/>
          </p:cNvCxnSpPr>
          <p:nvPr/>
        </p:nvCxnSpPr>
        <p:spPr>
          <a:xfrm>
            <a:off x="5495925" y="4870450"/>
            <a:ext cx="7397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5"/>
          </p:cNvCxnSpPr>
          <p:nvPr/>
        </p:nvCxnSpPr>
        <p:spPr>
          <a:xfrm flipH="1" flipV="1">
            <a:off x="1903413" y="2301875"/>
            <a:ext cx="1660525" cy="966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1" name="Rectangle 56"/>
          <p:cNvSpPr>
            <a:spLocks noChangeArrowheads="1"/>
          </p:cNvSpPr>
          <p:nvPr/>
        </p:nvSpPr>
        <p:spPr bwMode="auto">
          <a:xfrm>
            <a:off x="4114800" y="0"/>
            <a:ext cx="1905000" cy="1066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55"/>
          <p:cNvSpPr>
            <a:spLocks noChangeArrowheads="1"/>
          </p:cNvSpPr>
          <p:nvPr/>
        </p:nvSpPr>
        <p:spPr bwMode="auto">
          <a:xfrm>
            <a:off x="6172200" y="1143000"/>
            <a:ext cx="990600" cy="609600"/>
          </a:xfrm>
          <a:prstGeom prst="wedgeRoundRectCallout">
            <a:avLst>
              <a:gd name="adj1" fmla="val -78102"/>
              <a:gd name="adj2" fmla="val -10714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We are here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562600" y="533400"/>
            <a:ext cx="685800" cy="609600"/>
            <a:chOff x="1581" y="1330"/>
            <a:chExt cx="771" cy="590"/>
          </a:xfrm>
        </p:grpSpPr>
        <p:sp>
          <p:nvSpPr>
            <p:cNvPr id="3115" name="Line 50"/>
            <p:cNvSpPr>
              <a:spLocks noChangeShapeType="1"/>
            </p:cNvSpPr>
            <p:nvPr/>
          </p:nvSpPr>
          <p:spPr bwMode="auto">
            <a:xfrm flipH="1">
              <a:off x="1725" y="1714"/>
              <a:ext cx="96" cy="192"/>
            </a:xfrm>
            <a:prstGeom prst="line">
              <a:avLst/>
            </a:prstGeom>
            <a:noFill/>
            <a:ln w="762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51"/>
            <p:cNvSpPr>
              <a:spLocks noChangeShapeType="1"/>
            </p:cNvSpPr>
            <p:nvPr/>
          </p:nvSpPr>
          <p:spPr bwMode="auto">
            <a:xfrm>
              <a:off x="2064" y="1728"/>
              <a:ext cx="144" cy="192"/>
            </a:xfrm>
            <a:prstGeom prst="line">
              <a:avLst/>
            </a:prstGeom>
            <a:noFill/>
            <a:ln w="762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Oval 52"/>
            <p:cNvSpPr>
              <a:spLocks noChangeArrowheads="1"/>
            </p:cNvSpPr>
            <p:nvPr/>
          </p:nvSpPr>
          <p:spPr bwMode="auto">
            <a:xfrm>
              <a:off x="1723" y="1378"/>
              <a:ext cx="432" cy="432"/>
            </a:xfrm>
            <a:prstGeom prst="ellipse">
              <a:avLst/>
            </a:prstGeom>
            <a:solidFill>
              <a:srgbClr val="088A4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AutoShape 53"/>
            <p:cNvSpPr>
              <a:spLocks noChangeArrowheads="1"/>
            </p:cNvSpPr>
            <p:nvPr/>
          </p:nvSpPr>
          <p:spPr bwMode="auto">
            <a:xfrm>
              <a:off x="2016" y="1330"/>
              <a:ext cx="336" cy="336"/>
            </a:xfrm>
            <a:prstGeom prst="smileyFace">
              <a:avLst>
                <a:gd name="adj" fmla="val 4653"/>
              </a:avLst>
            </a:prstGeom>
            <a:solidFill>
              <a:srgbClr val="088A4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Freeform 54"/>
            <p:cNvSpPr>
              <a:spLocks/>
            </p:cNvSpPr>
            <p:nvPr/>
          </p:nvSpPr>
          <p:spPr bwMode="auto">
            <a:xfrm>
              <a:off x="1581" y="1378"/>
              <a:ext cx="179" cy="198"/>
            </a:xfrm>
            <a:custGeom>
              <a:avLst/>
              <a:gdLst>
                <a:gd name="T0" fmla="*/ 179 w 179"/>
                <a:gd name="T1" fmla="*/ 198 h 198"/>
                <a:gd name="T2" fmla="*/ 55 w 179"/>
                <a:gd name="T3" fmla="*/ 142 h 198"/>
                <a:gd name="T4" fmla="*/ 80 w 179"/>
                <a:gd name="T5" fmla="*/ 0 h 198"/>
                <a:gd name="T6" fmla="*/ 111 w 179"/>
                <a:gd name="T7" fmla="*/ 24 h 198"/>
                <a:gd name="T8" fmla="*/ 123 w 179"/>
                <a:gd name="T9" fmla="*/ 61 h 198"/>
                <a:gd name="T10" fmla="*/ 117 w 179"/>
                <a:gd name="T11" fmla="*/ 92 h 198"/>
                <a:gd name="T12" fmla="*/ 55 w 179"/>
                <a:gd name="T13" fmla="*/ 74 h 198"/>
                <a:gd name="T14" fmla="*/ 74 w 179"/>
                <a:gd name="T15" fmla="*/ 49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198"/>
                <a:gd name="T26" fmla="*/ 179 w 179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198">
                  <a:moveTo>
                    <a:pt x="179" y="198"/>
                  </a:moveTo>
                  <a:cubicBezTo>
                    <a:pt x="113" y="193"/>
                    <a:pt x="89" y="196"/>
                    <a:pt x="55" y="142"/>
                  </a:cubicBezTo>
                  <a:cubicBezTo>
                    <a:pt x="42" y="87"/>
                    <a:pt x="0" y="25"/>
                    <a:pt x="80" y="0"/>
                  </a:cubicBezTo>
                  <a:cubicBezTo>
                    <a:pt x="99" y="6"/>
                    <a:pt x="102" y="3"/>
                    <a:pt x="111" y="24"/>
                  </a:cubicBezTo>
                  <a:cubicBezTo>
                    <a:pt x="116" y="36"/>
                    <a:pt x="123" y="61"/>
                    <a:pt x="123" y="61"/>
                  </a:cubicBezTo>
                  <a:cubicBezTo>
                    <a:pt x="121" y="71"/>
                    <a:pt x="126" y="87"/>
                    <a:pt x="117" y="92"/>
                  </a:cubicBezTo>
                  <a:cubicBezTo>
                    <a:pt x="95" y="103"/>
                    <a:pt x="71" y="84"/>
                    <a:pt x="55" y="74"/>
                  </a:cubicBezTo>
                  <a:cubicBezTo>
                    <a:pt x="48" y="51"/>
                    <a:pt x="50" y="49"/>
                    <a:pt x="74" y="49"/>
                  </a:cubicBezTo>
                </a:path>
              </a:pathLst>
            </a:custGeom>
            <a:noFill/>
            <a:ln w="381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Oval 34"/>
          <p:cNvSpPr/>
          <p:nvPr/>
        </p:nvSpPr>
        <p:spPr>
          <a:xfrm>
            <a:off x="609600" y="2743200"/>
            <a:ext cx="1909763" cy="10890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Daydreaming and Fantasy</a:t>
            </a:r>
          </a:p>
        </p:txBody>
      </p:sp>
    </p:spTree>
    <p:extLst>
      <p:ext uri="{BB962C8B-B14F-4D97-AF65-F5344CB8AC3E}">
        <p14:creationId xmlns:p14="http://schemas.microsoft.com/office/powerpoint/2010/main" val="397013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381000"/>
            <a:ext cx="2667000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5800"/>
            <a:ext cx="69342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Sleep Disorders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1028" name="Picture 4" descr="http://d1mpb3f4gq7nrb.cloudfront.net/img/toons/cartoon36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09600"/>
            <a:ext cx="4572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ea typeface="Verdana" pitchFamily="34" charset="0"/>
                <a:cs typeface="Andalus" pitchFamily="18" charset="-78"/>
              </a:rPr>
              <a:t>Insomnia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18" charset="-78"/>
              <a:ea typeface="Verdana" pitchFamily="34" charset="0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ea typeface="Verdana" pitchFamily="34" charset="0"/>
                <a:cs typeface="Andalus" pitchFamily="18" charset="-78"/>
              </a:rPr>
              <a:t>Narcolepsy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18" charset="-78"/>
              <a:ea typeface="Verdana" pitchFamily="34" charset="0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ea typeface="Verdana" pitchFamily="34" charset="0"/>
                <a:cs typeface="Andalus" pitchFamily="18" charset="-78"/>
              </a:rPr>
              <a:t>Sleep Apnea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18" charset="-78"/>
              <a:ea typeface="Verdana" pitchFamily="34" charset="0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05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ea typeface="Verdana" pitchFamily="34" charset="0"/>
                <a:cs typeface="Andalus" pitchFamily="18" charset="-78"/>
              </a:rPr>
              <a:t>Night Terrors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18" charset="-78"/>
              <a:ea typeface="Verdana" pitchFamily="34" charset="0"/>
              <a:cs typeface="Andalus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ndalus" pitchFamily="18" charset="-78"/>
                <a:ea typeface="Verdana" pitchFamily="34" charset="0"/>
                <a:cs typeface="Andalus" pitchFamily="18" charset="-78"/>
              </a:rPr>
              <a:t>Sleep Walking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ndalus" pitchFamily="18" charset="-78"/>
              <a:ea typeface="Verdana" pitchFamily="34" charset="0"/>
              <a:cs typeface="Andalus" pitchFamily="18" charset="-7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590800" y="3352800"/>
            <a:ext cx="1066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9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GungsuhChe" pitchFamily="49" charset="-127"/>
                <a:ea typeface="GungsuhChe" pitchFamily="49" charset="-127"/>
              </a:rPr>
              <a:t>Insomnia</a:t>
            </a:r>
            <a:endParaRPr lang="en-US" dirty="0">
              <a:solidFill>
                <a:schemeClr val="accent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Persistent problems in falling or staying asleep</a:t>
            </a:r>
          </a:p>
          <a:p>
            <a:r>
              <a:rPr lang="en-US" dirty="0" smtClean="0"/>
              <a:t>20% of the population</a:t>
            </a:r>
          </a:p>
          <a:p>
            <a:r>
              <a:rPr lang="en-US" dirty="0" smtClean="0"/>
              <a:t>Sleeping pills &amp; alcohol can aggravate the problem (reduces REM)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s://encrypted-tbn1.gstatic.com/images?q=tbn:ANd9GcRX8K5zdfxbJVhXubXreSl1p7b1EHjNbC1GWJdbQSU8hrhGhRT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2895600" cy="2825405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TAqNW5EuSpMYtLbdnLL9nssIwlvg-B8_sH0hj6kQWTmfYFmYPc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2757114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70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GungsuhChe" pitchFamily="49" charset="-127"/>
                <a:ea typeface="GungsuhChe" pitchFamily="49" charset="-127"/>
              </a:rPr>
              <a:t>Insomnia</a:t>
            </a:r>
            <a:endParaRPr lang="en-US" dirty="0">
              <a:solidFill>
                <a:schemeClr val="accent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Fixes:</a:t>
            </a:r>
          </a:p>
          <a:p>
            <a:pPr lvl="1"/>
            <a:r>
              <a:rPr lang="en-US" dirty="0" smtClean="0"/>
              <a:t>Relax before bedtime with a dim light</a:t>
            </a:r>
          </a:p>
          <a:p>
            <a:pPr lvl="1"/>
            <a:r>
              <a:rPr lang="en-US" dirty="0" smtClean="0"/>
              <a:t>No caffeine! </a:t>
            </a:r>
          </a:p>
          <a:p>
            <a:pPr lvl="1"/>
            <a:r>
              <a:rPr lang="en-US" dirty="0" smtClean="0"/>
              <a:t>Drink a glass of milk</a:t>
            </a:r>
          </a:p>
          <a:p>
            <a:pPr lvl="1"/>
            <a:r>
              <a:rPr lang="en-US" dirty="0" smtClean="0"/>
              <a:t>Regular sleep schedule </a:t>
            </a:r>
          </a:p>
          <a:p>
            <a:pPr lvl="1"/>
            <a:r>
              <a:rPr lang="en-US" dirty="0" smtClean="0"/>
              <a:t>Exercise—but not in late evening</a:t>
            </a:r>
          </a:p>
          <a:p>
            <a:pPr lvl="1"/>
            <a:r>
              <a:rPr lang="en-US" dirty="0" smtClean="0"/>
              <a:t>Hide the clock</a:t>
            </a:r>
          </a:p>
          <a:p>
            <a:pPr lvl="1"/>
            <a:endParaRPr lang="en-US" dirty="0" smtClean="0"/>
          </a:p>
        </p:txBody>
      </p:sp>
      <p:pic>
        <p:nvPicPr>
          <p:cNvPr id="4" name="Picture 7" descr="bear_yawn_clock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228600"/>
            <a:ext cx="1359307" cy="24902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96007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2800" dirty="0" smtClean="0"/>
              <a:t>***Fatal Familial Insomnia </a:t>
            </a:r>
            <a:r>
              <a:rPr lang="en-US" sz="2800" dirty="0">
                <a:hlinkClick r:id="rId3"/>
              </a:rPr>
              <a:t>https://www.youtube.com/watch?v=</a:t>
            </a:r>
            <a:r>
              <a:rPr lang="en-US" sz="2800" dirty="0" smtClean="0">
                <a:hlinkClick r:id="rId3"/>
              </a:rPr>
              <a:t>nIeTVVAEFn8</a:t>
            </a:r>
            <a:r>
              <a:rPr lang="en-US" sz="28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6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nadadrugcenter.com/images/insom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382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3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GungsuhChe" pitchFamily="49" charset="-127"/>
                <a:ea typeface="GungsuhChe" pitchFamily="49" charset="-127"/>
              </a:rPr>
              <a:t>Narcolepsy</a:t>
            </a:r>
            <a:endParaRPr lang="en-US" dirty="0">
              <a:solidFill>
                <a:schemeClr val="accent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Uncontrollable </a:t>
            </a:r>
            <a:r>
              <a:rPr lang="en-US" dirty="0" smtClean="0"/>
              <a:t>sleep attacks</a:t>
            </a:r>
          </a:p>
          <a:p>
            <a:pPr lvl="1"/>
            <a:r>
              <a:rPr lang="en-US" dirty="0" smtClean="0"/>
              <a:t>Directly into REM</a:t>
            </a:r>
          </a:p>
          <a:p>
            <a:r>
              <a:rPr lang="en-US" dirty="0" smtClean="0"/>
              <a:t>Usually lasts less than 5 minutes</a:t>
            </a:r>
          </a:p>
          <a:p>
            <a:r>
              <a:rPr lang="en-US" dirty="0" smtClean="0"/>
              <a:t>1 in 2000 people</a:t>
            </a:r>
          </a:p>
          <a:p>
            <a:endParaRPr lang="en-US" dirty="0" smtClean="0"/>
          </a:p>
        </p:txBody>
      </p:sp>
      <p:pic>
        <p:nvPicPr>
          <p:cNvPr id="35842" name="Picture 2" descr="https://encrypted-tbn2.gstatic.com/images?q=tbn:ANd9GcQnVA-mRj1lMVPR_dlFh6qcjne87R4mTEs9c9LxAPcA329lSl6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2362200" cy="1762126"/>
          </a:xfrm>
          <a:prstGeom prst="rect">
            <a:avLst/>
          </a:prstGeom>
          <a:noFill/>
        </p:spPr>
      </p:pic>
      <p:pic>
        <p:nvPicPr>
          <p:cNvPr id="35844" name="Picture 4" descr="https://encrypted-tbn0.gstatic.com/images?q=tbn:ANd9GcSeFXwYwZLNbOu8VCtPDQbMjdFMBXzbHVyOIn_dTpQfJOzz_K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39092"/>
            <a:ext cx="3200400" cy="2418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65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GungsuhChe" pitchFamily="49" charset="-127"/>
                <a:ea typeface="GungsuhChe" pitchFamily="49" charset="-127"/>
              </a:rPr>
              <a:t>Sleep Apnea</a:t>
            </a:r>
            <a:endParaRPr lang="en-US" dirty="0">
              <a:solidFill>
                <a:schemeClr val="accent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“With no breath”</a:t>
            </a:r>
          </a:p>
          <a:p>
            <a:r>
              <a:rPr lang="en-US" dirty="0" smtClean="0"/>
              <a:t>Temporary cessations of breathing during sleep and repeated momentary awakenings. </a:t>
            </a:r>
          </a:p>
          <a:p>
            <a:r>
              <a:rPr lang="en-US" dirty="0" smtClean="0"/>
              <a:t>Unaware</a:t>
            </a:r>
          </a:p>
          <a:p>
            <a:r>
              <a:rPr lang="en-US" dirty="0" smtClean="0"/>
              <a:t>18 million people in US</a:t>
            </a:r>
          </a:p>
          <a:p>
            <a:r>
              <a:rPr lang="en-US" dirty="0" smtClean="0"/>
              <a:t>Treatment: C-PAP mask</a:t>
            </a:r>
            <a:endParaRPr lang="en-US" dirty="0"/>
          </a:p>
        </p:txBody>
      </p:sp>
      <p:pic>
        <p:nvPicPr>
          <p:cNvPr id="4" name="Picture 4" descr="overweight_man_with_popcorn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"/>
            <a:ext cx="335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90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cloudfiles.mosso.com/c6771/sleepaidultra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727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7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143000"/>
            <a:ext cx="7406640" cy="1472184"/>
          </a:xfrm>
        </p:spPr>
        <p:txBody>
          <a:bodyPr/>
          <a:lstStyle/>
          <a:p>
            <a:r>
              <a:rPr lang="en-US" dirty="0" smtClean="0"/>
              <a:t>States of Consciousness T/F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raldonhilton.com/wp-content/uploads/2009/03/cpap-mask-300x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10600" cy="6888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22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31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7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GungsuhChe" pitchFamily="49" charset="-127"/>
                <a:ea typeface="GungsuhChe" pitchFamily="49" charset="-127"/>
              </a:rPr>
              <a:t>Night Terrors</a:t>
            </a:r>
            <a:endParaRPr lang="en-US" dirty="0">
              <a:solidFill>
                <a:schemeClr val="accent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 mostly children</a:t>
            </a:r>
          </a:p>
          <a:p>
            <a:r>
              <a:rPr lang="en-US" dirty="0" smtClean="0"/>
              <a:t>Appear terrified</a:t>
            </a:r>
          </a:p>
          <a:p>
            <a:r>
              <a:rPr lang="en-US" dirty="0" smtClean="0"/>
              <a:t>Remember nothing</a:t>
            </a:r>
          </a:p>
          <a:p>
            <a:r>
              <a:rPr lang="en-US" dirty="0" smtClean="0"/>
              <a:t>NOT nightmares </a:t>
            </a:r>
          </a:p>
          <a:p>
            <a:pPr lvl="1"/>
            <a:r>
              <a:rPr lang="en-US" dirty="0" smtClean="0"/>
              <a:t>Occurs in Stage 4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eyemonst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914400"/>
            <a:ext cx="39624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35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ungsuhChe" pitchFamily="49" charset="-127"/>
                <a:ea typeface="GungsuhChe" pitchFamily="49" charset="-127"/>
              </a:rPr>
              <a:t>Sleep Walking </a:t>
            </a:r>
            <a:r>
              <a:rPr lang="en-US" sz="4400" dirty="0" smtClean="0">
                <a:solidFill>
                  <a:schemeClr val="accent1"/>
                </a:solidFill>
                <a:latin typeface="GungsuhChe" pitchFamily="49" charset="-127"/>
                <a:ea typeface="GungsuhChe" pitchFamily="49" charset="-127"/>
              </a:rPr>
              <a:t>(Somnambulism)</a:t>
            </a:r>
            <a:endParaRPr lang="en-US" dirty="0">
              <a:solidFill>
                <a:schemeClr val="accent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15000" cy="4525963"/>
          </a:xfrm>
        </p:spPr>
        <p:txBody>
          <a:bodyPr/>
          <a:lstStyle/>
          <a:p>
            <a:r>
              <a:rPr lang="en-US" dirty="0" smtClean="0"/>
              <a:t>Stage 4 disorder </a:t>
            </a:r>
          </a:p>
          <a:p>
            <a:r>
              <a:rPr lang="en-US" dirty="0" smtClean="0"/>
              <a:t>Effects an estimated 10 percent of all humans at least once in their lives.</a:t>
            </a:r>
          </a:p>
          <a:p>
            <a:r>
              <a:rPr lang="en-US" dirty="0" smtClean="0"/>
              <a:t>Not recalled the next morning</a:t>
            </a:r>
          </a:p>
          <a:p>
            <a:r>
              <a:rPr lang="en-US" dirty="0" smtClean="0"/>
              <a:t>More common in children</a:t>
            </a:r>
          </a:p>
        </p:txBody>
      </p:sp>
      <p:pic>
        <p:nvPicPr>
          <p:cNvPr id="4" name="Picture 4" descr="sleepwal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524000"/>
            <a:ext cx="2686050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28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8585" y="2775866"/>
            <a:ext cx="2016127" cy="97435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Altered States of Consciousness</a:t>
            </a:r>
          </a:p>
        </p:txBody>
      </p:sp>
      <p:cxnSp>
        <p:nvCxnSpPr>
          <p:cNvPr id="3080" name="Straight Arrow Connector 6"/>
          <p:cNvCxnSpPr>
            <a:cxnSpLocks noChangeShapeType="1"/>
          </p:cNvCxnSpPr>
          <p:nvPr/>
        </p:nvCxnSpPr>
        <p:spPr bwMode="auto">
          <a:xfrm>
            <a:off x="5524500" y="3263900"/>
            <a:ext cx="1468438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7"/>
          <p:cNvCxnSpPr/>
          <p:nvPr/>
        </p:nvCxnSpPr>
        <p:spPr>
          <a:xfrm flipH="1">
            <a:off x="2549525" y="3259138"/>
            <a:ext cx="985838" cy="23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10400" y="2662238"/>
            <a:ext cx="2105025" cy="11953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Waking Consciousness</a:t>
            </a:r>
          </a:p>
        </p:txBody>
      </p:sp>
      <p:sp>
        <p:nvSpPr>
          <p:cNvPr id="13" name="Oval 12"/>
          <p:cNvSpPr/>
          <p:nvPr/>
        </p:nvSpPr>
        <p:spPr>
          <a:xfrm>
            <a:off x="2549525" y="1139825"/>
            <a:ext cx="1206500" cy="11636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Sleep</a:t>
            </a:r>
          </a:p>
        </p:txBody>
      </p:sp>
      <p:cxnSp>
        <p:nvCxnSpPr>
          <p:cNvPr id="14" name="Straight Arrow Connector 13"/>
          <p:cNvCxnSpPr>
            <a:endCxn id="13" idx="5"/>
          </p:cNvCxnSpPr>
          <p:nvPr/>
        </p:nvCxnSpPr>
        <p:spPr>
          <a:xfrm flipH="1" flipV="1">
            <a:off x="3579813" y="2133600"/>
            <a:ext cx="963612" cy="641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51100" y="152400"/>
            <a:ext cx="1371600" cy="6778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Circadian Rhythm</a:t>
            </a:r>
          </a:p>
        </p:txBody>
      </p:sp>
      <p:cxnSp>
        <p:nvCxnSpPr>
          <p:cNvPr id="16" name="Straight Arrow Connector 15"/>
          <p:cNvCxnSpPr>
            <a:stCxn id="13" idx="0"/>
            <a:endCxn id="15" idx="2"/>
          </p:cNvCxnSpPr>
          <p:nvPr/>
        </p:nvCxnSpPr>
        <p:spPr>
          <a:xfrm flipH="1" flipV="1">
            <a:off x="3136900" y="830263"/>
            <a:ext cx="15875" cy="309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20713" y="174625"/>
            <a:ext cx="1371600" cy="6762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Stages/REM</a:t>
            </a:r>
          </a:p>
        </p:txBody>
      </p:sp>
      <p:cxnSp>
        <p:nvCxnSpPr>
          <p:cNvPr id="18" name="Straight Arrow Connector 17"/>
          <p:cNvCxnSpPr>
            <a:stCxn id="13" idx="1"/>
            <a:endCxn id="17" idx="2"/>
          </p:cNvCxnSpPr>
          <p:nvPr/>
        </p:nvCxnSpPr>
        <p:spPr>
          <a:xfrm flipH="1" flipV="1">
            <a:off x="1306513" y="850900"/>
            <a:ext cx="1419225" cy="458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80000" y="1212850"/>
            <a:ext cx="1381125" cy="1143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Dreams</a:t>
            </a:r>
          </a:p>
        </p:txBody>
      </p:sp>
      <p:cxnSp>
        <p:nvCxnSpPr>
          <p:cNvPr id="20" name="Straight Arrow Connector 19"/>
          <p:cNvCxnSpPr>
            <a:endCxn id="19" idx="3"/>
          </p:cNvCxnSpPr>
          <p:nvPr/>
        </p:nvCxnSpPr>
        <p:spPr>
          <a:xfrm flipV="1">
            <a:off x="4543425" y="2189163"/>
            <a:ext cx="738188" cy="585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438650" y="192088"/>
            <a:ext cx="1249363" cy="6762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</p:txBody>
      </p:sp>
      <p:cxnSp>
        <p:nvCxnSpPr>
          <p:cNvPr id="22" name="Straight Arrow Connector 21"/>
          <p:cNvCxnSpPr>
            <a:stCxn id="13" idx="7"/>
            <a:endCxn id="21" idx="2"/>
          </p:cNvCxnSpPr>
          <p:nvPr/>
        </p:nvCxnSpPr>
        <p:spPr>
          <a:xfrm flipV="1">
            <a:off x="3579813" y="868363"/>
            <a:ext cx="1482725" cy="441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592513" y="4232275"/>
            <a:ext cx="1903412" cy="127635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Drug-Altered Consciousness </a:t>
            </a:r>
          </a:p>
        </p:txBody>
      </p:sp>
      <p:cxnSp>
        <p:nvCxnSpPr>
          <p:cNvPr id="24" name="Straight Arrow Connector 23"/>
          <p:cNvCxnSpPr>
            <a:endCxn id="23" idx="0"/>
          </p:cNvCxnSpPr>
          <p:nvPr/>
        </p:nvCxnSpPr>
        <p:spPr>
          <a:xfrm flipH="1">
            <a:off x="4545013" y="3746500"/>
            <a:ext cx="0" cy="48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915025" y="5711825"/>
            <a:ext cx="134302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Depressants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0325" y="6032500"/>
            <a:ext cx="1411288" cy="6778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Hallucinogens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09800" y="5711825"/>
            <a:ext cx="130492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Stimulants</a:t>
            </a:r>
          </a:p>
        </p:txBody>
      </p:sp>
      <p:cxnSp>
        <p:nvCxnSpPr>
          <p:cNvPr id="28" name="Straight Arrow Connector 27"/>
          <p:cNvCxnSpPr>
            <a:stCxn id="23" idx="3"/>
            <a:endCxn id="27" idx="0"/>
          </p:cNvCxnSpPr>
          <p:nvPr/>
        </p:nvCxnSpPr>
        <p:spPr>
          <a:xfrm flipH="1">
            <a:off x="2862263" y="5321300"/>
            <a:ext cx="1008062" cy="390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4"/>
            <a:endCxn id="26" idx="0"/>
          </p:cNvCxnSpPr>
          <p:nvPr/>
        </p:nvCxnSpPr>
        <p:spPr>
          <a:xfrm>
            <a:off x="4543425" y="5508625"/>
            <a:ext cx="33338" cy="523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5"/>
            <a:endCxn id="25" idx="0"/>
          </p:cNvCxnSpPr>
          <p:nvPr/>
        </p:nvCxnSpPr>
        <p:spPr>
          <a:xfrm>
            <a:off x="5216525" y="5321300"/>
            <a:ext cx="1370013" cy="390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019925" y="1176338"/>
            <a:ext cx="1604963" cy="10906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Hypnosis</a:t>
            </a:r>
          </a:p>
        </p:txBody>
      </p:sp>
      <p:cxnSp>
        <p:nvCxnSpPr>
          <p:cNvPr id="32" name="Straight Arrow Connector 31"/>
          <p:cNvCxnSpPr>
            <a:endCxn id="31" idx="3"/>
          </p:cNvCxnSpPr>
          <p:nvPr/>
        </p:nvCxnSpPr>
        <p:spPr>
          <a:xfrm flipV="1">
            <a:off x="5551488" y="2106613"/>
            <a:ext cx="1703387" cy="1152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324600" y="228600"/>
            <a:ext cx="1247775" cy="677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Hidden Observer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94638" y="233363"/>
            <a:ext cx="1249362" cy="677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Actor </a:t>
            </a:r>
          </a:p>
        </p:txBody>
      </p:sp>
      <p:sp>
        <p:nvSpPr>
          <p:cNvPr id="35" name="Oval 34"/>
          <p:cNvSpPr/>
          <p:nvPr/>
        </p:nvSpPr>
        <p:spPr>
          <a:xfrm>
            <a:off x="533400" y="1371600"/>
            <a:ext cx="1604963" cy="10890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Meditation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35700" y="4532313"/>
            <a:ext cx="1336675" cy="6762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Substance Abuse</a:t>
            </a:r>
          </a:p>
        </p:txBody>
      </p:sp>
      <p:cxnSp>
        <p:nvCxnSpPr>
          <p:cNvPr id="37" name="Straight Arrow Connector 36"/>
          <p:cNvCxnSpPr>
            <a:stCxn id="31" idx="1"/>
            <a:endCxn id="33" idx="2"/>
          </p:cNvCxnSpPr>
          <p:nvPr/>
        </p:nvCxnSpPr>
        <p:spPr>
          <a:xfrm flipH="1" flipV="1">
            <a:off x="6948488" y="906462"/>
            <a:ext cx="306478" cy="429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7"/>
            <a:endCxn id="34" idx="2"/>
          </p:cNvCxnSpPr>
          <p:nvPr/>
        </p:nvCxnSpPr>
        <p:spPr>
          <a:xfrm flipV="1">
            <a:off x="8389938" y="911225"/>
            <a:ext cx="130175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6"/>
            <a:endCxn id="36" idx="1"/>
          </p:cNvCxnSpPr>
          <p:nvPr/>
        </p:nvCxnSpPr>
        <p:spPr>
          <a:xfrm>
            <a:off x="5495925" y="4870450"/>
            <a:ext cx="7397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5"/>
          </p:cNvCxnSpPr>
          <p:nvPr/>
        </p:nvCxnSpPr>
        <p:spPr>
          <a:xfrm flipH="1" flipV="1">
            <a:off x="1903413" y="2301875"/>
            <a:ext cx="1660525" cy="966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1" name="Rectangle 56"/>
          <p:cNvSpPr>
            <a:spLocks noChangeArrowheads="1"/>
          </p:cNvSpPr>
          <p:nvPr/>
        </p:nvSpPr>
        <p:spPr bwMode="auto">
          <a:xfrm>
            <a:off x="4648200" y="1066800"/>
            <a:ext cx="2209800" cy="1524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55"/>
          <p:cNvSpPr>
            <a:spLocks noChangeArrowheads="1"/>
          </p:cNvSpPr>
          <p:nvPr/>
        </p:nvSpPr>
        <p:spPr bwMode="auto">
          <a:xfrm>
            <a:off x="6096000" y="2667000"/>
            <a:ext cx="990600" cy="609600"/>
          </a:xfrm>
          <a:prstGeom prst="wedgeRoundRectCallout">
            <a:avLst>
              <a:gd name="adj1" fmla="val -78102"/>
              <a:gd name="adj2" fmla="val -10714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We are here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257800" y="2209800"/>
            <a:ext cx="685800" cy="609600"/>
            <a:chOff x="1581" y="1330"/>
            <a:chExt cx="771" cy="590"/>
          </a:xfrm>
        </p:grpSpPr>
        <p:sp>
          <p:nvSpPr>
            <p:cNvPr id="3115" name="Line 50"/>
            <p:cNvSpPr>
              <a:spLocks noChangeShapeType="1"/>
            </p:cNvSpPr>
            <p:nvPr/>
          </p:nvSpPr>
          <p:spPr bwMode="auto">
            <a:xfrm flipH="1">
              <a:off x="1725" y="1714"/>
              <a:ext cx="96" cy="192"/>
            </a:xfrm>
            <a:prstGeom prst="line">
              <a:avLst/>
            </a:prstGeom>
            <a:noFill/>
            <a:ln w="762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51"/>
            <p:cNvSpPr>
              <a:spLocks noChangeShapeType="1"/>
            </p:cNvSpPr>
            <p:nvPr/>
          </p:nvSpPr>
          <p:spPr bwMode="auto">
            <a:xfrm>
              <a:off x="2064" y="1728"/>
              <a:ext cx="144" cy="192"/>
            </a:xfrm>
            <a:prstGeom prst="line">
              <a:avLst/>
            </a:prstGeom>
            <a:noFill/>
            <a:ln w="762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Oval 52"/>
            <p:cNvSpPr>
              <a:spLocks noChangeArrowheads="1"/>
            </p:cNvSpPr>
            <p:nvPr/>
          </p:nvSpPr>
          <p:spPr bwMode="auto">
            <a:xfrm>
              <a:off x="1723" y="1378"/>
              <a:ext cx="432" cy="432"/>
            </a:xfrm>
            <a:prstGeom prst="ellipse">
              <a:avLst/>
            </a:prstGeom>
            <a:solidFill>
              <a:srgbClr val="088A4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AutoShape 53"/>
            <p:cNvSpPr>
              <a:spLocks noChangeArrowheads="1"/>
            </p:cNvSpPr>
            <p:nvPr/>
          </p:nvSpPr>
          <p:spPr bwMode="auto">
            <a:xfrm>
              <a:off x="2016" y="1330"/>
              <a:ext cx="336" cy="336"/>
            </a:xfrm>
            <a:prstGeom prst="smileyFace">
              <a:avLst>
                <a:gd name="adj" fmla="val 4653"/>
              </a:avLst>
            </a:prstGeom>
            <a:solidFill>
              <a:srgbClr val="088A4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Freeform 54"/>
            <p:cNvSpPr>
              <a:spLocks/>
            </p:cNvSpPr>
            <p:nvPr/>
          </p:nvSpPr>
          <p:spPr bwMode="auto">
            <a:xfrm>
              <a:off x="1581" y="1378"/>
              <a:ext cx="179" cy="198"/>
            </a:xfrm>
            <a:custGeom>
              <a:avLst/>
              <a:gdLst>
                <a:gd name="T0" fmla="*/ 179 w 179"/>
                <a:gd name="T1" fmla="*/ 198 h 198"/>
                <a:gd name="T2" fmla="*/ 55 w 179"/>
                <a:gd name="T3" fmla="*/ 142 h 198"/>
                <a:gd name="T4" fmla="*/ 80 w 179"/>
                <a:gd name="T5" fmla="*/ 0 h 198"/>
                <a:gd name="T6" fmla="*/ 111 w 179"/>
                <a:gd name="T7" fmla="*/ 24 h 198"/>
                <a:gd name="T8" fmla="*/ 123 w 179"/>
                <a:gd name="T9" fmla="*/ 61 h 198"/>
                <a:gd name="T10" fmla="*/ 117 w 179"/>
                <a:gd name="T11" fmla="*/ 92 h 198"/>
                <a:gd name="T12" fmla="*/ 55 w 179"/>
                <a:gd name="T13" fmla="*/ 74 h 198"/>
                <a:gd name="T14" fmla="*/ 74 w 179"/>
                <a:gd name="T15" fmla="*/ 49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198"/>
                <a:gd name="T26" fmla="*/ 179 w 179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198">
                  <a:moveTo>
                    <a:pt x="179" y="198"/>
                  </a:moveTo>
                  <a:cubicBezTo>
                    <a:pt x="113" y="193"/>
                    <a:pt x="89" y="196"/>
                    <a:pt x="55" y="142"/>
                  </a:cubicBezTo>
                  <a:cubicBezTo>
                    <a:pt x="42" y="87"/>
                    <a:pt x="0" y="25"/>
                    <a:pt x="80" y="0"/>
                  </a:cubicBezTo>
                  <a:cubicBezTo>
                    <a:pt x="99" y="6"/>
                    <a:pt x="102" y="3"/>
                    <a:pt x="111" y="24"/>
                  </a:cubicBezTo>
                  <a:cubicBezTo>
                    <a:pt x="116" y="36"/>
                    <a:pt x="123" y="61"/>
                    <a:pt x="123" y="61"/>
                  </a:cubicBezTo>
                  <a:cubicBezTo>
                    <a:pt x="121" y="71"/>
                    <a:pt x="126" y="87"/>
                    <a:pt x="117" y="92"/>
                  </a:cubicBezTo>
                  <a:cubicBezTo>
                    <a:pt x="95" y="103"/>
                    <a:pt x="71" y="84"/>
                    <a:pt x="55" y="74"/>
                  </a:cubicBezTo>
                  <a:cubicBezTo>
                    <a:pt x="48" y="51"/>
                    <a:pt x="50" y="49"/>
                    <a:pt x="74" y="49"/>
                  </a:cubicBezTo>
                </a:path>
              </a:pathLst>
            </a:custGeom>
            <a:noFill/>
            <a:ln w="38100">
              <a:solidFill>
                <a:srgbClr val="088A4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Oval 34"/>
          <p:cNvSpPr/>
          <p:nvPr/>
        </p:nvSpPr>
        <p:spPr>
          <a:xfrm>
            <a:off x="609600" y="2743200"/>
            <a:ext cx="1909763" cy="10890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Daydreaming and Fantasy</a:t>
            </a:r>
          </a:p>
        </p:txBody>
      </p:sp>
    </p:spTree>
    <p:extLst>
      <p:ext uri="{BB962C8B-B14F-4D97-AF65-F5344CB8AC3E}">
        <p14:creationId xmlns:p14="http://schemas.microsoft.com/office/powerpoint/2010/main" val="317185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76800" y="2590801"/>
            <a:ext cx="4114800" cy="533400"/>
          </a:xfrm>
        </p:spPr>
        <p:txBody>
          <a:bodyPr/>
          <a:lstStyle/>
          <a:p>
            <a:r>
              <a:rPr lang="en-US" dirty="0" smtClean="0"/>
              <a:t>Part FOUR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400800" cy="2286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DREAMS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http://api.ning.com/files/GqxKZwgVPnAPR9i0P0PniEybR*LseDbstDTLrPP4bKGn*XQLg-2yV1H26qcPZVIxcdL7vPlqopCEAbIsBAy3FVdyi1a4OnhL/funnypicturesguineapighasstrangedre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038600" cy="3810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8386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85888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Dreams</a:t>
            </a:r>
          </a:p>
          <a:p>
            <a:pPr lvl="1"/>
            <a:r>
              <a:rPr lang="en-US" b="1" dirty="0" smtClean="0"/>
              <a:t>Sequence of images,                                                          emotions &amp; thoughts                                                                   that pass through a                                                                       sleeping person’s mind</a:t>
            </a:r>
          </a:p>
          <a:p>
            <a:pPr lvl="1"/>
            <a:r>
              <a:rPr lang="en-US" b="1" dirty="0" smtClean="0"/>
              <a:t>Lucid Dreams</a:t>
            </a:r>
          </a:p>
          <a:p>
            <a:pPr lvl="2"/>
            <a:r>
              <a:rPr lang="en-US" b="1" dirty="0" smtClean="0"/>
              <a:t>Awareness of one’s                                                                                        dreams</a:t>
            </a:r>
          </a:p>
          <a:p>
            <a:pPr lvl="3"/>
            <a:r>
              <a:rPr lang="en-US" b="1" dirty="0" smtClean="0"/>
              <a:t>Typically happens when </a:t>
            </a:r>
            <a:br>
              <a:rPr lang="en-US" b="1" dirty="0" smtClean="0"/>
            </a:br>
            <a:r>
              <a:rPr lang="en-US" b="1" dirty="0" smtClean="0"/>
              <a:t>the dreamer experiences something strange</a:t>
            </a:r>
          </a:p>
          <a:p>
            <a:pPr lvl="3"/>
            <a:r>
              <a:rPr lang="en-US" b="1" dirty="0" smtClean="0"/>
              <a:t>Stop to question their reality </a:t>
            </a:r>
          </a:p>
          <a:p>
            <a:pPr lvl="3"/>
            <a:r>
              <a:rPr lang="en-US" b="1" dirty="0" smtClean="0"/>
              <a:t>Realize they are in a dream </a:t>
            </a:r>
          </a:p>
        </p:txBody>
      </p:sp>
      <p:pic>
        <p:nvPicPr>
          <p:cNvPr id="4" name="Picture 6" descr="http://healthy-lifestyle.most-effective-solution.com/wp-content/uploads/2011/08/dream-about-being-cha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5" y="1447800"/>
            <a:ext cx="4067175" cy="3048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882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498080" cy="4800600"/>
          </a:xfrm>
        </p:spPr>
        <p:txBody>
          <a:bodyPr/>
          <a:lstStyle/>
          <a:p>
            <a:r>
              <a:rPr lang="en-US" b="1" dirty="0" smtClean="0"/>
              <a:t>Average number of                                                   dreams?</a:t>
            </a:r>
          </a:p>
          <a:p>
            <a:pPr lvl="1"/>
            <a:r>
              <a:rPr lang="en-US" b="1" dirty="0" smtClean="0"/>
              <a:t>4 to 5 times per night</a:t>
            </a:r>
          </a:p>
          <a:p>
            <a:pPr lvl="1"/>
            <a:r>
              <a:rPr lang="en-US" b="1" dirty="0" smtClean="0"/>
              <a:t>90 minutes apart during                                                                  REM (sleep cycle)</a:t>
            </a:r>
          </a:p>
          <a:p>
            <a:r>
              <a:rPr lang="en-US" b="1" dirty="0" smtClean="0"/>
              <a:t>Range</a:t>
            </a:r>
          </a:p>
          <a:p>
            <a:pPr lvl="1"/>
            <a:r>
              <a:rPr lang="en-US" b="1" dirty="0" smtClean="0"/>
              <a:t>First dream: 10 minutes</a:t>
            </a:r>
          </a:p>
          <a:p>
            <a:pPr lvl="1"/>
            <a:r>
              <a:rPr lang="en-US" b="1" dirty="0" smtClean="0"/>
              <a:t>Last dream: 30 minutes</a:t>
            </a:r>
            <a:endParaRPr lang="en-US" b="1" dirty="0"/>
          </a:p>
        </p:txBody>
      </p:sp>
      <p:pic>
        <p:nvPicPr>
          <p:cNvPr id="4" name="Picture 2" descr="http://www.deviantart.com/download/7167211/falling_d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3742038" cy="37623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101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Most researchers agree that dreams reflect our waking thoughts, fantasies and emotions</a:t>
            </a:r>
          </a:p>
          <a:p>
            <a:pPr lvl="1"/>
            <a:r>
              <a:rPr lang="en-US" b="1" dirty="0" smtClean="0"/>
              <a:t>Calvin Hall (dream researcher; 1966)</a:t>
            </a:r>
          </a:p>
          <a:p>
            <a:pPr lvl="2"/>
            <a:r>
              <a:rPr lang="en-US" b="1" dirty="0" smtClean="0"/>
              <a:t>Dreams reflect everyday &amp; mundane events</a:t>
            </a:r>
          </a:p>
          <a:p>
            <a:pPr lvl="2"/>
            <a:r>
              <a:rPr lang="en-US" b="1" dirty="0" smtClean="0"/>
              <a:t>Dominated by emotionally significant people</a:t>
            </a:r>
          </a:p>
          <a:p>
            <a:pPr lvl="2"/>
            <a:r>
              <a:rPr lang="en-US" b="1" dirty="0" smtClean="0"/>
              <a:t>Almost ALWAYS from a first-person perspective</a:t>
            </a:r>
          </a:p>
          <a:p>
            <a:pPr lvl="2"/>
            <a:r>
              <a:rPr lang="en-US" b="1" dirty="0" smtClean="0"/>
              <a:t>Self-centered; we dream about ourselves</a:t>
            </a:r>
          </a:p>
          <a:p>
            <a:pPr lvl="1"/>
            <a:r>
              <a:rPr lang="en-US" b="1" dirty="0" smtClean="0"/>
              <a:t>Link between dreams and waking life?</a:t>
            </a:r>
          </a:p>
          <a:p>
            <a:pPr lvl="2"/>
            <a:r>
              <a:rPr lang="en-US" b="1" dirty="0" smtClean="0"/>
              <a:t>Day Residue (Sigmund Freud)</a:t>
            </a:r>
          </a:p>
          <a:p>
            <a:pPr lvl="1"/>
            <a:r>
              <a:rPr lang="en-US" b="1" dirty="0" smtClean="0"/>
              <a:t>Culture and dreams?</a:t>
            </a:r>
          </a:p>
        </p:txBody>
      </p:sp>
    </p:spTree>
    <p:extLst>
      <p:ext uri="{BB962C8B-B14F-4D97-AF65-F5344CB8AC3E}">
        <p14:creationId xmlns:p14="http://schemas.microsoft.com/office/powerpoint/2010/main" val="275989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27" y="228600"/>
            <a:ext cx="8700773" cy="75895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Dreams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681728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Chased/pursued (81.5)</a:t>
            </a:r>
          </a:p>
          <a:p>
            <a:r>
              <a:rPr lang="en-US" sz="2200" b="1" dirty="0" smtClean="0"/>
              <a:t>Rapid falling (76.5)</a:t>
            </a:r>
          </a:p>
          <a:p>
            <a:r>
              <a:rPr lang="en-US" sz="2200" b="1" dirty="0" smtClean="0"/>
              <a:t>Sexual experiences (73.8)</a:t>
            </a:r>
          </a:p>
          <a:p>
            <a:r>
              <a:rPr lang="en-US" sz="2200" b="1" dirty="0" smtClean="0"/>
              <a:t>Teachers/studying (67.1)</a:t>
            </a:r>
          </a:p>
          <a:p>
            <a:r>
              <a:rPr lang="en-US" sz="2200" b="1" dirty="0" smtClean="0"/>
              <a:t>Being late (59.5)</a:t>
            </a:r>
          </a:p>
          <a:p>
            <a:r>
              <a:rPr lang="en-US" sz="2200" b="1" dirty="0" smtClean="0"/>
              <a:t>Verge of falling (57.7) </a:t>
            </a:r>
          </a:p>
          <a:p>
            <a:r>
              <a:rPr lang="en-US" sz="2200" b="1" dirty="0" smtClean="0"/>
              <a:t>Death (54.1)</a:t>
            </a:r>
          </a:p>
          <a:p>
            <a:r>
              <a:rPr lang="en-US" sz="2200" b="1" dirty="0" smtClean="0"/>
              <a:t>Trying again &amp; again to do something (53.5)</a:t>
            </a:r>
          </a:p>
          <a:p>
            <a:r>
              <a:rPr lang="en-US" sz="2200" b="1" dirty="0" smtClean="0"/>
              <a:t>Flying/soaring (48.3)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4681728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Failing exam (45.0)</a:t>
            </a:r>
          </a:p>
          <a:p>
            <a:r>
              <a:rPr lang="en-US" sz="2200" b="1" dirty="0" smtClean="0"/>
              <a:t>Being attacked (42.4)</a:t>
            </a:r>
          </a:p>
          <a:p>
            <a:r>
              <a:rPr lang="en-US" sz="2200" b="1" dirty="0" smtClean="0"/>
              <a:t>Frozen with fright (40.7)</a:t>
            </a:r>
          </a:p>
          <a:p>
            <a:r>
              <a:rPr lang="en-US" sz="2200" b="1" dirty="0" smtClean="0"/>
              <a:t>Back from the dead (38.4)</a:t>
            </a:r>
          </a:p>
          <a:p>
            <a:r>
              <a:rPr lang="en-US" sz="2200" b="1" dirty="0" smtClean="0"/>
              <a:t>Being a child again (36.7)</a:t>
            </a:r>
          </a:p>
          <a:p>
            <a:r>
              <a:rPr lang="en-US" sz="2200" b="1" dirty="0" smtClean="0"/>
              <a:t>Being killed (34.5)</a:t>
            </a:r>
          </a:p>
          <a:p>
            <a:r>
              <a:rPr lang="en-US" sz="2200" b="1" dirty="0" smtClean="0"/>
              <a:t>Swimming (34.3)</a:t>
            </a:r>
          </a:p>
          <a:p>
            <a:r>
              <a:rPr lang="en-US" sz="2200" b="1" dirty="0" smtClean="0"/>
              <a:t>Insects/spiders (33.8)</a:t>
            </a:r>
          </a:p>
          <a:p>
            <a:r>
              <a:rPr lang="en-US" sz="2200" b="1" dirty="0" smtClean="0"/>
              <a:t>Being nude (32.6)</a:t>
            </a:r>
          </a:p>
          <a:p>
            <a:r>
              <a:rPr lang="en-US" sz="2200" b="1" dirty="0" smtClean="0"/>
              <a:t>Being inappropriately dressed (32.5)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3093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382000" cy="640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Consciousness has an unlimited capacity</a:t>
            </a:r>
          </a:p>
          <a:p>
            <a:r>
              <a:rPr lang="en-US" dirty="0" smtClean="0"/>
              <a:t>Most university students are “night owls” whose performance improves throughout the day</a:t>
            </a:r>
          </a:p>
          <a:p>
            <a:r>
              <a:rPr lang="en-US" dirty="0" smtClean="0"/>
              <a:t>People who sleep 7-8 hours a night tend to outlive those who are chronically sleep deprived.</a:t>
            </a:r>
          </a:p>
          <a:p>
            <a:r>
              <a:rPr lang="en-US" dirty="0" smtClean="0"/>
              <a:t>The most common dreams are those with sexual imagery</a:t>
            </a:r>
          </a:p>
          <a:p>
            <a:r>
              <a:rPr lang="en-US" dirty="0" smtClean="0"/>
              <a:t>The majority of the characters in men’s dreams are female</a:t>
            </a:r>
          </a:p>
          <a:p>
            <a:r>
              <a:rPr lang="en-US" dirty="0" smtClean="0"/>
              <a:t>Most psychologists believe that dreams provide a key to understanding our inner conflicts</a:t>
            </a:r>
          </a:p>
          <a:p>
            <a:r>
              <a:rPr lang="en-US" dirty="0" smtClean="0"/>
              <a:t>Under hypnosis, people can be induced to perform feats they would otherwise find impossible/immoral</a:t>
            </a:r>
          </a:p>
          <a:p>
            <a:r>
              <a:rPr lang="en-US" dirty="0" smtClean="0"/>
              <a:t>In large amounts, alcohol is a depressant, in small amounts, it is a stimulant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76800" y="2590800"/>
            <a:ext cx="4038600" cy="1825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400800" cy="2286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 Theories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www.polyvore.com/cgi/img-set/BQcDAAAAAwoDanBnAAAABC5vdXQKFk9zMXlwRDNjM2hHTjgzRnd5dkZHalEAAAACaWQKAXgAAAAEc2l6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619" y="1295400"/>
            <a:ext cx="5381181" cy="53811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19200" y="6400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https://www.youtube.com/watch?v=2W85Dwxx218&amp;t=</a:t>
            </a:r>
            <a:r>
              <a:rPr lang="en-US" dirty="0" smtClean="0">
                <a:hlinkClick r:id="rId3"/>
              </a:rPr>
              <a:t>18s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Wish-Fulfillment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6477000" cy="4800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Sigmund Freud</a:t>
            </a:r>
          </a:p>
          <a:p>
            <a:pPr lvl="1"/>
            <a:r>
              <a:rPr lang="en-US" b="1" dirty="0" smtClean="0"/>
              <a:t>The Interpretation of Dreams (1900)</a:t>
            </a:r>
          </a:p>
          <a:p>
            <a:pPr lvl="2"/>
            <a:r>
              <a:rPr lang="en-US" b="1" dirty="0" smtClean="0"/>
              <a:t>An expression of unconscious desires &amp;                                                               internal conflicts; provide a safety valve                                                 by which to dispose of unacceptable                                                               feelings</a:t>
            </a:r>
          </a:p>
          <a:p>
            <a:pPr lvl="2"/>
            <a:r>
              <a:rPr lang="en-US" b="1" dirty="0" smtClean="0"/>
              <a:t>Unconscious may try to censor &amp; </a:t>
            </a:r>
            <a:br>
              <a:rPr lang="en-US" b="1" dirty="0" smtClean="0"/>
            </a:br>
            <a:r>
              <a:rPr lang="en-US" b="1" dirty="0" smtClean="0"/>
              <a:t>disguise true meaning of dreams</a:t>
            </a:r>
          </a:p>
          <a:p>
            <a:pPr lvl="2"/>
            <a:r>
              <a:rPr lang="en-US" b="1" dirty="0" smtClean="0"/>
              <a:t>Manifest Content v. Latent Content</a:t>
            </a:r>
          </a:p>
          <a:p>
            <a:pPr lvl="3"/>
            <a:r>
              <a:rPr lang="en-US" b="1" dirty="0" smtClean="0"/>
              <a:t>What is required to decipher the latent content of one’s dreams?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0962" name="Picture 2" descr="http://upload.wikimedia.org/wikipedia/commons/thumb/1/12/Sigmund_Freud_LIFE.jpg/200px-Sigmund_Freud_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596" y="1447800"/>
            <a:ext cx="2253803" cy="32004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690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Problem-Solving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98080" cy="4800600"/>
          </a:xfrm>
        </p:spPr>
        <p:txBody>
          <a:bodyPr/>
          <a:lstStyle/>
          <a:p>
            <a:r>
              <a:rPr lang="en-US" b="1" dirty="0" smtClean="0"/>
              <a:t>Rosalind Cartwright</a:t>
            </a:r>
          </a:p>
          <a:p>
            <a:pPr lvl="1"/>
            <a:r>
              <a:rPr lang="en-US" b="1" dirty="0" smtClean="0"/>
              <a:t>Dreams provide an                                                                                                          opportunity to work                                                                              through everyday                                                                                   problems &amp; emotional                                                                      issues; continuity between                                                                                                    waking &amp; sleeping thought</a:t>
            </a:r>
          </a:p>
          <a:p>
            <a:pPr lvl="2"/>
            <a:r>
              <a:rPr lang="en-US" b="1" dirty="0" smtClean="0"/>
              <a:t>Allows for creative thinking with regards to pressing personal issues because dreams are not restrained by logic or realism</a:t>
            </a:r>
            <a:endParaRPr lang="en-US" b="1" dirty="0"/>
          </a:p>
        </p:txBody>
      </p:sp>
      <p:pic>
        <p:nvPicPr>
          <p:cNvPr id="36866" name="Picture 2" descr="http://www.docdreamuk.com/images/RosalindCartw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689084" cy="25146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005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Activation-Synthesis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J. Allan Hobson (and McCarley)</a:t>
            </a:r>
          </a:p>
          <a:p>
            <a:pPr lvl="1"/>
            <a:r>
              <a:rPr lang="en-US" b="1" dirty="0" smtClean="0"/>
              <a:t>Dreams are the side effects of the neural activation that produces beta brain waves during REM sleep</a:t>
            </a:r>
          </a:p>
          <a:p>
            <a:pPr lvl="2"/>
            <a:r>
              <a:rPr lang="en-US" b="1" dirty="0" smtClean="0"/>
              <a:t>Neurons that fire periodically in the pons inhibit voluntary movement &amp; send random signals to the cortex</a:t>
            </a:r>
          </a:p>
          <a:p>
            <a:pPr lvl="2"/>
            <a:r>
              <a:rPr lang="en-US" b="1" dirty="0" smtClean="0"/>
              <a:t>The cortex synthesizes/constructs a dream from memories and other stored information in order to make sense of these signals</a:t>
            </a:r>
          </a:p>
          <a:p>
            <a:pPr lvl="3"/>
            <a:r>
              <a:rPr lang="en-US" b="1" dirty="0" smtClean="0"/>
              <a:t>The frontal lobes are more-or-less shut down during dreaming; significance?</a:t>
            </a:r>
          </a:p>
        </p:txBody>
      </p:sp>
    </p:spTree>
    <p:extLst>
      <p:ext uri="{BB962C8B-B14F-4D97-AF65-F5344CB8AC3E}">
        <p14:creationId xmlns:p14="http://schemas.microsoft.com/office/powerpoint/2010/main" val="147802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Dream Theories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Information Processing</a:t>
            </a:r>
          </a:p>
          <a:p>
            <a:pPr lvl="1"/>
            <a:r>
              <a:rPr lang="en-US" b="1" dirty="0" smtClean="0"/>
              <a:t>Dreams may help sift, sort and fix a day’s experiences in our memories</a:t>
            </a:r>
          </a:p>
          <a:p>
            <a:r>
              <a:rPr lang="en-US" b="1" dirty="0" smtClean="0"/>
              <a:t>Physiological Function</a:t>
            </a:r>
          </a:p>
          <a:p>
            <a:pPr lvl="1"/>
            <a:r>
              <a:rPr lang="en-US" b="1" dirty="0" smtClean="0"/>
              <a:t>Dreams provide the sleeping brain with periodic stimulation to develop and preserve neural pathways</a:t>
            </a:r>
          </a:p>
        </p:txBody>
      </p:sp>
    </p:spTree>
    <p:extLst>
      <p:ext uri="{BB962C8B-B14F-4D97-AF65-F5344CB8AC3E}">
        <p14:creationId xmlns:p14="http://schemas.microsoft.com/office/powerpoint/2010/main" val="92400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Consciousness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66888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2C8842"/>
                </a:solidFill>
              </a:rPr>
              <a:t>What is consciousness?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Our awareness of ourselves and our environment</a:t>
            </a:r>
            <a:endParaRPr lang="en-US" dirty="0" smtClean="0">
              <a:solidFill>
                <a:srgbClr val="2C884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2C8842"/>
                </a:solidFill>
              </a:rPr>
              <a:t>Waking consciousness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Thoughts, feelings, and perceptions that occur when we are awake and alert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Allows us to reflect and plan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2C8842"/>
                </a:solidFill>
              </a:rPr>
              <a:t>Altered States of Consciousness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mental state that differs noticeably from normal waking consciousness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sciousnes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20838"/>
            <a:ext cx="7543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onsciousnes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429000"/>
            <a:ext cx="7391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696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Palatino Linotype" pitchFamily="18" charset="0"/>
              </a:rPr>
              <a:t>Forms of Altered-Consciousness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0" y="3657600"/>
            <a:ext cx="1371600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Sleep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simplypsychology.org/unconscious-m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85800"/>
            <a:ext cx="4800600" cy="565598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28600" y="1066800"/>
            <a:ext cx="2743200" cy="50593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mind processes information sequentially; it is slow and limited</a:t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unconscious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mind processes information simultaneously on multiple tracks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26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2C8842"/>
                </a:solidFill>
              </a:rPr>
              <a:t>Subconscious processing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Well-learned tasks become automatic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Driving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Typing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When you meet people you unconsciously react to their gender, age and appearance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Bird (color, form, movement, distance)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11122</TotalTime>
  <Words>1772</Words>
  <Application>Microsoft Macintosh PowerPoint</Application>
  <PresentationFormat>On-screen Show (4:3)</PresentationFormat>
  <Paragraphs>311</Paragraphs>
  <Slides>54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Solstice</vt:lpstr>
      <vt:lpstr>PowerPoint Presentation</vt:lpstr>
      <vt:lpstr>Good News!</vt:lpstr>
      <vt:lpstr>States of Consciousness</vt:lpstr>
      <vt:lpstr>States of Consciousness T/F</vt:lpstr>
      <vt:lpstr>PowerPoint Presentation</vt:lpstr>
      <vt:lpstr>Consciousness</vt:lpstr>
      <vt:lpstr>Forms of Altered-Consciousness</vt:lpstr>
      <vt:lpstr>PowerPoint Presentation</vt:lpstr>
      <vt:lpstr>Subconscious processing</vt:lpstr>
      <vt:lpstr>Consciousness &amp; Information Processing</vt:lpstr>
      <vt:lpstr>History of Consciousness</vt:lpstr>
      <vt:lpstr>Biological Rhythms/“Clocks”</vt:lpstr>
      <vt:lpstr>Biological Rhythms/“Clocks”</vt:lpstr>
      <vt:lpstr>PowerPoint Presentation</vt:lpstr>
      <vt:lpstr>Circadian Rhythms </vt:lpstr>
      <vt:lpstr>Biological Rhythms/“Clocks”</vt:lpstr>
      <vt:lpstr>Stage 1</vt:lpstr>
      <vt:lpstr>Stage II</vt:lpstr>
      <vt:lpstr>Stage III</vt:lpstr>
      <vt:lpstr>Stage IV</vt:lpstr>
      <vt:lpstr>Stage V: REM </vt:lpstr>
      <vt:lpstr>Stage V: REM</vt:lpstr>
      <vt:lpstr>PowerPoint Presentation</vt:lpstr>
      <vt:lpstr>PowerPoint Presentation</vt:lpstr>
      <vt:lpstr>Sleep &amp; Sensation</vt:lpstr>
      <vt:lpstr>Why Do We Sleep?</vt:lpstr>
      <vt:lpstr>Sleep</vt:lpstr>
      <vt:lpstr>Can you just make up lost sleep in one night?</vt:lpstr>
      <vt:lpstr>The Effects of Sleep Deprivation</vt:lpstr>
      <vt:lpstr>Did You Know?</vt:lpstr>
      <vt:lpstr>Sleep Deprivation</vt:lpstr>
      <vt:lpstr>PowerPoint Presentation</vt:lpstr>
      <vt:lpstr>Sleep Disorders</vt:lpstr>
      <vt:lpstr>Insomnia</vt:lpstr>
      <vt:lpstr>Insomnia</vt:lpstr>
      <vt:lpstr>PowerPoint Presentation</vt:lpstr>
      <vt:lpstr>Narcolepsy</vt:lpstr>
      <vt:lpstr>Sleep Apnea</vt:lpstr>
      <vt:lpstr>PowerPoint Presentation</vt:lpstr>
      <vt:lpstr>PowerPoint Presentation</vt:lpstr>
      <vt:lpstr>PowerPoint Presentation</vt:lpstr>
      <vt:lpstr>Night Terrors</vt:lpstr>
      <vt:lpstr>Sleep Walking (Somnambulism)</vt:lpstr>
      <vt:lpstr>PowerPoint Presentation</vt:lpstr>
      <vt:lpstr>DREAMS</vt:lpstr>
      <vt:lpstr>Dreams</vt:lpstr>
      <vt:lpstr>Dreams</vt:lpstr>
      <vt:lpstr>Dreams</vt:lpstr>
      <vt:lpstr>Dreams</vt:lpstr>
      <vt:lpstr> Dream Theories</vt:lpstr>
      <vt:lpstr>Theory: Wish-Fulfillment</vt:lpstr>
      <vt:lpstr>Theory: Cognitive Problem-Solving</vt:lpstr>
      <vt:lpstr>Theory: Activation-Synthesis</vt:lpstr>
      <vt:lpstr>Other Dream Theories </vt:lpstr>
    </vt:vector>
  </TitlesOfParts>
  <Company>Ritenour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Consciousness</dc:title>
  <dc:creator>gauvreaul</dc:creator>
  <cp:lastModifiedBy>User</cp:lastModifiedBy>
  <cp:revision>143</cp:revision>
  <dcterms:created xsi:type="dcterms:W3CDTF">2012-10-26T05:28:58Z</dcterms:created>
  <dcterms:modified xsi:type="dcterms:W3CDTF">2018-10-09T13:49:18Z</dcterms:modified>
</cp:coreProperties>
</file>